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35.xml" ContentType="application/vnd.openxmlformats-officedocument.presentationml.tags+xml"/>
  <Override PartName="/ppt/notesSlides/notesSlide52.xml" ContentType="application/vnd.openxmlformats-officedocument.presentationml.notesSlide+xml"/>
  <Override PartName="/ppt/tags/tag36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37.xml" ContentType="application/vnd.openxmlformats-officedocument.presentationml.tags+xml"/>
  <Override PartName="/ppt/notesSlides/notesSlide56.xml" ContentType="application/vnd.openxmlformats-officedocument.presentationml.notesSlide+xml"/>
  <Override PartName="/ppt/tags/tag38.xml" ContentType="application/vnd.openxmlformats-officedocument.presentationml.tags+xml"/>
  <Override PartName="/ppt/notesSlides/notesSlide57.xml" ContentType="application/vnd.openxmlformats-officedocument.presentationml.notesSlide+xml"/>
  <Override PartName="/ppt/tags/tag39.xml" ContentType="application/vnd.openxmlformats-officedocument.presentationml.tags+xml"/>
  <Override PartName="/ppt/notesSlides/notesSlide58.xml" ContentType="application/vnd.openxmlformats-officedocument.presentationml.notesSlide+xml"/>
  <Override PartName="/ppt/tags/tag40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41.xml" ContentType="application/vnd.openxmlformats-officedocument.presentationml.tags+xml"/>
  <Override PartName="/ppt/notesSlides/notesSlide6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62.xml" ContentType="application/vnd.openxmlformats-officedocument.presentationml.notesSlide+xml"/>
  <Override PartName="/ppt/tags/tag44.xml" ContentType="application/vnd.openxmlformats-officedocument.presentationml.tags+xml"/>
  <Override PartName="/ppt/notesSlides/notesSlide6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64.xml" ContentType="application/vnd.openxmlformats-officedocument.presentationml.notesSlide+xml"/>
  <Override PartName="/ppt/tags/tag52.xml" ContentType="application/vnd.openxmlformats-officedocument.presentationml.tags+xml"/>
  <Override PartName="/ppt/notesSlides/notesSlide65.xml" ContentType="application/vnd.openxmlformats-officedocument.presentationml.notesSlide+xml"/>
  <Override PartName="/ppt/tags/tag53.xml" ContentType="application/vnd.openxmlformats-officedocument.presentationml.tags+xml"/>
  <Override PartName="/ppt/notesSlides/notesSlide66.xml" ContentType="application/vnd.openxmlformats-officedocument.presentationml.notesSlide+xml"/>
  <Override PartName="/ppt/tags/tag54.xml" ContentType="application/vnd.openxmlformats-officedocument.presentationml.tags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56.xml" ContentType="application/vnd.openxmlformats-officedocument.presentationml.tags+xml"/>
  <Override PartName="/ppt/notesSlides/notesSlide72.xml" ContentType="application/vnd.openxmlformats-officedocument.presentationml.notesSlide+xml"/>
  <Override PartName="/ppt/tags/tag57.xml" ContentType="application/vnd.openxmlformats-officedocument.presentationml.tags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8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9.xml" ContentType="application/vnd.openxmlformats-officedocument.presentationml.tags+xml"/>
  <Override PartName="/ppt/notesSlides/notesSlide78.xml" ContentType="application/vnd.openxmlformats-officedocument.presentationml.notesSlide+xml"/>
  <Override PartName="/ppt/tags/tag60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61.xml" ContentType="application/vnd.openxmlformats-officedocument.presentationml.tags+xml"/>
  <Override PartName="/ppt/notesSlides/notesSlide81.xml" ContentType="application/vnd.openxmlformats-officedocument.presentationml.notesSlide+xml"/>
  <Override PartName="/ppt/tags/tag62.xml" ContentType="application/vnd.openxmlformats-officedocument.presentationml.tags+xml"/>
  <Override PartName="/ppt/notesSlides/notesSlide82.xml" ContentType="application/vnd.openxmlformats-officedocument.presentationml.notesSlide+xml"/>
  <Override PartName="/ppt/tags/tag63.xml" ContentType="application/vnd.openxmlformats-officedocument.presentationml.tags+xml"/>
  <Override PartName="/ppt/notesSlides/notesSlide83.xml" ContentType="application/vnd.openxmlformats-officedocument.presentationml.notesSlide+xml"/>
  <Override PartName="/ppt/tags/tag64.xml" ContentType="application/vnd.openxmlformats-officedocument.presentationml.tags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tags/tag65.xml" ContentType="application/vnd.openxmlformats-officedocument.presentationml.tags+xml"/>
  <Override PartName="/ppt/notesSlides/notesSlide92.xml" ContentType="application/vnd.openxmlformats-officedocument.presentationml.notesSlide+xml"/>
  <Override PartName="/ppt/tags/tag66.xml" ContentType="application/vnd.openxmlformats-officedocument.presentationml.tags+xml"/>
  <Override PartName="/ppt/notesSlides/notesSlide93.xml" ContentType="application/vnd.openxmlformats-officedocument.presentationml.notesSlide+xml"/>
  <Override PartName="/ppt/tags/tag67.xml" ContentType="application/vnd.openxmlformats-officedocument.presentationml.tags+xml"/>
  <Override PartName="/ppt/notesSlides/notesSlide94.xml" ContentType="application/vnd.openxmlformats-officedocument.presentationml.notesSlide+xml"/>
  <Override PartName="/ppt/tags/tag68.xml" ContentType="application/vnd.openxmlformats-officedocument.presentationml.tags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tags/tag69.xml" ContentType="application/vnd.openxmlformats-officedocument.presentationml.tags+xml"/>
  <Override PartName="/ppt/notesSlides/notesSlide97.xml" ContentType="application/vnd.openxmlformats-officedocument.presentationml.notesSlide+xml"/>
  <Override PartName="/ppt/tags/tag70.xml" ContentType="application/vnd.openxmlformats-officedocument.presentationml.tags+xml"/>
  <Override PartName="/ppt/notesSlides/notesSlide98.xml" ContentType="application/vnd.openxmlformats-officedocument.presentationml.notesSlide+xml"/>
  <Override PartName="/ppt/tags/tag71.xml" ContentType="application/vnd.openxmlformats-officedocument.presentationml.tags+xml"/>
  <Override PartName="/ppt/notesSlides/notesSlide99.xml" ContentType="application/vnd.openxmlformats-officedocument.presentationml.notesSlide+xml"/>
  <Override PartName="/ppt/tags/tag72.xml" ContentType="application/vnd.openxmlformats-officedocument.presentationml.tags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tags/tag73.xml" ContentType="application/vnd.openxmlformats-officedocument.presentationml.tags+xml"/>
  <Override PartName="/ppt/notesSlides/notesSlide114.xml" ContentType="application/vnd.openxmlformats-officedocument.presentationml.notesSlide+xml"/>
  <Override PartName="/ppt/tags/tag74.xml" ContentType="application/vnd.openxmlformats-officedocument.presentationml.tags+xml"/>
  <Override PartName="/ppt/notesSlides/notesSlide11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1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83.xml" ContentType="application/vnd.openxmlformats-officedocument.presentationml.tags+xml"/>
  <Override PartName="/ppt/notesSlides/notesSlide122.xml" ContentType="application/vnd.openxmlformats-officedocument.presentationml.notesSlide+xml"/>
  <Override PartName="/ppt/tags/tag84.xml" ContentType="application/vnd.openxmlformats-officedocument.presentationml.tags+xml"/>
  <Override PartName="/ppt/notesSlides/notesSlide123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24.xml" ContentType="application/vnd.openxmlformats-officedocument.presentationml.notesSlide+xml"/>
  <Override PartName="/ppt/tags/tag90.xml" ContentType="application/vnd.openxmlformats-officedocument.presentationml.tags+xml"/>
  <Override PartName="/ppt/notesSlides/notesSlide125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26.xml" ContentType="application/vnd.openxmlformats-officedocument.presentationml.notesSlide+xml"/>
  <Override PartName="/ppt/tags/tag93.xml" ContentType="application/vnd.openxmlformats-officedocument.presentationml.tags+xml"/>
  <Override PartName="/ppt/notesSlides/notesSlide127.xml" ContentType="application/vnd.openxmlformats-officedocument.presentationml.notesSlide+xml"/>
  <Override PartName="/ppt/tags/tag94.xml" ContentType="application/vnd.openxmlformats-officedocument.presentationml.tags+xml"/>
  <Override PartName="/ppt/notesSlides/notesSlide1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2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comments/comment1.xml" ContentType="application/vnd.openxmlformats-officedocument.presentationml.comment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3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31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32.xml" ContentType="application/vnd.openxmlformats-officedocument.presentationml.notesSlide+xml"/>
  <Override PartName="/ppt/tags/tag109.xml" ContentType="application/vnd.openxmlformats-officedocument.presentationml.tags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39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40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41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1"/>
  </p:notesMasterIdLst>
  <p:handoutMasterIdLst>
    <p:handoutMasterId r:id="rId282"/>
  </p:handoutMasterIdLst>
  <p:sldIdLst>
    <p:sldId id="52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1218" r:id="rId23"/>
    <p:sldId id="1051" r:id="rId24"/>
    <p:sldId id="1052" r:id="rId25"/>
    <p:sldId id="1216" r:id="rId26"/>
    <p:sldId id="1054" r:id="rId27"/>
    <p:sldId id="1055" r:id="rId28"/>
    <p:sldId id="1160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1076" r:id="rId53"/>
    <p:sldId id="1204" r:id="rId54"/>
    <p:sldId id="300" r:id="rId55"/>
    <p:sldId id="301" r:id="rId56"/>
    <p:sldId id="302" r:id="rId57"/>
    <p:sldId id="303" r:id="rId58"/>
    <p:sldId id="1078" r:id="rId59"/>
    <p:sldId id="1079" r:id="rId60"/>
    <p:sldId id="1080" r:id="rId61"/>
    <p:sldId id="305" r:id="rId62"/>
    <p:sldId id="304" r:id="rId63"/>
    <p:sldId id="306" r:id="rId64"/>
    <p:sldId id="1207" r:id="rId65"/>
    <p:sldId id="307" r:id="rId66"/>
    <p:sldId id="308" r:id="rId67"/>
    <p:sldId id="310" r:id="rId68"/>
    <p:sldId id="311" r:id="rId69"/>
    <p:sldId id="309" r:id="rId70"/>
    <p:sldId id="312" r:id="rId71"/>
    <p:sldId id="313" r:id="rId72"/>
    <p:sldId id="314" r:id="rId73"/>
    <p:sldId id="315" r:id="rId74"/>
    <p:sldId id="521" r:id="rId75"/>
    <p:sldId id="316" r:id="rId76"/>
    <p:sldId id="317" r:id="rId77"/>
    <p:sldId id="318" r:id="rId78"/>
    <p:sldId id="319" r:id="rId79"/>
    <p:sldId id="320" r:id="rId80"/>
    <p:sldId id="1087" r:id="rId81"/>
    <p:sldId id="1208" r:id="rId82"/>
    <p:sldId id="1090" r:id="rId83"/>
    <p:sldId id="1221" r:id="rId84"/>
    <p:sldId id="1222" r:id="rId85"/>
    <p:sldId id="1097" r:id="rId86"/>
    <p:sldId id="1092" r:id="rId87"/>
    <p:sldId id="1209" r:id="rId88"/>
    <p:sldId id="1210" r:id="rId89"/>
    <p:sldId id="1211" r:id="rId90"/>
    <p:sldId id="1212" r:id="rId91"/>
    <p:sldId id="321" r:id="rId92"/>
    <p:sldId id="322" r:id="rId93"/>
    <p:sldId id="323" r:id="rId94"/>
    <p:sldId id="1096" r:id="rId95"/>
    <p:sldId id="326" r:id="rId96"/>
    <p:sldId id="327" r:id="rId97"/>
    <p:sldId id="328" r:id="rId98"/>
    <p:sldId id="329" r:id="rId99"/>
    <p:sldId id="330" r:id="rId100"/>
    <p:sldId id="331" r:id="rId101"/>
    <p:sldId id="332" r:id="rId102"/>
    <p:sldId id="333" r:id="rId103"/>
    <p:sldId id="334" r:id="rId104"/>
    <p:sldId id="335" r:id="rId105"/>
    <p:sldId id="336" r:id="rId106"/>
    <p:sldId id="337" r:id="rId107"/>
    <p:sldId id="338" r:id="rId108"/>
    <p:sldId id="524" r:id="rId109"/>
    <p:sldId id="525" r:id="rId110"/>
    <p:sldId id="340" r:id="rId111"/>
    <p:sldId id="341" r:id="rId112"/>
    <p:sldId id="342" r:id="rId113"/>
    <p:sldId id="343" r:id="rId114"/>
    <p:sldId id="344" r:id="rId115"/>
    <p:sldId id="345" r:id="rId116"/>
    <p:sldId id="346" r:id="rId117"/>
    <p:sldId id="347" r:id="rId118"/>
    <p:sldId id="348" r:id="rId119"/>
    <p:sldId id="349" r:id="rId120"/>
    <p:sldId id="350" r:id="rId121"/>
    <p:sldId id="351" r:id="rId122"/>
    <p:sldId id="352" r:id="rId123"/>
    <p:sldId id="353" r:id="rId124"/>
    <p:sldId id="354" r:id="rId125"/>
    <p:sldId id="355" r:id="rId126"/>
    <p:sldId id="356" r:id="rId127"/>
    <p:sldId id="357" r:id="rId128"/>
    <p:sldId id="358" r:id="rId129"/>
    <p:sldId id="359" r:id="rId130"/>
    <p:sldId id="360" r:id="rId131"/>
    <p:sldId id="361" r:id="rId132"/>
    <p:sldId id="362" r:id="rId133"/>
    <p:sldId id="363" r:id="rId134"/>
    <p:sldId id="364" r:id="rId135"/>
    <p:sldId id="365" r:id="rId136"/>
    <p:sldId id="366" r:id="rId137"/>
    <p:sldId id="367" r:id="rId138"/>
    <p:sldId id="368" r:id="rId139"/>
    <p:sldId id="369" r:id="rId140"/>
    <p:sldId id="370" r:id="rId141"/>
    <p:sldId id="371" r:id="rId142"/>
    <p:sldId id="372" r:id="rId143"/>
    <p:sldId id="374" r:id="rId144"/>
    <p:sldId id="375" r:id="rId145"/>
    <p:sldId id="376" r:id="rId146"/>
    <p:sldId id="377" r:id="rId147"/>
    <p:sldId id="379" r:id="rId148"/>
    <p:sldId id="380" r:id="rId149"/>
    <p:sldId id="382" r:id="rId150"/>
    <p:sldId id="383" r:id="rId151"/>
    <p:sldId id="1112" r:id="rId152"/>
    <p:sldId id="1198" r:id="rId153"/>
    <p:sldId id="1124" r:id="rId154"/>
    <p:sldId id="1125" r:id="rId155"/>
    <p:sldId id="1113" r:id="rId156"/>
    <p:sldId id="1199" r:id="rId157"/>
    <p:sldId id="384" r:id="rId158"/>
    <p:sldId id="385" r:id="rId159"/>
    <p:sldId id="386" r:id="rId160"/>
    <p:sldId id="387" r:id="rId161"/>
    <p:sldId id="388" r:id="rId162"/>
    <p:sldId id="389" r:id="rId163"/>
    <p:sldId id="390" r:id="rId164"/>
    <p:sldId id="391" r:id="rId165"/>
    <p:sldId id="392" r:id="rId166"/>
    <p:sldId id="395" r:id="rId167"/>
    <p:sldId id="396" r:id="rId168"/>
    <p:sldId id="397" r:id="rId169"/>
    <p:sldId id="1123" r:id="rId170"/>
    <p:sldId id="1121" r:id="rId171"/>
    <p:sldId id="1195" r:id="rId172"/>
    <p:sldId id="1196" r:id="rId173"/>
    <p:sldId id="1126" r:id="rId174"/>
    <p:sldId id="1127" r:id="rId175"/>
    <p:sldId id="1128" r:id="rId176"/>
    <p:sldId id="1131" r:id="rId177"/>
    <p:sldId id="1129" r:id="rId178"/>
    <p:sldId id="1130" r:id="rId179"/>
    <p:sldId id="1197" r:id="rId180"/>
    <p:sldId id="1219" r:id="rId181"/>
    <p:sldId id="1184" r:id="rId182"/>
    <p:sldId id="398" r:id="rId183"/>
    <p:sldId id="399" r:id="rId184"/>
    <p:sldId id="403" r:id="rId185"/>
    <p:sldId id="404" r:id="rId186"/>
    <p:sldId id="405" r:id="rId187"/>
    <p:sldId id="406" r:id="rId188"/>
    <p:sldId id="407" r:id="rId189"/>
    <p:sldId id="408" r:id="rId190"/>
    <p:sldId id="409" r:id="rId191"/>
    <p:sldId id="410" r:id="rId192"/>
    <p:sldId id="411" r:id="rId193"/>
    <p:sldId id="412" r:id="rId194"/>
    <p:sldId id="413" r:id="rId195"/>
    <p:sldId id="414" r:id="rId196"/>
    <p:sldId id="400" r:id="rId197"/>
    <p:sldId id="401" r:id="rId198"/>
    <p:sldId id="402" r:id="rId199"/>
    <p:sldId id="415" r:id="rId200"/>
    <p:sldId id="854" r:id="rId201"/>
    <p:sldId id="855" r:id="rId202"/>
    <p:sldId id="856" r:id="rId203"/>
    <p:sldId id="530" r:id="rId204"/>
    <p:sldId id="844" r:id="rId205"/>
    <p:sldId id="847" r:id="rId206"/>
    <p:sldId id="848" r:id="rId207"/>
    <p:sldId id="849" r:id="rId208"/>
    <p:sldId id="851" r:id="rId209"/>
    <p:sldId id="846" r:id="rId210"/>
    <p:sldId id="852" r:id="rId211"/>
    <p:sldId id="853" r:id="rId212"/>
    <p:sldId id="845" r:id="rId213"/>
    <p:sldId id="857" r:id="rId214"/>
    <p:sldId id="416" r:id="rId215"/>
    <p:sldId id="417" r:id="rId216"/>
    <p:sldId id="418" r:id="rId217"/>
    <p:sldId id="419" r:id="rId218"/>
    <p:sldId id="420" r:id="rId219"/>
    <p:sldId id="421" r:id="rId220"/>
    <p:sldId id="422" r:id="rId221"/>
    <p:sldId id="423" r:id="rId222"/>
    <p:sldId id="424" r:id="rId223"/>
    <p:sldId id="425" r:id="rId224"/>
    <p:sldId id="426" r:id="rId225"/>
    <p:sldId id="427" r:id="rId226"/>
    <p:sldId id="428" r:id="rId227"/>
    <p:sldId id="429" r:id="rId228"/>
    <p:sldId id="449" r:id="rId229"/>
    <p:sldId id="450" r:id="rId230"/>
    <p:sldId id="451" r:id="rId231"/>
    <p:sldId id="452" r:id="rId232"/>
    <p:sldId id="453" r:id="rId233"/>
    <p:sldId id="454" r:id="rId234"/>
    <p:sldId id="455" r:id="rId235"/>
    <p:sldId id="1135" r:id="rId236"/>
    <p:sldId id="456" r:id="rId237"/>
    <p:sldId id="457" r:id="rId238"/>
    <p:sldId id="473" r:id="rId239"/>
    <p:sldId id="474" r:id="rId240"/>
    <p:sldId id="475" r:id="rId241"/>
    <p:sldId id="476" r:id="rId242"/>
    <p:sldId id="477" r:id="rId243"/>
    <p:sldId id="478" r:id="rId244"/>
    <p:sldId id="479" r:id="rId245"/>
    <p:sldId id="480" r:id="rId246"/>
    <p:sldId id="481" r:id="rId247"/>
    <p:sldId id="1143" r:id="rId248"/>
    <p:sldId id="1144" r:id="rId249"/>
    <p:sldId id="1146" r:id="rId250"/>
    <p:sldId id="1147" r:id="rId251"/>
    <p:sldId id="1145" r:id="rId252"/>
    <p:sldId id="1148" r:id="rId253"/>
    <p:sldId id="528" r:id="rId254"/>
    <p:sldId id="529" r:id="rId255"/>
    <p:sldId id="527" r:id="rId256"/>
    <p:sldId id="1220" r:id="rId257"/>
    <p:sldId id="493" r:id="rId258"/>
    <p:sldId id="495" r:id="rId259"/>
    <p:sldId id="496" r:id="rId260"/>
    <p:sldId id="497" r:id="rId261"/>
    <p:sldId id="498" r:id="rId262"/>
    <p:sldId id="499" r:id="rId263"/>
    <p:sldId id="500" r:id="rId264"/>
    <p:sldId id="501" r:id="rId265"/>
    <p:sldId id="502" r:id="rId266"/>
    <p:sldId id="503" r:id="rId267"/>
    <p:sldId id="504" r:id="rId268"/>
    <p:sldId id="505" r:id="rId269"/>
    <p:sldId id="506" r:id="rId270"/>
    <p:sldId id="507" r:id="rId271"/>
    <p:sldId id="508" r:id="rId272"/>
    <p:sldId id="514" r:id="rId273"/>
    <p:sldId id="517" r:id="rId274"/>
    <p:sldId id="1141" r:id="rId275"/>
    <p:sldId id="1138" r:id="rId276"/>
    <p:sldId id="1192" r:id="rId277"/>
    <p:sldId id="1140" r:id="rId278"/>
    <p:sldId id="1185" r:id="rId279"/>
    <p:sldId id="518" r:id="rId2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Moore" initials="A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6"/>
    <p:restoredTop sz="91630"/>
  </p:normalViewPr>
  <p:slideViewPr>
    <p:cSldViewPr snapToGrid="0" snapToObjects="1">
      <p:cViewPr varScale="1">
        <p:scale>
          <a:sx n="147" d="100"/>
          <a:sy n="147" d="100"/>
        </p:scale>
        <p:origin x="3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85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8T09:05:03.775" idx="1">
    <p:pos x="10" y="10"/>
    <p:text>Add a in-class demo of self clocking??</p:text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0F80C-57C8-4C4D-B348-EB6023432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188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Topic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CD534-B2FD-6445-9DE9-9C2A53925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4520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6F6C39-4009-5B48-927E-0DF3D3454454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01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CB871EB-5C4B-044D-B449-4650714033A5}" type="slidenum">
              <a:rPr lang="en-US" sz="1300" b="0">
                <a:latin typeface="Times New Roman" charset="0"/>
              </a:rPr>
              <a:pPr eaLnBrk="1" hangingPunct="1"/>
              <a:t>19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5" y="4343704"/>
            <a:ext cx="5027414" cy="4115405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400" dirty="0">
                <a:ea typeface="ＭＳ Ｐゴシック" charset="0"/>
                <a:cs typeface="ＭＳ Ｐゴシック" charset="0"/>
              </a:rPr>
              <a:t>Go through very fast</a:t>
            </a:r>
          </a:p>
        </p:txBody>
      </p:sp>
    </p:spTree>
    <p:extLst>
      <p:ext uri="{BB962C8B-B14F-4D97-AF65-F5344CB8AC3E}">
        <p14:creationId xmlns:p14="http://schemas.microsoft.com/office/powerpoint/2010/main" val="199900795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D764017-9695-6E4E-BA5B-604F8CA13258}" type="slidenum">
              <a:rPr lang="en-US" sz="1300" b="0">
                <a:latin typeface="Times New Roman" charset="0"/>
              </a:rPr>
              <a:pPr eaLnBrk="1" hangingPunct="1"/>
              <a:t>168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2020-3-5</a:t>
            </a:r>
          </a:p>
        </p:txBody>
      </p:sp>
    </p:spTree>
    <p:extLst>
      <p:ext uri="{BB962C8B-B14F-4D97-AF65-F5344CB8AC3E}">
        <p14:creationId xmlns:p14="http://schemas.microsoft.com/office/powerpoint/2010/main" val="95626771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3599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11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3457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7021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57742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79288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518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4600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971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4EC4F68E-2C62-554F-9085-4EB0F44760B5}" type="slidenum">
              <a:rPr lang="en-US" sz="1300" b="0">
                <a:latin typeface="Times New Roman" charset="0"/>
              </a:rPr>
              <a:pPr eaLnBrk="1" hangingPunct="1"/>
              <a:t>20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5" y="4343704"/>
            <a:ext cx="5027414" cy="4115405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400" dirty="0">
                <a:ea typeface="ＭＳ Ｐゴシック" charset="0"/>
                <a:cs typeface="ＭＳ Ｐゴシック" charset="0"/>
              </a:rPr>
              <a:t>Go through</a:t>
            </a:r>
            <a:r>
              <a:rPr lang="en-US" sz="2400" baseline="0" dirty="0">
                <a:ea typeface="ＭＳ Ｐゴシック" charset="0"/>
                <a:cs typeface="ＭＳ Ｐゴシック" charset="0"/>
              </a:rPr>
              <a:t> very fast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092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6353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8438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85D20-FC40-294D-80D2-53640716AB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03556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85D20-FC40-294D-80D2-53640716AB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8600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8AF5948D-D09D-1B40-B686-E4596E3B3EAE}" type="slidenum">
              <a:rPr lang="en-US" sz="1300" b="0">
                <a:latin typeface="Times New Roman" charset="0"/>
              </a:rPr>
              <a:pPr eaLnBrk="1" hangingPunct="1"/>
              <a:t>182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046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2CB0AF9-070E-284C-A561-46B458C4AD5B}" type="slidenum">
              <a:rPr lang="en-US" sz="1300" b="0">
                <a:latin typeface="Times New Roman" charset="0"/>
              </a:rPr>
              <a:pPr eaLnBrk="1" hangingPunct="1"/>
              <a:t>183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6"/>
            <a:ext cx="5030391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5337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2019-2-21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52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986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3826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9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9ECE046-2009-284B-991D-6AEAD235ED8F}" type="slidenum">
              <a:rPr lang="en-US" sz="1300" b="0">
                <a:latin typeface="Times New Roman" charset="0"/>
              </a:rPr>
              <a:pPr eaLnBrk="1" hangingPunct="1"/>
              <a:t>21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816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8919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50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400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492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0463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DE153740-8C51-4346-BF6D-FBC421DC3D28}" type="slidenum">
              <a:rPr lang="en-US" sz="1300" b="0">
                <a:latin typeface="Times New Roman" charset="0"/>
              </a:rPr>
              <a:pPr eaLnBrk="1" hangingPunct="1"/>
              <a:t>217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516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2017-2-17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2767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E5DA2B1D-5FDE-A743-891C-2D6157A776A1}" type="slidenum">
              <a:rPr lang="en-US" sz="1300" b="0">
                <a:latin typeface="Times New Roman" charset="0"/>
              </a:rPr>
              <a:pPr eaLnBrk="1" hangingPunct="1"/>
              <a:t>220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2790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D617E3E7-2B42-714B-934F-5F81F0638D3B}" type="slidenum">
              <a:rPr lang="en-US" sz="1300" b="0">
                <a:latin typeface="Times New Roman" charset="0"/>
              </a:rPr>
              <a:pPr eaLnBrk="1" hangingPunct="1"/>
              <a:t>221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MSS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vs</a:t>
            </a:r>
            <a:r>
              <a:rPr lang="en-US" dirty="0">
                <a:ea typeface="ＭＳ Ｐゴシック" charset="0"/>
                <a:cs typeface="ＭＳ Ｐゴシック" charset="0"/>
              </a:rPr>
              <a:t> MTU??</a:t>
            </a:r>
          </a:p>
        </p:txBody>
      </p:sp>
    </p:spTree>
    <p:extLst>
      <p:ext uri="{BB962C8B-B14F-4D97-AF65-F5344CB8AC3E}">
        <p14:creationId xmlns:p14="http://schemas.microsoft.com/office/powerpoint/2010/main" val="5381687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D7678D-3933-B64B-89D3-B222E3A47E3F}" type="slidenum">
              <a:rPr lang="en-US" sz="1300" b="0">
                <a:latin typeface="Times New Roman" charset="0"/>
              </a:rPr>
              <a:pPr eaLnBrk="1" hangingPunct="1"/>
              <a:t>222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6"/>
            <a:ext cx="5030391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369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2D759AB-56F7-F243-83EF-1DC089F8D502}" type="slidenum">
              <a:rPr lang="en-US" sz="1300" b="0">
                <a:latin typeface="Times New Roman" charset="0"/>
              </a:rPr>
              <a:pPr eaLnBrk="1" hangingPunct="1"/>
              <a:t>225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6"/>
            <a:ext cx="5030391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77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28208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21622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E5DA2B1D-5FDE-A743-891C-2D6157A776A1}" type="slidenum">
              <a:rPr lang="en-US" sz="1300" b="0">
                <a:latin typeface="Times New Roman" charset="0"/>
              </a:rPr>
              <a:pPr eaLnBrk="1" hangingPunct="1"/>
              <a:t>240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Sort out the replication. XXXX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2019-2-22</a:t>
            </a:r>
          </a:p>
        </p:txBody>
      </p:sp>
    </p:spTree>
    <p:extLst>
      <p:ext uri="{BB962C8B-B14F-4D97-AF65-F5344CB8AC3E}">
        <p14:creationId xmlns:p14="http://schemas.microsoft.com/office/powerpoint/2010/main" val="38994738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2020-3-6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662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64029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09869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2012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96238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46958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05523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44D7B7-8497-9440-908B-E77F83F666B6}" type="slidenum">
              <a:rPr lang="en-US" smtClean="0"/>
              <a:pPr>
                <a:defRPr/>
              </a:pPr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46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33330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7EF65C0-C774-5649-A5FC-3864B06236AB}" type="slidenum">
              <a:rPr lang="en-US" sz="1300" b="0">
                <a:latin typeface="Times New Roman" charset="0"/>
              </a:rPr>
              <a:pPr eaLnBrk="1" hangingPunct="1"/>
              <a:t>262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0940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08871BD-2AAC-E24F-8798-DB564F72453B}" type="slidenum">
              <a:rPr lang="en-US" sz="1300" b="0">
                <a:latin typeface="Times New Roman" charset="0"/>
              </a:rPr>
              <a:pPr eaLnBrk="1" hangingPunct="1"/>
              <a:t>267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23888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33165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20300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40867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89814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751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462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306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59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79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34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CBA52-DC4E-F943-BEC7-7E908FFAD05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4021155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0C7672D-F7A8-8D43-80DB-7EE57F86E28F}" type="slidenum">
              <a:rPr lang="en-US" sz="1300" b="0">
                <a:latin typeface="Times New Roman" charset="0"/>
              </a:rPr>
              <a:pPr eaLnBrk="1" hangingPunct="1"/>
              <a:t>30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856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4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2020-2-19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CLEAR THE OBJECTIVE (function)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baseline="0" dirty="0"/>
              <a:t> RELIABLE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3600404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2651248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3194575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87908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3312256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674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02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15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0E72D9-2E4F-6B44-8F11-CE6AA1C43E1B}" type="slidenum">
              <a:rPr lang="en-US" sz="1300" b="0">
                <a:latin typeface="Times New Roman" charset="0"/>
              </a:rPr>
              <a:pPr eaLnBrk="1" hangingPunct="1"/>
              <a:t>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2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94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if RTT=30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msec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, 1KB pkt every 30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msec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: 33kB/sec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thruput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over 1 Gbps link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network protocol limits use of physical resources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Let’s develop a formula for utilization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262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29</a:t>
            </a:r>
            <a:r>
              <a:rPr lang="en-US" baseline="30000">
                <a:ea typeface="ＭＳ Ｐゴシック" charset="0"/>
                <a:cs typeface="ＭＳ Ｐゴシック" charset="0"/>
              </a:rPr>
              <a:t>th</a:t>
            </a:r>
            <a:r>
              <a:rPr lang="en-US">
                <a:ea typeface="ＭＳ Ｐゴシック" charset="0"/>
                <a:cs typeface="ＭＳ Ｐゴシック" charset="0"/>
              </a:rPr>
              <a:t> end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13848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135159" indent="-36687560" algn="ctr" defTabSz="913848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475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9519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427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9039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5F72186D-00AB-174B-82A9-3C8557F5CF40}" type="slidenum">
              <a:rPr lang="en-US" sz="1200">
                <a:latin typeface="Times New Roman" charset="0"/>
              </a:rPr>
              <a:pPr algn="r"/>
              <a:t>61</a:t>
            </a:fld>
            <a:endParaRPr lang="en-US" sz="1200">
              <a:latin typeface="Times New Roman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1144627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13848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135159" indent="-36687560" algn="ctr" defTabSz="913848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475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9519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427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9039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4891AAF4-B574-294A-BAFA-D0EC51ECC9FD}" type="slidenum">
              <a:rPr lang="en-US" sz="1200">
                <a:latin typeface="Times New Roman" charset="0"/>
              </a:rPr>
              <a:pPr algn="r"/>
              <a:t>63</a:t>
            </a:fld>
            <a:endParaRPr lang="en-US" sz="1200">
              <a:latin typeface="Times New Roman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596470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two generic forms of pipelined protocols: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go-Back-N, selective repeat</a:t>
            </a:r>
          </a:p>
          <a:p>
            <a:endParaRPr lang="en-US" dirty="0"/>
          </a:p>
          <a:p>
            <a:r>
              <a:rPr lang="en-US" dirty="0"/>
              <a:t>17/2/2023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122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27-1-2016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54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75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1667001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come back here 19-2-19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00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2-Feb-2015    13-Feb-2017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74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window size of 14, 8 have been sent but are not yet acknowledged 6 sequence numbers are available for us. In window, but no calls from above to use them.</a:t>
            </a:r>
          </a:p>
          <a:p>
            <a:endParaRPr lang="en-US" dirty="0"/>
          </a:p>
          <a:p>
            <a:r>
              <a:rPr lang="en-US" dirty="0"/>
              <a:t>Note – we’ll skip the Go-Back-N FSM specification you can check that out in PowerPoint slides or book)</a:t>
            </a:r>
          </a:p>
          <a:p>
            <a:endParaRPr lang="en-US" dirty="0"/>
          </a:p>
          <a:p>
            <a:r>
              <a:rPr lang="en-US" dirty="0"/>
              <a:t>Early TCP uses cumulative 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41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0E72D9-2E4F-6B44-8F11-CE6AA1C43E1B}" type="slidenum">
              <a:rPr lang="en-US" sz="1300" b="0">
                <a:latin typeface="Times New Roman" charset="0"/>
              </a:rPr>
              <a:pPr eaLnBrk="1" hangingPunct="1"/>
              <a:t>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4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117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skip FSM specification for GBN – check out the book or ppt – and let’s watch GBN sender and receivers  in action.</a:t>
            </a:r>
          </a:p>
          <a:p>
            <a:r>
              <a:rPr lang="en-US" dirty="0"/>
              <a:t>Let assume a window size of 4.  at t=0, sender sends packets 0, 1, 2 3, 4, and packet 2 will be lost</a:t>
            </a:r>
          </a:p>
          <a:p>
            <a:endParaRPr lang="en-US" dirty="0"/>
          </a:p>
          <a:p>
            <a:r>
              <a:rPr lang="en-US" dirty="0"/>
              <a:t>At the receiver:</a:t>
            </a:r>
          </a:p>
          <a:p>
            <a:r>
              <a:rPr lang="en-US" dirty="0"/>
              <a:t>Packet 0 received ACK0 generated</a:t>
            </a:r>
          </a:p>
          <a:p>
            <a:r>
              <a:rPr lang="en-US" dirty="0"/>
              <a:t>Packet 1 received ACK1 generated</a:t>
            </a:r>
          </a:p>
          <a:p>
            <a:r>
              <a:rPr lang="en-US" dirty="0"/>
              <a:t>Packet 2 is lost, and so when packet 3 is received, ACK 1 is sent – that’s the cumulative ACK, re-Acknowledging the receipt of packet 1. and in this implementation packet 3 is discarded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386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83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1717264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come back here 19-2-19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95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 important mechanism of GBN was the use of the cumulative acknowledgements, and as we mentioned, cumulative ACKs are used in TCP</a:t>
            </a:r>
          </a:p>
          <a:p>
            <a:endParaRPr lang="en-US" dirty="0"/>
          </a:p>
          <a:p>
            <a:r>
              <a:rPr lang="en-US" dirty="0"/>
              <a:t>An alternate ACK mechanism would be for the receiver to </a:t>
            </a:r>
            <a:r>
              <a:rPr lang="en-US" dirty="0" err="1"/>
              <a:t>indiviually</a:t>
            </a:r>
            <a:r>
              <a:rPr lang="en-US" dirty="0"/>
              <a:t> acknowledge specific packets as they are received.  This mechanism is at the heart of the Selective repeat protocol.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8948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147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the packet is in order, its data will be delivered, as will any buffered data that can now be </a:t>
            </a:r>
            <a:r>
              <a:rPr lang="en-US" dirty="0" err="1"/>
              <a:t>delived</a:t>
            </a:r>
            <a:r>
              <a:rPr lang="en-US" dirty="0"/>
              <a:t>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124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270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87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30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0E72D9-2E4F-6B44-8F11-CE6AA1C43E1B}" type="slidenum">
              <a:rPr lang="en-US" sz="1300" b="0">
                <a:latin typeface="Times New Roman" charset="0"/>
              </a:rPr>
              <a:pPr eaLnBrk="1" hangingPunct="1"/>
              <a:t>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8413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MSS is 1460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584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95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24470435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CF0BC53-5167-AD49-B4BB-AAFE0BF7A0D2}" type="slidenum">
              <a:rPr lang="en-US" sz="1300" b="0">
                <a:latin typeface="Times New Roman" charset="0"/>
              </a:rPr>
              <a:pPr eaLnBrk="1" hangingPunct="1"/>
              <a:t>96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8681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CF0BC53-5167-AD49-B4BB-AAFE0BF7A0D2}" type="slidenum">
              <a:rPr lang="en-US" sz="1300" b="0">
                <a:latin typeface="Times New Roman" charset="0"/>
              </a:rPr>
              <a:pPr eaLnBrk="1" hangingPunct="1"/>
              <a:t>99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27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B59AA75-580B-154A-B88A-070BD5DFDBB0}" type="slidenum">
              <a:rPr lang="en-US" sz="1300" b="0">
                <a:latin typeface="Times New Roman" charset="0"/>
              </a:rPr>
              <a:pPr eaLnBrk="1" hangingPunct="1"/>
              <a:t>101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634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36CF3E-E769-AC40-9E12-9CC078555AB7}" type="slidenum">
              <a:rPr lang="en-US" sz="1300" b="0">
                <a:latin typeface="Times New Roman" charset="0"/>
              </a:rPr>
              <a:pPr eaLnBrk="1" hangingPunct="1"/>
              <a:t>102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84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754433D-2A41-5444-9C42-7A0F027E8C55}" type="slidenum">
              <a:rPr lang="en-US" sz="1300" b="0">
                <a:latin typeface="Times New Roman" charset="0"/>
              </a:rPr>
              <a:pPr eaLnBrk="1" hangingPunct="1"/>
              <a:t>103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16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BBFC7EA-0BB6-894E-83B3-32EB41C590E5}" type="slidenum">
              <a:rPr lang="en-US" sz="1300" b="0">
                <a:latin typeface="Times New Roman" charset="0"/>
              </a:rPr>
              <a:pPr eaLnBrk="1" hangingPunct="1"/>
              <a:t>104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975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A9E29F3-C168-9A47-8C8A-46BDC2A74B93}" type="slidenum">
              <a:rPr lang="en-US" sz="1300" b="0">
                <a:latin typeface="Times New Roman" charset="0"/>
              </a:rPr>
              <a:pPr eaLnBrk="1" hangingPunct="1"/>
              <a:t>105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767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A9E29F3-C168-9A47-8C8A-46BDC2A74B93}" type="slidenum">
              <a:rPr lang="en-US" sz="1300" b="0">
                <a:latin typeface="Times New Roman" charset="0"/>
              </a:rPr>
              <a:pPr eaLnBrk="1" hangingPunct="1"/>
              <a:t>106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9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0E72D9-2E4F-6B44-8F11-CE6AA1C43E1B}" type="slidenum">
              <a:rPr lang="en-US" sz="1300" b="0">
                <a:latin typeface="Times New Roman" charset="0"/>
              </a:rPr>
              <a:pPr eaLnBrk="1" hangingPunct="1"/>
              <a:t>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132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1D775E9-34A9-5740-8B6A-2245DF9D9237}" type="slidenum">
              <a:rPr lang="en-US" sz="1300" b="0">
                <a:latin typeface="Times New Roman" charset="0"/>
              </a:rPr>
              <a:pPr eaLnBrk="1" hangingPunct="1"/>
              <a:t>107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Number of first byte</a:t>
            </a:r>
          </a:p>
        </p:txBody>
      </p:sp>
    </p:spTree>
    <p:extLst>
      <p:ext uri="{BB962C8B-B14F-4D97-AF65-F5344CB8AC3E}">
        <p14:creationId xmlns:p14="http://schemas.microsoft.com/office/powerpoint/2010/main" val="238572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A9E29F3-C168-9A47-8C8A-46BDC2A74B93}" type="slidenum">
              <a:rPr lang="en-US" sz="1300" b="0">
                <a:latin typeface="Times New Roman" charset="0"/>
              </a:rPr>
              <a:pPr eaLnBrk="1" hangingPunct="1"/>
              <a:t>108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358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7E73F25-B83A-D648-AFA5-DAF8D5ED7F57}" type="slidenum">
              <a:rPr lang="en-US" sz="1300" b="0">
                <a:latin typeface="Times New Roman" charset="0"/>
              </a:rPr>
              <a:pPr eaLnBrk="1" hangingPunct="1"/>
              <a:t>111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70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5A168B-27D0-7543-8B5C-E259A2AE562B}" type="slidenum">
              <a:rPr lang="en-US" sz="1300" b="0">
                <a:latin typeface="Times New Roman" charset="0"/>
              </a:rPr>
              <a:pPr eaLnBrk="1" hangingPunct="1"/>
              <a:t>113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80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2020-2-21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362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720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DA42316-7BDE-E242-A2E7-21BC69DF4EEC}" type="slidenum">
              <a:rPr lang="en-US" sz="1300" b="0">
                <a:latin typeface="Times New Roman" charset="0"/>
              </a:rPr>
              <a:pPr eaLnBrk="1" hangingPunct="1"/>
              <a:t>126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906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ESTIMATE!</a:t>
            </a:r>
            <a:r>
              <a:rPr lang="en-US" baseline="0" dirty="0"/>
              <a:t> less “old mass” more reaction but </a:t>
            </a:r>
            <a:r>
              <a:rPr lang="en-US" baseline="0" dirty="0" err="1"/>
              <a:t>wihout</a:t>
            </a:r>
            <a:r>
              <a:rPr lang="en-US" baseline="0" dirty="0"/>
              <a:t> </a:t>
            </a:r>
            <a:r>
              <a:rPr lang="en-US" baseline="0" dirty="0" err="1"/>
              <a:t>jaggers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2019-02-20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784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5A168B-27D0-7543-8B5C-E259A2AE562B}" type="slidenum">
              <a:rPr lang="en-US" sz="1300" b="0">
                <a:latin typeface="Times New Roman" charset="0"/>
              </a:rPr>
              <a:pPr eaLnBrk="1" hangingPunct="1"/>
              <a:t>131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2017-2-15bb§bb</a:t>
            </a:r>
          </a:p>
        </p:txBody>
      </p:sp>
    </p:spTree>
    <p:extLst>
      <p:ext uri="{BB962C8B-B14F-4D97-AF65-F5344CB8AC3E}">
        <p14:creationId xmlns:p14="http://schemas.microsoft.com/office/powerpoint/2010/main" val="2423440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5A168B-27D0-7543-8B5C-E259A2AE562B}" type="slidenum">
              <a:rPr lang="en-US" sz="1300" b="0">
                <a:latin typeface="Times New Roman" charset="0"/>
              </a:rPr>
              <a:pPr eaLnBrk="1" hangingPunct="1"/>
              <a:t>132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0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come back here 18-Feb-19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77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5A168B-27D0-7543-8B5C-E259A2AE562B}" type="slidenum">
              <a:rPr lang="en-US" sz="1300" b="0">
                <a:latin typeface="Times New Roman" charset="0"/>
              </a:rPr>
              <a:pPr eaLnBrk="1" hangingPunct="1"/>
              <a:t>133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721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E5501C-9988-6F4E-B25E-B236D1649972}" type="slidenum">
              <a:rPr lang="en-US" sz="1300" b="0">
                <a:latin typeface="Times New Roman" charset="0"/>
              </a:rPr>
              <a:pPr eaLnBrk="1" hangingPunct="1"/>
              <a:t>134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2016-1-29</a:t>
            </a:r>
          </a:p>
        </p:txBody>
      </p:sp>
    </p:spTree>
    <p:extLst>
      <p:ext uri="{BB962C8B-B14F-4D97-AF65-F5344CB8AC3E}">
        <p14:creationId xmlns:p14="http://schemas.microsoft.com/office/powerpoint/2010/main" val="14498895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CC3C6E6-5BD2-C34F-9643-EE0DADF7AF6D}" type="slidenum">
              <a:rPr lang="en-US" sz="1300" b="0">
                <a:latin typeface="Times New Roman" charset="0"/>
              </a:rPr>
              <a:pPr eaLnBrk="1" hangingPunct="1"/>
              <a:t>135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134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F96CD0B-3BCB-7846-B3E5-AD71ED030C79}" type="slidenum">
              <a:rPr lang="en-US" sz="1300" b="0">
                <a:latin typeface="Times New Roman" charset="0"/>
              </a:rPr>
              <a:pPr eaLnBrk="1" hangingPunct="1"/>
              <a:t>136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271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F2A7C32-EDE9-974C-B616-F1AC4FB7C327}" type="slidenum">
              <a:rPr lang="en-US" sz="1300" b="0">
                <a:latin typeface="Times New Roman" charset="0"/>
              </a:rPr>
              <a:pPr eaLnBrk="1" hangingPunct="1"/>
              <a:t>137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3808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DA2366B-52EF-3444-8850-E96CED3DF2B0}" type="slidenum">
              <a:rPr lang="en-US" sz="1300" b="0">
                <a:latin typeface="Times New Roman" charset="0"/>
              </a:rPr>
              <a:pPr eaLnBrk="1" hangingPunct="1"/>
              <a:t>138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902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54DF27C-0FEC-5A40-93C3-13DF470A23DC}" type="slidenum">
              <a:rPr lang="en-US" sz="1300" b="0">
                <a:latin typeface="Times New Roman" charset="0"/>
              </a:rPr>
              <a:pPr eaLnBrk="1" hangingPunct="1"/>
              <a:t>139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294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BE0D8A3-F38D-B54D-8553-157BA775C751}" type="slidenum">
              <a:rPr lang="en-US" sz="1300" b="0">
                <a:latin typeface="Times New Roman" charset="0"/>
              </a:rPr>
              <a:pPr eaLnBrk="1" hangingPunct="1"/>
              <a:t>140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54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5C67908-891F-064C-BF1C-8DC331DCFB45}" type="slidenum">
              <a:rPr lang="en-US" sz="1300" b="0">
                <a:latin typeface="Times New Roman" charset="0"/>
              </a:rPr>
              <a:pPr eaLnBrk="1" hangingPunct="1"/>
              <a:t>141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316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CEB63B9-CE76-CA46-A985-4EBE2E5DD35D}" type="slidenum">
              <a:rPr lang="en-US" sz="1300" b="0">
                <a:latin typeface="Times New Roman" charset="0"/>
              </a:rPr>
              <a:pPr eaLnBrk="1" hangingPunct="1"/>
              <a:t>142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3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AD94C4A-3AC1-7348-853D-72E41CBBFB82}" type="slidenum">
              <a:rPr lang="en-US" sz="1300" b="0">
                <a:latin typeface="Times New Roman" charset="0"/>
              </a:rPr>
              <a:pPr eaLnBrk="1" hangingPunct="1"/>
              <a:t>17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5" y="4343704"/>
            <a:ext cx="5027414" cy="4115405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400" dirty="0">
                <a:ea typeface="ＭＳ Ｐゴシック" charset="0"/>
                <a:cs typeface="ＭＳ Ｐゴシック" charset="0"/>
              </a:rPr>
              <a:t>Go through very fast</a:t>
            </a:r>
          </a:p>
        </p:txBody>
      </p:sp>
    </p:spTree>
    <p:extLst>
      <p:ext uri="{BB962C8B-B14F-4D97-AF65-F5344CB8AC3E}">
        <p14:creationId xmlns:p14="http://schemas.microsoft.com/office/powerpoint/2010/main" val="20767798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27D956A-96C7-F145-A8F0-0DA5F0A232B9}" type="slidenum">
              <a:rPr lang="en-US" sz="1300" b="0">
                <a:latin typeface="Times New Roman" charset="0"/>
              </a:rPr>
              <a:pPr eaLnBrk="1" hangingPunct="1"/>
              <a:t>143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20/2/23</a:t>
            </a:r>
          </a:p>
        </p:txBody>
      </p:sp>
    </p:spTree>
    <p:extLst>
      <p:ext uri="{BB962C8B-B14F-4D97-AF65-F5344CB8AC3E}">
        <p14:creationId xmlns:p14="http://schemas.microsoft.com/office/powerpoint/2010/main" val="13019165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9B2A7C-4352-6F4A-9BCA-59016BCB4C2F}" type="slidenum">
              <a:rPr lang="en-US" sz="1300" b="0">
                <a:latin typeface="Times New Roman" charset="0"/>
              </a:rPr>
              <a:pPr eaLnBrk="1" hangingPunct="1"/>
              <a:t>144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Why timer?  Will get packet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with no state!!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555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64BC5DD-F3D6-734B-AE37-06D4ABF193E0}" type="slidenum">
              <a:rPr lang="en-US" sz="1300" b="0">
                <a:latin typeface="Times New Roman" charset="0"/>
              </a:rPr>
              <a:pPr eaLnBrk="1" hangingPunct="1"/>
              <a:t>145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225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0F2F9F7-F13F-A745-B601-041547EB2A10}" type="slidenum">
              <a:rPr lang="en-US" sz="1300" b="0">
                <a:latin typeface="Times New Roman" charset="0"/>
              </a:rPr>
              <a:pPr eaLnBrk="1" hangingPunct="1"/>
              <a:t>146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285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4-feb-2015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622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F2A7C32-EDE9-974C-B616-F1AC4FB7C327}" type="slidenum">
              <a:rPr lang="en-US" sz="1300" b="0">
                <a:latin typeface="Times New Roman" charset="0"/>
              </a:rPr>
              <a:pPr eaLnBrk="1" hangingPunct="1"/>
              <a:t>149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567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(Presuming an intro)</a:t>
            </a:r>
          </a:p>
          <a:p>
            <a:endParaRPr lang="en-US" dirty="0"/>
          </a:p>
          <a:p>
            <a:r>
              <a:rPr lang="en-US" dirty="0"/>
              <a:t>Before diving into the details of TCP flow control, let’s first get the general context and motivate the need for flow control.</a:t>
            </a:r>
          </a:p>
          <a:p>
            <a:endParaRPr lang="en-US" dirty="0"/>
          </a:p>
          <a:p>
            <a:r>
              <a:rPr lang="en-US" dirty="0"/>
              <a:t>This diagram show a typical transport-layer implementation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segment is brought up the protocol stack to the transport layer, and the segment’s payload is removed from the segment and written INTO  socket buffers.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data get taken OUT of socket buffers?  By applications performing socket reads, as we learned in Chapter 2.</a:t>
            </a:r>
          </a:p>
          <a:p>
            <a:endParaRPr lang="en-US" dirty="0"/>
          </a:p>
          <a:p>
            <a:r>
              <a:rPr lang="en-US" dirty="0"/>
              <a:t>And so the question is “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happens if network layer delivers data faster than an application-layer process removes data from socket buffers?”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Let’s watch a video of what happens when things arrive  way too fast to fast to be processed.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&lt;video&gt;.   (I love that video).   Another human analogy showing the need for flow control is the saying – to use some English slang -  “no one can drink from a firehose”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Flow control is a mechanism to the calamity of a receiver being over-run by a sender that is sending too fast – it allows the RECEIVER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explictly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control the SENDER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so sender won’</a:t>
            </a:r>
            <a:r>
              <a: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t overflow receiver’s buffer by transmitting too much, too fast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3774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(Presuming an intro)</a:t>
            </a:r>
          </a:p>
          <a:p>
            <a:endParaRPr lang="en-US" dirty="0"/>
          </a:p>
          <a:p>
            <a:r>
              <a:rPr lang="en-US" dirty="0"/>
              <a:t>Before diving into the details of TCP flow control, let’s first get the general context and motivate the need for flow control.</a:t>
            </a:r>
          </a:p>
          <a:p>
            <a:endParaRPr lang="en-US" dirty="0"/>
          </a:p>
          <a:p>
            <a:r>
              <a:rPr lang="en-US" dirty="0"/>
              <a:t>This diagram show a typical transport-layer implementation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segment is brought up the protocol stack to the transport layer, and the segment’s payload is removed from the segment and written INTO  socket buffers.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data get taken OUT of socket buffers?  By applications performing socket reads, as we learned in Chapter 2.</a:t>
            </a:r>
          </a:p>
          <a:p>
            <a:endParaRPr lang="en-US" dirty="0"/>
          </a:p>
          <a:p>
            <a:r>
              <a:rPr lang="en-US" dirty="0"/>
              <a:t>And so the question is “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happens if network layer delivers data faster than an application-layer process removes data from socket buffers?”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Let’s watch a video of what happens when things arrive  way too fast to fast to be processed.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&lt;video&gt;.   (I love that video).   Another human analogy showing the need for flow control is the saying – to use some English slang -  “no one can drink from a firehose”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Flow control is a mechanism to the calamity of a receiver being over-run by a sender that is sending too fast – it allows the RECEIVER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explictly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control the SENDER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so sender won’</a:t>
            </a:r>
            <a:r>
              <a: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t overflow receiver’s buffer by transmitting too much, too fast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0571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(Presuming an intro)</a:t>
            </a:r>
          </a:p>
          <a:p>
            <a:endParaRPr lang="en-US" dirty="0"/>
          </a:p>
          <a:p>
            <a:r>
              <a:rPr lang="en-US" dirty="0"/>
              <a:t>Before diving into the details of TCP flow control, let’s first get the general context and motivate the need for flow control.</a:t>
            </a:r>
          </a:p>
          <a:p>
            <a:endParaRPr lang="en-US" dirty="0"/>
          </a:p>
          <a:p>
            <a:r>
              <a:rPr lang="en-US" dirty="0"/>
              <a:t>This diagram show a typical transport-layer implementation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segment is brought up the protocol stack to the transport layer, and the segment’s payload is removed from the segment and written INTO  socket buffers.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data get taken OUT of socket buffers?  By applications performing socket reads, as we learned in Chapter 2.</a:t>
            </a:r>
          </a:p>
          <a:p>
            <a:endParaRPr lang="en-US" dirty="0"/>
          </a:p>
          <a:p>
            <a:r>
              <a:rPr lang="en-US" dirty="0"/>
              <a:t>And so the question is “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happens if network layer delivers data faster than an application-layer process removes data from socket buffers?”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Let’s watch a video of what happens when things arrive  way too fast to fast to be processed.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&lt;video&gt;.   (I love that video).   Another human analogy showing the need for flow control is the saying – to use some English slang -  “no one can drink from a firehose”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Flow control is a mechanism to the calamity of a receiver being over-run by a sender that is sending too fast – it allows the RECEIVER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explictly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control the SENDER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so sender won’</a:t>
            </a:r>
            <a:r>
              <a: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t overflow receiver’s buffer by transmitting too much, too fast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3280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(Presuming an intro)</a:t>
            </a:r>
          </a:p>
          <a:p>
            <a:endParaRPr lang="en-US" dirty="0"/>
          </a:p>
          <a:p>
            <a:r>
              <a:rPr lang="en-US" dirty="0"/>
              <a:t>Before diving into the details of TCP flow control, let’s first get the general context and motivate the need for flow control.</a:t>
            </a:r>
          </a:p>
          <a:p>
            <a:endParaRPr lang="en-US" dirty="0"/>
          </a:p>
          <a:p>
            <a:r>
              <a:rPr lang="en-US" dirty="0"/>
              <a:t>This diagram show a typical transport-layer implementation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segment is brought up the protocol stack to the transport layer, and the segment’s payload is removed from the segment and written INTO  socket buffers.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data get taken OUT of socket buffers?  By applications performing socket reads, as we learned in Chapter 2.</a:t>
            </a:r>
          </a:p>
          <a:p>
            <a:endParaRPr lang="en-US" dirty="0"/>
          </a:p>
          <a:p>
            <a:r>
              <a:rPr lang="en-US" dirty="0"/>
              <a:t>And so the question is “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happens if network layer delivers data faster than an application-layer process removes data from socket buffers?”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Let’s watch a video of what happens when things arrive  way too fast to fast to be processed.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&lt;video&gt;.   (I love that video).   Another human analogy showing the need for flow control is the saying – to use some English slang -  “no one can drink from a firehose”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Flow control is a mechanism to the calamity of a receiver being over-run by a sender that is sending too fast – it allows the RECEIVER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explictly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control the SENDER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so sender won’</a:t>
            </a:r>
            <a:r>
              <a: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t overflow receiver’s buffer by transmitting too much, too fast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0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6FC33C67-3A26-4B4C-A1F6-16771664FCBA}" type="slidenum">
              <a:rPr lang="en-US" sz="1300" b="0">
                <a:latin typeface="Times New Roman" charset="0"/>
              </a:rPr>
              <a:pPr eaLnBrk="1" hangingPunct="1"/>
              <a:t>18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5" y="4343704"/>
            <a:ext cx="5027414" cy="4115405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400" dirty="0">
                <a:ea typeface="ＭＳ Ｐゴシック" charset="0"/>
                <a:cs typeface="ＭＳ Ｐゴシック" charset="0"/>
              </a:rPr>
              <a:t>Go through very fast</a:t>
            </a:r>
          </a:p>
        </p:txBody>
      </p:sp>
    </p:spTree>
    <p:extLst>
      <p:ext uri="{BB962C8B-B14F-4D97-AF65-F5344CB8AC3E}">
        <p14:creationId xmlns:p14="http://schemas.microsoft.com/office/powerpoint/2010/main" val="13865855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TCP implement flow control.  The basic idea is simple – the receiver informs the sender how much free buffer space there is, and the sender is limited to send no more than this amount of data.  That the value o RWND in the diagram to the right.</a:t>
            </a:r>
          </a:p>
          <a:p>
            <a:endParaRPr lang="en-US" dirty="0"/>
          </a:p>
          <a:p>
            <a:r>
              <a:rPr lang="en-US" dirty="0"/>
              <a:t>This information is carried from the receiver to the sender in the “receiver advertised window” (do a PIP of header) in the TCP header, and the value will change as the amount of free buffer space fluctuates over time.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5640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TCP implement flow control.  The basic idea is simple – the receiver informs the sender how much free buffer space there is, and the sender is limited to send no more than this amount of data.  That the value o RWND in the diagram to the right.</a:t>
            </a:r>
          </a:p>
          <a:p>
            <a:endParaRPr lang="en-US" dirty="0"/>
          </a:p>
          <a:p>
            <a:r>
              <a:rPr lang="en-US" dirty="0"/>
              <a:t>This information is carried from the receiver to the sender in the “receiver advertised window” (do a PIP of header) in the TCP header, and the value will change as the amount of free buffer space fluctuates over time.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3418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3969A29A-D16C-864E-998C-C62256933E1F}" type="slidenum">
              <a:rPr lang="en-US" sz="1300" b="0">
                <a:latin typeface="Times New Roman" charset="0"/>
              </a:rPr>
              <a:pPr eaLnBrk="1" hangingPunct="1"/>
              <a:t>157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10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Picture on board</a:t>
            </a:r>
          </a:p>
        </p:txBody>
      </p:sp>
    </p:spTree>
    <p:extLst>
      <p:ext uri="{BB962C8B-B14F-4D97-AF65-F5344CB8AC3E}">
        <p14:creationId xmlns:p14="http://schemas.microsoft.com/office/powerpoint/2010/main" val="7750966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BA1D277-A8C5-0549-9490-8242594A6AD7}" type="slidenum">
              <a:rPr lang="en-US" sz="1300" b="0">
                <a:latin typeface="Times New Roman" charset="0"/>
              </a:rPr>
              <a:pPr eaLnBrk="1" hangingPunct="1"/>
              <a:t>158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92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BA1D277-A8C5-0549-9490-8242594A6AD7}" type="slidenum">
              <a:rPr lang="en-US" sz="1300" b="0">
                <a:latin typeface="Times New Roman" charset="0"/>
              </a:rPr>
              <a:pPr eaLnBrk="1" hangingPunct="1"/>
              <a:t>159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730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3CEBFA1-51FF-A24F-867E-EEE6959AA91E}" type="slidenum">
              <a:rPr lang="en-US" sz="1300" b="0">
                <a:latin typeface="Times New Roman" charset="0"/>
              </a:rPr>
              <a:pPr eaLnBrk="1" hangingPunct="1"/>
              <a:t>160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35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BA1D277-A8C5-0549-9490-8242594A6AD7}" type="slidenum">
              <a:rPr lang="en-US" sz="1300" b="0">
                <a:latin typeface="Times New Roman" charset="0"/>
              </a:rPr>
              <a:pPr eaLnBrk="1" hangingPunct="1"/>
              <a:t>161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972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BA1D277-A8C5-0549-9490-8242594A6AD7}" type="slidenum">
              <a:rPr lang="en-US" sz="1300" b="0">
                <a:latin typeface="Times New Roman" charset="0"/>
              </a:rPr>
              <a:pPr eaLnBrk="1" hangingPunct="1"/>
              <a:t>162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2851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409D4B52-1D9A-9D44-9D6F-0F6EA38F68F0}" type="slidenum">
              <a:rPr lang="en-US" sz="1300" b="0">
                <a:latin typeface="Times New Roman" charset="0"/>
              </a:rPr>
              <a:pPr eaLnBrk="1" hangingPunct="1"/>
              <a:t>163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205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7779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64DCC38-56B0-7C45-9622-D4994682E07F}" type="slidenum">
              <a:rPr lang="en-US" sz="1300" b="0">
                <a:latin typeface="Times New Roman" charset="0"/>
              </a:rPr>
              <a:pPr eaLnBrk="1" hangingPunct="1"/>
              <a:t>164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00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5D541-2A60-FE47-9A8E-C964FA582E48}" type="datetime1">
              <a:rPr lang="en-GB" smtClean="0"/>
              <a:t>10/02/2023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99DB7-ACC2-CC4C-A272-B77A1F4F6910}" type="datetime1">
              <a:rPr lang="en-GB" smtClean="0"/>
              <a:t>10/02/2023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5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B331-355C-E54B-AEAB-365E74A035D7}" type="datetime1">
              <a:rPr lang="en-GB" smtClean="0"/>
              <a:t>10/02/2023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82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069263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1529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1219200"/>
            <a:ext cx="41529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4038600"/>
            <a:ext cx="84582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E9D7D-CD46-A340-A1D8-BC4BFD5FE6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4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DE5-B11F-7341-8F2A-5BB785D44617}" type="datetime1">
              <a:rPr lang="en-GB" smtClean="0"/>
              <a:t>10/02/2023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5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370E-55D1-5E4E-A4AE-F389D65CB217}" type="datetime1">
              <a:rPr lang="en-GB" smtClean="0"/>
              <a:t>10/02/2023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2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D7B3-7F40-7442-86A8-EF5D991FB15B}" type="datetime1">
              <a:rPr lang="en-GB" smtClean="0"/>
              <a:t>10/02/2023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9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340C2-8FAC-C74E-A515-FE484EF48075}" type="datetime1">
              <a:rPr lang="en-GB" smtClean="0"/>
              <a:t>10/02/2023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DD54-AC42-AE49-BB96-654408DC0E53}" type="datetime1">
              <a:rPr lang="en-GB" smtClean="0"/>
              <a:t>10/02/2023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0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C8B4-29B2-0841-A14C-D50D14C4AD50}" type="datetime1">
              <a:rPr lang="en-GB" smtClean="0"/>
              <a:t>10/02/2023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2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7DB-2D72-B94A-AEB3-723A2D3143C7}" type="datetime1">
              <a:rPr lang="en-GB" smtClean="0"/>
              <a:t>10/02/2023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1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EDC-B77C-EC42-8D0E-F8B8A95EBA3A}" type="datetime1">
              <a:rPr lang="en-GB" smtClean="0"/>
              <a:t>10/02/2023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5B8B8-1004-F243-963A-4F6DEBDAD23C}" type="datetime1">
              <a:rPr lang="en-GB" smtClean="0"/>
              <a:t>10/02/2023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37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2.emf"/><Relationship Id="rId5" Type="http://schemas.openxmlformats.org/officeDocument/2006/relationships/image" Target="../media/image39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38.png"/><Relationship Id="rId9" Type="http://schemas.openxmlformats.org/officeDocument/2006/relationships/image" Target="../media/image41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19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7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48.png"/><Relationship Id="rId10" Type="http://schemas.openxmlformats.org/officeDocument/2006/relationships/image" Target="../media/image41.e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22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1.emf"/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48.png"/><Relationship Id="rId11" Type="http://schemas.openxmlformats.org/officeDocument/2006/relationships/image" Target="../media/image40.emf"/><Relationship Id="rId5" Type="http://schemas.openxmlformats.org/officeDocument/2006/relationships/image" Target="../media/image38.png"/><Relationship Id="rId15" Type="http://schemas.openxmlformats.org/officeDocument/2006/relationships/image" Target="../media/image42.emf"/><Relationship Id="rId10" Type="http://schemas.openxmlformats.org/officeDocument/2006/relationships/oleObject" Target="../embeddings/oleObject6.bin"/><Relationship Id="rId4" Type="http://schemas.openxmlformats.org/officeDocument/2006/relationships/image" Target="../media/image37.png"/><Relationship Id="rId9" Type="http://schemas.openxmlformats.org/officeDocument/2006/relationships/image" Target="../media/image55.png"/><Relationship Id="rId14" Type="http://schemas.openxmlformats.org/officeDocument/2006/relationships/oleObject" Target="../embeddings/oleObject8.bin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8.wmf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7" Type="http://schemas.openxmlformats.org/officeDocument/2006/relationships/image" Target="../media/image60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2.bin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5" Type="http://schemas.openxmlformats.org/officeDocument/2006/relationships/image" Target="../media/image31.emf"/><Relationship Id="rId4" Type="http://schemas.openxmlformats.org/officeDocument/2006/relationships/image" Target="../media/image61.emf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4" Type="http://schemas.openxmlformats.org/officeDocument/2006/relationships/image" Target="../media/image62.emf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4" Type="http://schemas.openxmlformats.org/officeDocument/2006/relationships/image" Target="../media/image62.emf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5" Type="http://schemas.openxmlformats.org/officeDocument/2006/relationships/image" Target="../media/image57.png"/><Relationship Id="rId4" Type="http://schemas.openxmlformats.org/officeDocument/2006/relationships/image" Target="../media/image66.tiff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2588" y="493713"/>
            <a:ext cx="8399462" cy="58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000" dirty="0">
                <a:latin typeface="Calibri"/>
              </a:rPr>
              <a:t>Computer Networking</a:t>
            </a:r>
          </a:p>
          <a:p>
            <a:pPr algn="ctr" eaLnBrk="0" hangingPunct="0"/>
            <a:endParaRPr lang="en-US" sz="4000" dirty="0">
              <a:latin typeface="Calibri"/>
            </a:endParaRPr>
          </a:p>
          <a:p>
            <a:pPr algn="ctr" eaLnBrk="0" hangingPunct="0"/>
            <a:r>
              <a:rPr lang="en-US" sz="4000" dirty="0">
                <a:latin typeface="Calibri"/>
              </a:rPr>
              <a:t>Slide Set 3</a:t>
            </a:r>
          </a:p>
          <a:p>
            <a:pPr algn="ctr" eaLnBrk="0" hangingPunct="0"/>
            <a:endParaRPr lang="en-US" sz="1800" dirty="0">
              <a:latin typeface="Calibri"/>
            </a:endParaRPr>
          </a:p>
          <a:p>
            <a:pPr algn="ctr" eaLnBrk="0" hangingPunct="0"/>
            <a:r>
              <a:rPr lang="en-US" sz="3600" dirty="0">
                <a:latin typeface="Calibri"/>
              </a:rPr>
              <a:t>Andrew W. Moore</a:t>
            </a:r>
            <a:endParaRPr lang="en-US" sz="2000" dirty="0">
              <a:latin typeface="Calibri"/>
            </a:endParaRPr>
          </a:p>
          <a:p>
            <a:pPr algn="ctr" eaLnBrk="0" hangingPunct="0"/>
            <a:r>
              <a:rPr lang="en-US" dirty="0" err="1">
                <a:latin typeface="Calibri"/>
              </a:rPr>
              <a:t>Andrew.Moore@cl.cam.ac.uk</a:t>
            </a:r>
            <a:endParaRPr lang="en-US" dirty="0">
              <a:latin typeface="Calibri"/>
            </a:endParaRPr>
          </a:p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2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534400" cy="47926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 between application processes</a:t>
            </a:r>
          </a:p>
          <a:p>
            <a:r>
              <a:rPr lang="en-US" dirty="0"/>
              <a:t>Provide common end-to-end services for app layer </a:t>
            </a:r>
            <a:r>
              <a:rPr lang="en-US" dirty="0">
                <a:solidFill>
                  <a:srgbClr val="000090"/>
                </a:solidFill>
              </a:rPr>
              <a:t>[optional]</a:t>
            </a:r>
          </a:p>
          <a:p>
            <a:pPr lvl="1"/>
            <a:r>
              <a:rPr lang="en-US" dirty="0"/>
              <a:t>Reliable, in-order data delivery</a:t>
            </a:r>
          </a:p>
          <a:p>
            <a:pPr lvl="1"/>
            <a:r>
              <a:rPr lang="en-US" dirty="0"/>
              <a:t>Paced data delivery: flow and congestion-control</a:t>
            </a:r>
          </a:p>
          <a:p>
            <a:pPr lvl="2"/>
            <a:r>
              <a:rPr lang="en-US" dirty="0"/>
              <a:t>too fast may overwhelm the network</a:t>
            </a:r>
          </a:p>
          <a:p>
            <a:pPr lvl="2"/>
            <a:r>
              <a:rPr lang="en-US" dirty="0"/>
              <a:t>too slow is not efficient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i="1" dirty="0"/>
              <a:t>(Just Like Computer Networking Lectures….)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10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467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of our previous ideas, but some key differences</a:t>
            </a:r>
          </a:p>
          <a:p>
            <a:r>
              <a:rPr lang="en-US" sz="2400" dirty="0">
                <a:solidFill>
                  <a:schemeClr val="bg2"/>
                </a:solidFill>
              </a:rPr>
              <a:t>Checksum </a:t>
            </a:r>
          </a:p>
          <a:p>
            <a:r>
              <a:rPr lang="en-US" sz="2400" b="1" dirty="0"/>
              <a:t>Sequence numbers are byte offsets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007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TCP: Segments and Sequence Numbers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2515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588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</a:t>
            </a:r>
            <a:r>
              <a:rPr lang="ja-JP" altLang="en-US" dirty="0">
                <a:latin typeface="Helvetic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Stream of Bytes</a:t>
            </a:r>
            <a:r>
              <a:rPr lang="ja-JP" altLang="en-US" dirty="0">
                <a:latin typeface="Helvetic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Service…</a:t>
            </a:r>
          </a:p>
        </p:txBody>
      </p:sp>
      <p:grpSp>
        <p:nvGrpSpPr>
          <p:cNvPr id="63492" name="Group 3"/>
          <p:cNvGrpSpPr>
            <a:grpSpLocks/>
          </p:cNvGrpSpPr>
          <p:nvPr/>
        </p:nvGrpSpPr>
        <p:grpSpPr bwMode="auto">
          <a:xfrm>
            <a:off x="1460500" y="2122488"/>
            <a:ext cx="5029200" cy="609600"/>
            <a:chOff x="912" y="1104"/>
            <a:chExt cx="3648" cy="384"/>
          </a:xfrm>
        </p:grpSpPr>
        <p:sp>
          <p:nvSpPr>
            <p:cNvPr id="63589" name="Line 4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0" name="Line 5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1" name="Line 6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2" name="Line 7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493" name="Line 8"/>
          <p:cNvSpPr>
            <a:spLocks noChangeShapeType="1"/>
          </p:cNvSpPr>
          <p:nvPr/>
        </p:nvSpPr>
        <p:spPr bwMode="auto">
          <a:xfrm>
            <a:off x="1447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4" name="Line 9"/>
          <p:cNvSpPr>
            <a:spLocks noChangeShapeType="1"/>
          </p:cNvSpPr>
          <p:nvPr/>
        </p:nvSpPr>
        <p:spPr bwMode="auto">
          <a:xfrm>
            <a:off x="1600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5" name="Line 10"/>
          <p:cNvSpPr>
            <a:spLocks noChangeShapeType="1"/>
          </p:cNvSpPr>
          <p:nvPr/>
        </p:nvSpPr>
        <p:spPr bwMode="auto">
          <a:xfrm>
            <a:off x="1752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6" name="Line 11"/>
          <p:cNvSpPr>
            <a:spLocks noChangeShapeType="1"/>
          </p:cNvSpPr>
          <p:nvPr/>
        </p:nvSpPr>
        <p:spPr bwMode="auto">
          <a:xfrm>
            <a:off x="1905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7" name="Line 12"/>
          <p:cNvSpPr>
            <a:spLocks noChangeShapeType="1"/>
          </p:cNvSpPr>
          <p:nvPr/>
        </p:nvSpPr>
        <p:spPr bwMode="auto">
          <a:xfrm>
            <a:off x="2057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8" name="Line 13"/>
          <p:cNvSpPr>
            <a:spLocks noChangeShapeType="1"/>
          </p:cNvSpPr>
          <p:nvPr/>
        </p:nvSpPr>
        <p:spPr bwMode="auto">
          <a:xfrm>
            <a:off x="2209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9" name="Line 14"/>
          <p:cNvSpPr>
            <a:spLocks noChangeShapeType="1"/>
          </p:cNvSpPr>
          <p:nvPr/>
        </p:nvSpPr>
        <p:spPr bwMode="auto">
          <a:xfrm>
            <a:off x="2362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0" name="Line 15"/>
          <p:cNvSpPr>
            <a:spLocks noChangeShapeType="1"/>
          </p:cNvSpPr>
          <p:nvPr/>
        </p:nvSpPr>
        <p:spPr bwMode="auto">
          <a:xfrm>
            <a:off x="2514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1" name="Line 16"/>
          <p:cNvSpPr>
            <a:spLocks noChangeShapeType="1"/>
          </p:cNvSpPr>
          <p:nvPr/>
        </p:nvSpPr>
        <p:spPr bwMode="auto">
          <a:xfrm>
            <a:off x="2667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2" name="Line 17"/>
          <p:cNvSpPr>
            <a:spLocks noChangeShapeType="1"/>
          </p:cNvSpPr>
          <p:nvPr/>
        </p:nvSpPr>
        <p:spPr bwMode="auto">
          <a:xfrm>
            <a:off x="2819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3" name="Line 18"/>
          <p:cNvSpPr>
            <a:spLocks noChangeShapeType="1"/>
          </p:cNvSpPr>
          <p:nvPr/>
        </p:nvSpPr>
        <p:spPr bwMode="auto">
          <a:xfrm>
            <a:off x="2971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4" name="Line 19"/>
          <p:cNvSpPr>
            <a:spLocks noChangeShapeType="1"/>
          </p:cNvSpPr>
          <p:nvPr/>
        </p:nvSpPr>
        <p:spPr bwMode="auto">
          <a:xfrm>
            <a:off x="3124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5" name="Line 20"/>
          <p:cNvSpPr>
            <a:spLocks noChangeShapeType="1"/>
          </p:cNvSpPr>
          <p:nvPr/>
        </p:nvSpPr>
        <p:spPr bwMode="auto">
          <a:xfrm>
            <a:off x="3276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6" name="Line 21"/>
          <p:cNvSpPr>
            <a:spLocks noChangeShapeType="1"/>
          </p:cNvSpPr>
          <p:nvPr/>
        </p:nvSpPr>
        <p:spPr bwMode="auto">
          <a:xfrm>
            <a:off x="3429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7" name="Line 22"/>
          <p:cNvSpPr>
            <a:spLocks noChangeShapeType="1"/>
          </p:cNvSpPr>
          <p:nvPr/>
        </p:nvSpPr>
        <p:spPr bwMode="auto">
          <a:xfrm>
            <a:off x="3581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8" name="Line 23"/>
          <p:cNvSpPr>
            <a:spLocks noChangeShapeType="1"/>
          </p:cNvSpPr>
          <p:nvPr/>
        </p:nvSpPr>
        <p:spPr bwMode="auto">
          <a:xfrm>
            <a:off x="3733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9" name="Line 24"/>
          <p:cNvSpPr>
            <a:spLocks noChangeShapeType="1"/>
          </p:cNvSpPr>
          <p:nvPr/>
        </p:nvSpPr>
        <p:spPr bwMode="auto">
          <a:xfrm>
            <a:off x="3886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0" name="Line 25"/>
          <p:cNvSpPr>
            <a:spLocks noChangeShapeType="1"/>
          </p:cNvSpPr>
          <p:nvPr/>
        </p:nvSpPr>
        <p:spPr bwMode="auto">
          <a:xfrm>
            <a:off x="4038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1" name="Line 26"/>
          <p:cNvSpPr>
            <a:spLocks noChangeShapeType="1"/>
          </p:cNvSpPr>
          <p:nvPr/>
        </p:nvSpPr>
        <p:spPr bwMode="auto">
          <a:xfrm>
            <a:off x="4191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2" name="Line 27"/>
          <p:cNvSpPr>
            <a:spLocks noChangeShapeType="1"/>
          </p:cNvSpPr>
          <p:nvPr/>
        </p:nvSpPr>
        <p:spPr bwMode="auto">
          <a:xfrm>
            <a:off x="4343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3" name="Line 28"/>
          <p:cNvSpPr>
            <a:spLocks noChangeShapeType="1"/>
          </p:cNvSpPr>
          <p:nvPr/>
        </p:nvSpPr>
        <p:spPr bwMode="auto">
          <a:xfrm>
            <a:off x="4495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4" name="Line 29"/>
          <p:cNvSpPr>
            <a:spLocks noChangeShapeType="1"/>
          </p:cNvSpPr>
          <p:nvPr/>
        </p:nvSpPr>
        <p:spPr bwMode="auto">
          <a:xfrm>
            <a:off x="4648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5" name="Line 30"/>
          <p:cNvSpPr>
            <a:spLocks noChangeShapeType="1"/>
          </p:cNvSpPr>
          <p:nvPr/>
        </p:nvSpPr>
        <p:spPr bwMode="auto">
          <a:xfrm>
            <a:off x="4800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6" name="Line 31"/>
          <p:cNvSpPr>
            <a:spLocks noChangeShapeType="1"/>
          </p:cNvSpPr>
          <p:nvPr/>
        </p:nvSpPr>
        <p:spPr bwMode="auto">
          <a:xfrm>
            <a:off x="4953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7" name="Line 32"/>
          <p:cNvSpPr>
            <a:spLocks noChangeShapeType="1"/>
          </p:cNvSpPr>
          <p:nvPr/>
        </p:nvSpPr>
        <p:spPr bwMode="auto">
          <a:xfrm>
            <a:off x="5105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8" name="Line 33"/>
          <p:cNvSpPr>
            <a:spLocks noChangeShapeType="1"/>
          </p:cNvSpPr>
          <p:nvPr/>
        </p:nvSpPr>
        <p:spPr bwMode="auto">
          <a:xfrm>
            <a:off x="5257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9" name="Line 34"/>
          <p:cNvSpPr>
            <a:spLocks noChangeShapeType="1"/>
          </p:cNvSpPr>
          <p:nvPr/>
        </p:nvSpPr>
        <p:spPr bwMode="auto">
          <a:xfrm>
            <a:off x="5410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0" name="Line 35"/>
          <p:cNvSpPr>
            <a:spLocks noChangeShapeType="1"/>
          </p:cNvSpPr>
          <p:nvPr/>
        </p:nvSpPr>
        <p:spPr bwMode="auto">
          <a:xfrm>
            <a:off x="5562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1" name="Line 36"/>
          <p:cNvSpPr>
            <a:spLocks noChangeShapeType="1"/>
          </p:cNvSpPr>
          <p:nvPr/>
        </p:nvSpPr>
        <p:spPr bwMode="auto">
          <a:xfrm>
            <a:off x="5715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2" name="Line 37"/>
          <p:cNvSpPr>
            <a:spLocks noChangeShapeType="1"/>
          </p:cNvSpPr>
          <p:nvPr/>
        </p:nvSpPr>
        <p:spPr bwMode="auto">
          <a:xfrm>
            <a:off x="5867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3" name="Line 38"/>
          <p:cNvSpPr>
            <a:spLocks noChangeShapeType="1"/>
          </p:cNvSpPr>
          <p:nvPr/>
        </p:nvSpPr>
        <p:spPr bwMode="auto">
          <a:xfrm>
            <a:off x="6019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4" name="Line 39"/>
          <p:cNvSpPr>
            <a:spLocks noChangeShapeType="1"/>
          </p:cNvSpPr>
          <p:nvPr/>
        </p:nvSpPr>
        <p:spPr bwMode="auto">
          <a:xfrm>
            <a:off x="6172200" y="2128838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5" name="Line 40"/>
          <p:cNvSpPr>
            <a:spLocks noChangeShapeType="1"/>
          </p:cNvSpPr>
          <p:nvPr/>
        </p:nvSpPr>
        <p:spPr bwMode="auto">
          <a:xfrm>
            <a:off x="6324600" y="2128838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6" name="Text Box 41"/>
          <p:cNvSpPr txBox="1">
            <a:spLocks noChangeArrowheads="1"/>
          </p:cNvSpPr>
          <p:nvPr/>
        </p:nvSpPr>
        <p:spPr bwMode="auto">
          <a:xfrm rot="5390887">
            <a:off x="1243013" y="2281238"/>
            <a:ext cx="5857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0</a:t>
            </a:r>
          </a:p>
        </p:txBody>
      </p:sp>
      <p:sp>
        <p:nvSpPr>
          <p:cNvPr id="63527" name="Text Box 42"/>
          <p:cNvSpPr txBox="1">
            <a:spLocks noChangeArrowheads="1"/>
          </p:cNvSpPr>
          <p:nvPr/>
        </p:nvSpPr>
        <p:spPr bwMode="auto">
          <a:xfrm rot="5390887">
            <a:off x="1395413" y="2281238"/>
            <a:ext cx="5857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1</a:t>
            </a:r>
          </a:p>
        </p:txBody>
      </p:sp>
      <p:sp>
        <p:nvSpPr>
          <p:cNvPr id="63528" name="Text Box 43"/>
          <p:cNvSpPr txBox="1">
            <a:spLocks noChangeArrowheads="1"/>
          </p:cNvSpPr>
          <p:nvPr/>
        </p:nvSpPr>
        <p:spPr bwMode="auto">
          <a:xfrm rot="5390887">
            <a:off x="1549400" y="2282825"/>
            <a:ext cx="5857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2</a:t>
            </a:r>
          </a:p>
        </p:txBody>
      </p:sp>
      <p:sp>
        <p:nvSpPr>
          <p:cNvPr id="63529" name="Text Box 44"/>
          <p:cNvSpPr txBox="1">
            <a:spLocks noChangeArrowheads="1"/>
          </p:cNvSpPr>
          <p:nvPr/>
        </p:nvSpPr>
        <p:spPr bwMode="auto">
          <a:xfrm rot="5390887">
            <a:off x="1701800" y="2282825"/>
            <a:ext cx="5857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3</a:t>
            </a:r>
          </a:p>
        </p:txBody>
      </p:sp>
      <p:sp>
        <p:nvSpPr>
          <p:cNvPr id="63530" name="Line 45"/>
          <p:cNvSpPr>
            <a:spLocks noChangeShapeType="1"/>
          </p:cNvSpPr>
          <p:nvPr/>
        </p:nvSpPr>
        <p:spPr bwMode="auto">
          <a:xfrm>
            <a:off x="2133600" y="25860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3531" name="Group 46"/>
          <p:cNvGrpSpPr>
            <a:grpSpLocks/>
          </p:cNvGrpSpPr>
          <p:nvPr/>
        </p:nvGrpSpPr>
        <p:grpSpPr bwMode="auto">
          <a:xfrm>
            <a:off x="2743200" y="5334000"/>
            <a:ext cx="5029200" cy="609600"/>
            <a:chOff x="912" y="1104"/>
            <a:chExt cx="3648" cy="384"/>
          </a:xfrm>
        </p:grpSpPr>
        <p:sp>
          <p:nvSpPr>
            <p:cNvPr id="63585" name="Line 47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6" name="Line 48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7" name="Line 49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8" name="Line 50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532" name="Line 51"/>
          <p:cNvSpPr>
            <a:spLocks noChangeShapeType="1"/>
          </p:cNvSpPr>
          <p:nvPr/>
        </p:nvSpPr>
        <p:spPr bwMode="auto">
          <a:xfrm>
            <a:off x="2743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3" name="Line 52"/>
          <p:cNvSpPr>
            <a:spLocks noChangeShapeType="1"/>
          </p:cNvSpPr>
          <p:nvPr/>
        </p:nvSpPr>
        <p:spPr bwMode="auto">
          <a:xfrm>
            <a:off x="2895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4" name="Line 53"/>
          <p:cNvSpPr>
            <a:spLocks noChangeShapeType="1"/>
          </p:cNvSpPr>
          <p:nvPr/>
        </p:nvSpPr>
        <p:spPr bwMode="auto">
          <a:xfrm>
            <a:off x="3048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5" name="Line 54"/>
          <p:cNvSpPr>
            <a:spLocks noChangeShapeType="1"/>
          </p:cNvSpPr>
          <p:nvPr/>
        </p:nvSpPr>
        <p:spPr bwMode="auto">
          <a:xfrm>
            <a:off x="3200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6" name="Line 55"/>
          <p:cNvSpPr>
            <a:spLocks noChangeShapeType="1"/>
          </p:cNvSpPr>
          <p:nvPr/>
        </p:nvSpPr>
        <p:spPr bwMode="auto">
          <a:xfrm>
            <a:off x="3352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7" name="Line 56"/>
          <p:cNvSpPr>
            <a:spLocks noChangeShapeType="1"/>
          </p:cNvSpPr>
          <p:nvPr/>
        </p:nvSpPr>
        <p:spPr bwMode="auto">
          <a:xfrm>
            <a:off x="3505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8" name="Line 57"/>
          <p:cNvSpPr>
            <a:spLocks noChangeShapeType="1"/>
          </p:cNvSpPr>
          <p:nvPr/>
        </p:nvSpPr>
        <p:spPr bwMode="auto">
          <a:xfrm>
            <a:off x="3657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9" name="Line 58"/>
          <p:cNvSpPr>
            <a:spLocks noChangeShapeType="1"/>
          </p:cNvSpPr>
          <p:nvPr/>
        </p:nvSpPr>
        <p:spPr bwMode="auto">
          <a:xfrm>
            <a:off x="3810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0" name="Line 59"/>
          <p:cNvSpPr>
            <a:spLocks noChangeShapeType="1"/>
          </p:cNvSpPr>
          <p:nvPr/>
        </p:nvSpPr>
        <p:spPr bwMode="auto">
          <a:xfrm>
            <a:off x="3962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1" name="Line 60"/>
          <p:cNvSpPr>
            <a:spLocks noChangeShapeType="1"/>
          </p:cNvSpPr>
          <p:nvPr/>
        </p:nvSpPr>
        <p:spPr bwMode="auto">
          <a:xfrm>
            <a:off x="4114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2" name="Line 61"/>
          <p:cNvSpPr>
            <a:spLocks noChangeShapeType="1"/>
          </p:cNvSpPr>
          <p:nvPr/>
        </p:nvSpPr>
        <p:spPr bwMode="auto">
          <a:xfrm>
            <a:off x="4267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3" name="Line 62"/>
          <p:cNvSpPr>
            <a:spLocks noChangeShapeType="1"/>
          </p:cNvSpPr>
          <p:nvPr/>
        </p:nvSpPr>
        <p:spPr bwMode="auto">
          <a:xfrm>
            <a:off x="4419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4" name="Line 63"/>
          <p:cNvSpPr>
            <a:spLocks noChangeShapeType="1"/>
          </p:cNvSpPr>
          <p:nvPr/>
        </p:nvSpPr>
        <p:spPr bwMode="auto">
          <a:xfrm>
            <a:off x="4572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5" name="Line 64"/>
          <p:cNvSpPr>
            <a:spLocks noChangeShapeType="1"/>
          </p:cNvSpPr>
          <p:nvPr/>
        </p:nvSpPr>
        <p:spPr bwMode="auto">
          <a:xfrm>
            <a:off x="4724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6" name="Line 65"/>
          <p:cNvSpPr>
            <a:spLocks noChangeShapeType="1"/>
          </p:cNvSpPr>
          <p:nvPr/>
        </p:nvSpPr>
        <p:spPr bwMode="auto">
          <a:xfrm>
            <a:off x="4876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7" name="Line 66"/>
          <p:cNvSpPr>
            <a:spLocks noChangeShapeType="1"/>
          </p:cNvSpPr>
          <p:nvPr/>
        </p:nvSpPr>
        <p:spPr bwMode="auto">
          <a:xfrm>
            <a:off x="5029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8" name="Line 67"/>
          <p:cNvSpPr>
            <a:spLocks noChangeShapeType="1"/>
          </p:cNvSpPr>
          <p:nvPr/>
        </p:nvSpPr>
        <p:spPr bwMode="auto">
          <a:xfrm>
            <a:off x="5181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9" name="Line 68"/>
          <p:cNvSpPr>
            <a:spLocks noChangeShapeType="1"/>
          </p:cNvSpPr>
          <p:nvPr/>
        </p:nvSpPr>
        <p:spPr bwMode="auto">
          <a:xfrm>
            <a:off x="5334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0" name="Line 69"/>
          <p:cNvSpPr>
            <a:spLocks noChangeShapeType="1"/>
          </p:cNvSpPr>
          <p:nvPr/>
        </p:nvSpPr>
        <p:spPr bwMode="auto">
          <a:xfrm>
            <a:off x="5486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1" name="Line 70"/>
          <p:cNvSpPr>
            <a:spLocks noChangeShapeType="1"/>
          </p:cNvSpPr>
          <p:nvPr/>
        </p:nvSpPr>
        <p:spPr bwMode="auto">
          <a:xfrm>
            <a:off x="5638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2" name="Line 71"/>
          <p:cNvSpPr>
            <a:spLocks noChangeShapeType="1"/>
          </p:cNvSpPr>
          <p:nvPr/>
        </p:nvSpPr>
        <p:spPr bwMode="auto">
          <a:xfrm>
            <a:off x="5791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3" name="Line 72"/>
          <p:cNvSpPr>
            <a:spLocks noChangeShapeType="1"/>
          </p:cNvSpPr>
          <p:nvPr/>
        </p:nvSpPr>
        <p:spPr bwMode="auto">
          <a:xfrm>
            <a:off x="5943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4" name="Line 73"/>
          <p:cNvSpPr>
            <a:spLocks noChangeShapeType="1"/>
          </p:cNvSpPr>
          <p:nvPr/>
        </p:nvSpPr>
        <p:spPr bwMode="auto">
          <a:xfrm>
            <a:off x="6096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5" name="Line 74"/>
          <p:cNvSpPr>
            <a:spLocks noChangeShapeType="1"/>
          </p:cNvSpPr>
          <p:nvPr/>
        </p:nvSpPr>
        <p:spPr bwMode="auto">
          <a:xfrm>
            <a:off x="6248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6" name="Line 75"/>
          <p:cNvSpPr>
            <a:spLocks noChangeShapeType="1"/>
          </p:cNvSpPr>
          <p:nvPr/>
        </p:nvSpPr>
        <p:spPr bwMode="auto">
          <a:xfrm>
            <a:off x="6400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7" name="Line 76"/>
          <p:cNvSpPr>
            <a:spLocks noChangeShapeType="1"/>
          </p:cNvSpPr>
          <p:nvPr/>
        </p:nvSpPr>
        <p:spPr bwMode="auto">
          <a:xfrm>
            <a:off x="6553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8" name="Line 77"/>
          <p:cNvSpPr>
            <a:spLocks noChangeShapeType="1"/>
          </p:cNvSpPr>
          <p:nvPr/>
        </p:nvSpPr>
        <p:spPr bwMode="auto">
          <a:xfrm>
            <a:off x="6705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9" name="Line 78"/>
          <p:cNvSpPr>
            <a:spLocks noChangeShapeType="1"/>
          </p:cNvSpPr>
          <p:nvPr/>
        </p:nvSpPr>
        <p:spPr bwMode="auto">
          <a:xfrm>
            <a:off x="6858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0" name="Line 79"/>
          <p:cNvSpPr>
            <a:spLocks noChangeShapeType="1"/>
          </p:cNvSpPr>
          <p:nvPr/>
        </p:nvSpPr>
        <p:spPr bwMode="auto">
          <a:xfrm>
            <a:off x="7010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1" name="Line 80"/>
          <p:cNvSpPr>
            <a:spLocks noChangeShapeType="1"/>
          </p:cNvSpPr>
          <p:nvPr/>
        </p:nvSpPr>
        <p:spPr bwMode="auto">
          <a:xfrm>
            <a:off x="7162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2" name="Line 81"/>
          <p:cNvSpPr>
            <a:spLocks noChangeShapeType="1"/>
          </p:cNvSpPr>
          <p:nvPr/>
        </p:nvSpPr>
        <p:spPr bwMode="auto">
          <a:xfrm>
            <a:off x="7315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3" name="Line 82"/>
          <p:cNvSpPr>
            <a:spLocks noChangeShapeType="1"/>
          </p:cNvSpPr>
          <p:nvPr/>
        </p:nvSpPr>
        <p:spPr bwMode="auto">
          <a:xfrm>
            <a:off x="7467600" y="53340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4" name="Line 83"/>
          <p:cNvSpPr>
            <a:spLocks noChangeShapeType="1"/>
          </p:cNvSpPr>
          <p:nvPr/>
        </p:nvSpPr>
        <p:spPr bwMode="auto">
          <a:xfrm>
            <a:off x="7620000" y="53340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5" name="Text Box 84"/>
          <p:cNvSpPr txBox="1">
            <a:spLocks noChangeArrowheads="1"/>
          </p:cNvSpPr>
          <p:nvPr/>
        </p:nvSpPr>
        <p:spPr bwMode="auto">
          <a:xfrm rot="5390887">
            <a:off x="2540000" y="5487988"/>
            <a:ext cx="5857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0</a:t>
            </a:r>
          </a:p>
        </p:txBody>
      </p:sp>
      <p:sp>
        <p:nvSpPr>
          <p:cNvPr id="63566" name="Text Box 85"/>
          <p:cNvSpPr txBox="1">
            <a:spLocks noChangeArrowheads="1"/>
          </p:cNvSpPr>
          <p:nvPr/>
        </p:nvSpPr>
        <p:spPr bwMode="auto">
          <a:xfrm rot="5390887">
            <a:off x="2692400" y="5487988"/>
            <a:ext cx="5857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1</a:t>
            </a:r>
          </a:p>
        </p:txBody>
      </p:sp>
      <p:sp>
        <p:nvSpPr>
          <p:cNvPr id="63567" name="Text Box 86"/>
          <p:cNvSpPr txBox="1">
            <a:spLocks noChangeArrowheads="1"/>
          </p:cNvSpPr>
          <p:nvPr/>
        </p:nvSpPr>
        <p:spPr bwMode="auto">
          <a:xfrm rot="5390887">
            <a:off x="2844800" y="5487988"/>
            <a:ext cx="5857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2</a:t>
            </a:r>
          </a:p>
        </p:txBody>
      </p:sp>
      <p:sp>
        <p:nvSpPr>
          <p:cNvPr id="63568" name="Text Box 87"/>
          <p:cNvSpPr txBox="1">
            <a:spLocks noChangeArrowheads="1"/>
          </p:cNvSpPr>
          <p:nvPr/>
        </p:nvSpPr>
        <p:spPr bwMode="auto">
          <a:xfrm rot="5390887">
            <a:off x="2997200" y="5487988"/>
            <a:ext cx="5857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3</a:t>
            </a:r>
          </a:p>
        </p:txBody>
      </p:sp>
      <p:sp>
        <p:nvSpPr>
          <p:cNvPr id="63569" name="Line 88"/>
          <p:cNvSpPr>
            <a:spLocks noChangeShapeType="1"/>
          </p:cNvSpPr>
          <p:nvPr/>
        </p:nvSpPr>
        <p:spPr bwMode="auto">
          <a:xfrm>
            <a:off x="3429000" y="5486400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0" name="Line 89"/>
          <p:cNvSpPr>
            <a:spLocks noChangeShapeType="1"/>
          </p:cNvSpPr>
          <p:nvPr/>
        </p:nvSpPr>
        <p:spPr bwMode="auto">
          <a:xfrm>
            <a:off x="3429000" y="5791200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1" name="Text Box 90"/>
          <p:cNvSpPr txBox="1">
            <a:spLocks noChangeArrowheads="1"/>
          </p:cNvSpPr>
          <p:nvPr/>
        </p:nvSpPr>
        <p:spPr bwMode="auto">
          <a:xfrm>
            <a:off x="304800" y="1600200"/>
            <a:ext cx="309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Application @ Host A</a:t>
            </a:r>
          </a:p>
        </p:txBody>
      </p:sp>
      <p:sp>
        <p:nvSpPr>
          <p:cNvPr id="63572" name="Text Box 91"/>
          <p:cNvSpPr txBox="1">
            <a:spLocks noChangeArrowheads="1"/>
          </p:cNvSpPr>
          <p:nvPr/>
        </p:nvSpPr>
        <p:spPr bwMode="auto">
          <a:xfrm>
            <a:off x="304800" y="6015335"/>
            <a:ext cx="3110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Application @ Host B</a:t>
            </a:r>
          </a:p>
        </p:txBody>
      </p:sp>
      <p:sp>
        <p:nvSpPr>
          <p:cNvPr id="63573" name="Text Box 92"/>
          <p:cNvSpPr txBox="1">
            <a:spLocks noChangeArrowheads="1"/>
          </p:cNvSpPr>
          <p:nvPr/>
        </p:nvSpPr>
        <p:spPr bwMode="auto">
          <a:xfrm rot="5390887">
            <a:off x="2271713" y="2346325"/>
            <a:ext cx="6619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80</a:t>
            </a:r>
          </a:p>
        </p:txBody>
      </p:sp>
      <p:sp>
        <p:nvSpPr>
          <p:cNvPr id="63574" name="Line 93"/>
          <p:cNvSpPr>
            <a:spLocks noChangeShapeType="1"/>
          </p:cNvSpPr>
          <p:nvPr/>
        </p:nvSpPr>
        <p:spPr bwMode="auto">
          <a:xfrm>
            <a:off x="2133600" y="23574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5" name="Text Box 94"/>
          <p:cNvSpPr txBox="1">
            <a:spLocks noChangeArrowheads="1"/>
          </p:cNvSpPr>
          <p:nvPr/>
        </p:nvSpPr>
        <p:spPr bwMode="auto">
          <a:xfrm rot="5390887">
            <a:off x="3568700" y="5548313"/>
            <a:ext cx="6619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80</a:t>
            </a:r>
          </a:p>
        </p:txBody>
      </p:sp>
      <p:sp>
        <p:nvSpPr>
          <p:cNvPr id="63576" name="Line 95"/>
          <p:cNvSpPr>
            <a:spLocks noChangeShapeType="1"/>
          </p:cNvSpPr>
          <p:nvPr/>
        </p:nvSpPr>
        <p:spPr bwMode="auto">
          <a:xfrm>
            <a:off x="1485900" y="2817813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7" name="Line 96"/>
          <p:cNvSpPr>
            <a:spLocks noChangeShapeType="1"/>
          </p:cNvSpPr>
          <p:nvPr/>
        </p:nvSpPr>
        <p:spPr bwMode="auto">
          <a:xfrm>
            <a:off x="1981200" y="2819400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8" name="Line 97"/>
          <p:cNvSpPr>
            <a:spLocks noChangeShapeType="1"/>
          </p:cNvSpPr>
          <p:nvPr/>
        </p:nvSpPr>
        <p:spPr bwMode="auto">
          <a:xfrm>
            <a:off x="2476500" y="2820988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9" name="Line 98"/>
          <p:cNvSpPr>
            <a:spLocks noChangeShapeType="1"/>
          </p:cNvSpPr>
          <p:nvPr/>
        </p:nvSpPr>
        <p:spPr bwMode="auto">
          <a:xfrm>
            <a:off x="2971800" y="2822575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0" name="Line 99"/>
          <p:cNvSpPr>
            <a:spLocks noChangeShapeType="1"/>
          </p:cNvSpPr>
          <p:nvPr/>
        </p:nvSpPr>
        <p:spPr bwMode="auto">
          <a:xfrm>
            <a:off x="3467100" y="2824163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1" name="Line 100"/>
          <p:cNvSpPr>
            <a:spLocks noChangeShapeType="1"/>
          </p:cNvSpPr>
          <p:nvPr/>
        </p:nvSpPr>
        <p:spPr bwMode="auto">
          <a:xfrm>
            <a:off x="3962400" y="2825750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2" name="Line 101"/>
          <p:cNvSpPr>
            <a:spLocks noChangeShapeType="1"/>
          </p:cNvSpPr>
          <p:nvPr/>
        </p:nvSpPr>
        <p:spPr bwMode="auto">
          <a:xfrm>
            <a:off x="4457700" y="2827338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3" name="Line 102"/>
          <p:cNvSpPr>
            <a:spLocks noChangeShapeType="1"/>
          </p:cNvSpPr>
          <p:nvPr/>
        </p:nvSpPr>
        <p:spPr bwMode="auto">
          <a:xfrm>
            <a:off x="4953000" y="2828925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4" name="Line 103"/>
          <p:cNvSpPr>
            <a:spLocks noChangeShapeType="1"/>
          </p:cNvSpPr>
          <p:nvPr/>
        </p:nvSpPr>
        <p:spPr bwMode="auto">
          <a:xfrm>
            <a:off x="5448300" y="2830513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197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763000" cy="1173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… Provided Using TCP </a:t>
            </a:r>
            <a:r>
              <a:rPr lang="ja-JP" altLang="en-US" dirty="0">
                <a:latin typeface="Helvetic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Segments</a:t>
            </a:r>
            <a:r>
              <a:rPr lang="ja-JP" altLang="en-US" dirty="0">
                <a:latin typeface="Helvetica" charset="0"/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5540" name="Group 3"/>
          <p:cNvGrpSpPr>
            <a:grpSpLocks/>
          </p:cNvGrpSpPr>
          <p:nvPr/>
        </p:nvGrpSpPr>
        <p:grpSpPr bwMode="auto">
          <a:xfrm>
            <a:off x="1447800" y="2128838"/>
            <a:ext cx="5029200" cy="609600"/>
            <a:chOff x="912" y="1104"/>
            <a:chExt cx="3648" cy="384"/>
          </a:xfrm>
        </p:grpSpPr>
        <p:sp>
          <p:nvSpPr>
            <p:cNvPr id="65647" name="Line 4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8" name="Line 5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9" name="Line 6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50" name="Line 7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5541" name="Line 8"/>
          <p:cNvSpPr>
            <a:spLocks noChangeShapeType="1"/>
          </p:cNvSpPr>
          <p:nvPr/>
        </p:nvSpPr>
        <p:spPr bwMode="auto">
          <a:xfrm>
            <a:off x="1447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2" name="Line 9"/>
          <p:cNvSpPr>
            <a:spLocks noChangeShapeType="1"/>
          </p:cNvSpPr>
          <p:nvPr/>
        </p:nvSpPr>
        <p:spPr bwMode="auto">
          <a:xfrm>
            <a:off x="1600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Line 10"/>
          <p:cNvSpPr>
            <a:spLocks noChangeShapeType="1"/>
          </p:cNvSpPr>
          <p:nvPr/>
        </p:nvSpPr>
        <p:spPr bwMode="auto">
          <a:xfrm>
            <a:off x="1752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4" name="Line 11"/>
          <p:cNvSpPr>
            <a:spLocks noChangeShapeType="1"/>
          </p:cNvSpPr>
          <p:nvPr/>
        </p:nvSpPr>
        <p:spPr bwMode="auto">
          <a:xfrm>
            <a:off x="1905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Line 12"/>
          <p:cNvSpPr>
            <a:spLocks noChangeShapeType="1"/>
          </p:cNvSpPr>
          <p:nvPr/>
        </p:nvSpPr>
        <p:spPr bwMode="auto">
          <a:xfrm>
            <a:off x="2057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6" name="Line 13"/>
          <p:cNvSpPr>
            <a:spLocks noChangeShapeType="1"/>
          </p:cNvSpPr>
          <p:nvPr/>
        </p:nvSpPr>
        <p:spPr bwMode="auto">
          <a:xfrm>
            <a:off x="2209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7" name="Line 14"/>
          <p:cNvSpPr>
            <a:spLocks noChangeShapeType="1"/>
          </p:cNvSpPr>
          <p:nvPr/>
        </p:nvSpPr>
        <p:spPr bwMode="auto">
          <a:xfrm>
            <a:off x="2362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5"/>
          <p:cNvSpPr>
            <a:spLocks noChangeShapeType="1"/>
          </p:cNvSpPr>
          <p:nvPr/>
        </p:nvSpPr>
        <p:spPr bwMode="auto">
          <a:xfrm>
            <a:off x="2514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9" name="Line 16"/>
          <p:cNvSpPr>
            <a:spLocks noChangeShapeType="1"/>
          </p:cNvSpPr>
          <p:nvPr/>
        </p:nvSpPr>
        <p:spPr bwMode="auto">
          <a:xfrm>
            <a:off x="2667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0" name="Line 17"/>
          <p:cNvSpPr>
            <a:spLocks noChangeShapeType="1"/>
          </p:cNvSpPr>
          <p:nvPr/>
        </p:nvSpPr>
        <p:spPr bwMode="auto">
          <a:xfrm>
            <a:off x="2819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1" name="Line 18"/>
          <p:cNvSpPr>
            <a:spLocks noChangeShapeType="1"/>
          </p:cNvSpPr>
          <p:nvPr/>
        </p:nvSpPr>
        <p:spPr bwMode="auto">
          <a:xfrm>
            <a:off x="2971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2" name="Line 19"/>
          <p:cNvSpPr>
            <a:spLocks noChangeShapeType="1"/>
          </p:cNvSpPr>
          <p:nvPr/>
        </p:nvSpPr>
        <p:spPr bwMode="auto">
          <a:xfrm>
            <a:off x="3124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3" name="Line 20"/>
          <p:cNvSpPr>
            <a:spLocks noChangeShapeType="1"/>
          </p:cNvSpPr>
          <p:nvPr/>
        </p:nvSpPr>
        <p:spPr bwMode="auto">
          <a:xfrm>
            <a:off x="3276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4" name="Line 21"/>
          <p:cNvSpPr>
            <a:spLocks noChangeShapeType="1"/>
          </p:cNvSpPr>
          <p:nvPr/>
        </p:nvSpPr>
        <p:spPr bwMode="auto">
          <a:xfrm>
            <a:off x="3429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5" name="Line 22"/>
          <p:cNvSpPr>
            <a:spLocks noChangeShapeType="1"/>
          </p:cNvSpPr>
          <p:nvPr/>
        </p:nvSpPr>
        <p:spPr bwMode="auto">
          <a:xfrm>
            <a:off x="3581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6" name="Line 23"/>
          <p:cNvSpPr>
            <a:spLocks noChangeShapeType="1"/>
          </p:cNvSpPr>
          <p:nvPr/>
        </p:nvSpPr>
        <p:spPr bwMode="auto">
          <a:xfrm>
            <a:off x="3733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7" name="Line 24"/>
          <p:cNvSpPr>
            <a:spLocks noChangeShapeType="1"/>
          </p:cNvSpPr>
          <p:nvPr/>
        </p:nvSpPr>
        <p:spPr bwMode="auto">
          <a:xfrm>
            <a:off x="3886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8" name="Line 25"/>
          <p:cNvSpPr>
            <a:spLocks noChangeShapeType="1"/>
          </p:cNvSpPr>
          <p:nvPr/>
        </p:nvSpPr>
        <p:spPr bwMode="auto">
          <a:xfrm>
            <a:off x="4038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9" name="Line 26"/>
          <p:cNvSpPr>
            <a:spLocks noChangeShapeType="1"/>
          </p:cNvSpPr>
          <p:nvPr/>
        </p:nvSpPr>
        <p:spPr bwMode="auto">
          <a:xfrm>
            <a:off x="4191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0" name="Line 27"/>
          <p:cNvSpPr>
            <a:spLocks noChangeShapeType="1"/>
          </p:cNvSpPr>
          <p:nvPr/>
        </p:nvSpPr>
        <p:spPr bwMode="auto">
          <a:xfrm>
            <a:off x="4343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1" name="Line 28"/>
          <p:cNvSpPr>
            <a:spLocks noChangeShapeType="1"/>
          </p:cNvSpPr>
          <p:nvPr/>
        </p:nvSpPr>
        <p:spPr bwMode="auto">
          <a:xfrm>
            <a:off x="4495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2" name="Line 29"/>
          <p:cNvSpPr>
            <a:spLocks noChangeShapeType="1"/>
          </p:cNvSpPr>
          <p:nvPr/>
        </p:nvSpPr>
        <p:spPr bwMode="auto">
          <a:xfrm>
            <a:off x="4648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3" name="Line 30"/>
          <p:cNvSpPr>
            <a:spLocks noChangeShapeType="1"/>
          </p:cNvSpPr>
          <p:nvPr/>
        </p:nvSpPr>
        <p:spPr bwMode="auto">
          <a:xfrm>
            <a:off x="4800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4" name="Line 31"/>
          <p:cNvSpPr>
            <a:spLocks noChangeShapeType="1"/>
          </p:cNvSpPr>
          <p:nvPr/>
        </p:nvSpPr>
        <p:spPr bwMode="auto">
          <a:xfrm>
            <a:off x="4953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5" name="Line 32"/>
          <p:cNvSpPr>
            <a:spLocks noChangeShapeType="1"/>
          </p:cNvSpPr>
          <p:nvPr/>
        </p:nvSpPr>
        <p:spPr bwMode="auto">
          <a:xfrm>
            <a:off x="5105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6" name="Line 33"/>
          <p:cNvSpPr>
            <a:spLocks noChangeShapeType="1"/>
          </p:cNvSpPr>
          <p:nvPr/>
        </p:nvSpPr>
        <p:spPr bwMode="auto">
          <a:xfrm>
            <a:off x="5257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7" name="Line 34"/>
          <p:cNvSpPr>
            <a:spLocks noChangeShapeType="1"/>
          </p:cNvSpPr>
          <p:nvPr/>
        </p:nvSpPr>
        <p:spPr bwMode="auto">
          <a:xfrm>
            <a:off x="5410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8" name="Line 35"/>
          <p:cNvSpPr>
            <a:spLocks noChangeShapeType="1"/>
          </p:cNvSpPr>
          <p:nvPr/>
        </p:nvSpPr>
        <p:spPr bwMode="auto">
          <a:xfrm>
            <a:off x="5562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9" name="Line 36"/>
          <p:cNvSpPr>
            <a:spLocks noChangeShapeType="1"/>
          </p:cNvSpPr>
          <p:nvPr/>
        </p:nvSpPr>
        <p:spPr bwMode="auto">
          <a:xfrm>
            <a:off x="5715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0" name="Line 37"/>
          <p:cNvSpPr>
            <a:spLocks noChangeShapeType="1"/>
          </p:cNvSpPr>
          <p:nvPr/>
        </p:nvSpPr>
        <p:spPr bwMode="auto">
          <a:xfrm>
            <a:off x="5867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1" name="Line 38"/>
          <p:cNvSpPr>
            <a:spLocks noChangeShapeType="1"/>
          </p:cNvSpPr>
          <p:nvPr/>
        </p:nvSpPr>
        <p:spPr bwMode="auto">
          <a:xfrm>
            <a:off x="6019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2" name="Line 39"/>
          <p:cNvSpPr>
            <a:spLocks noChangeShapeType="1"/>
          </p:cNvSpPr>
          <p:nvPr/>
        </p:nvSpPr>
        <p:spPr bwMode="auto">
          <a:xfrm>
            <a:off x="6172200" y="2128838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3" name="Line 40"/>
          <p:cNvSpPr>
            <a:spLocks noChangeShapeType="1"/>
          </p:cNvSpPr>
          <p:nvPr/>
        </p:nvSpPr>
        <p:spPr bwMode="auto">
          <a:xfrm>
            <a:off x="6324600" y="2128838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4" name="Text Box 41"/>
          <p:cNvSpPr txBox="1">
            <a:spLocks noChangeArrowheads="1"/>
          </p:cNvSpPr>
          <p:nvPr/>
        </p:nvSpPr>
        <p:spPr bwMode="auto">
          <a:xfrm rot="5390887">
            <a:off x="1225440" y="2280057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0</a:t>
            </a:r>
          </a:p>
        </p:txBody>
      </p:sp>
      <p:sp>
        <p:nvSpPr>
          <p:cNvPr id="65575" name="Text Box 42"/>
          <p:cNvSpPr txBox="1">
            <a:spLocks noChangeArrowheads="1"/>
          </p:cNvSpPr>
          <p:nvPr/>
        </p:nvSpPr>
        <p:spPr bwMode="auto">
          <a:xfrm rot="5390887">
            <a:off x="1377840" y="2280057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1</a:t>
            </a:r>
          </a:p>
        </p:txBody>
      </p:sp>
      <p:sp>
        <p:nvSpPr>
          <p:cNvPr id="65576" name="Text Box 43"/>
          <p:cNvSpPr txBox="1">
            <a:spLocks noChangeArrowheads="1"/>
          </p:cNvSpPr>
          <p:nvPr/>
        </p:nvSpPr>
        <p:spPr bwMode="auto">
          <a:xfrm rot="5390887">
            <a:off x="1531828" y="2281645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2</a:t>
            </a:r>
          </a:p>
        </p:txBody>
      </p:sp>
      <p:sp>
        <p:nvSpPr>
          <p:cNvPr id="65577" name="Text Box 44"/>
          <p:cNvSpPr txBox="1">
            <a:spLocks noChangeArrowheads="1"/>
          </p:cNvSpPr>
          <p:nvPr/>
        </p:nvSpPr>
        <p:spPr bwMode="auto">
          <a:xfrm rot="5390887">
            <a:off x="1684228" y="2281645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3</a:t>
            </a:r>
          </a:p>
        </p:txBody>
      </p:sp>
      <p:sp>
        <p:nvSpPr>
          <p:cNvPr id="65578" name="Line 45"/>
          <p:cNvSpPr>
            <a:spLocks noChangeShapeType="1"/>
          </p:cNvSpPr>
          <p:nvPr/>
        </p:nvSpPr>
        <p:spPr bwMode="auto">
          <a:xfrm>
            <a:off x="2133600" y="25860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grpSp>
        <p:nvGrpSpPr>
          <p:cNvPr id="65579" name="Group 46"/>
          <p:cNvGrpSpPr>
            <a:grpSpLocks/>
          </p:cNvGrpSpPr>
          <p:nvPr/>
        </p:nvGrpSpPr>
        <p:grpSpPr bwMode="auto">
          <a:xfrm>
            <a:off x="2743200" y="5334000"/>
            <a:ext cx="5029200" cy="609600"/>
            <a:chOff x="912" y="1104"/>
            <a:chExt cx="3648" cy="384"/>
          </a:xfrm>
        </p:grpSpPr>
        <p:sp>
          <p:nvSpPr>
            <p:cNvPr id="65643" name="Line 47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4" name="Line 48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5" name="Line 49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6" name="Line 50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5580" name="Line 51"/>
          <p:cNvSpPr>
            <a:spLocks noChangeShapeType="1"/>
          </p:cNvSpPr>
          <p:nvPr/>
        </p:nvSpPr>
        <p:spPr bwMode="auto">
          <a:xfrm>
            <a:off x="2743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1" name="Line 52"/>
          <p:cNvSpPr>
            <a:spLocks noChangeShapeType="1"/>
          </p:cNvSpPr>
          <p:nvPr/>
        </p:nvSpPr>
        <p:spPr bwMode="auto">
          <a:xfrm>
            <a:off x="2895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2" name="Line 53"/>
          <p:cNvSpPr>
            <a:spLocks noChangeShapeType="1"/>
          </p:cNvSpPr>
          <p:nvPr/>
        </p:nvSpPr>
        <p:spPr bwMode="auto">
          <a:xfrm>
            <a:off x="3048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3" name="Line 54"/>
          <p:cNvSpPr>
            <a:spLocks noChangeShapeType="1"/>
          </p:cNvSpPr>
          <p:nvPr/>
        </p:nvSpPr>
        <p:spPr bwMode="auto">
          <a:xfrm>
            <a:off x="3200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4" name="Line 55"/>
          <p:cNvSpPr>
            <a:spLocks noChangeShapeType="1"/>
          </p:cNvSpPr>
          <p:nvPr/>
        </p:nvSpPr>
        <p:spPr bwMode="auto">
          <a:xfrm>
            <a:off x="3352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5" name="Line 56"/>
          <p:cNvSpPr>
            <a:spLocks noChangeShapeType="1"/>
          </p:cNvSpPr>
          <p:nvPr/>
        </p:nvSpPr>
        <p:spPr bwMode="auto">
          <a:xfrm>
            <a:off x="3505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6" name="Line 57"/>
          <p:cNvSpPr>
            <a:spLocks noChangeShapeType="1"/>
          </p:cNvSpPr>
          <p:nvPr/>
        </p:nvSpPr>
        <p:spPr bwMode="auto">
          <a:xfrm>
            <a:off x="3657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7" name="Line 58"/>
          <p:cNvSpPr>
            <a:spLocks noChangeShapeType="1"/>
          </p:cNvSpPr>
          <p:nvPr/>
        </p:nvSpPr>
        <p:spPr bwMode="auto">
          <a:xfrm>
            <a:off x="3810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8" name="Line 59"/>
          <p:cNvSpPr>
            <a:spLocks noChangeShapeType="1"/>
          </p:cNvSpPr>
          <p:nvPr/>
        </p:nvSpPr>
        <p:spPr bwMode="auto">
          <a:xfrm>
            <a:off x="3962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9" name="Line 60"/>
          <p:cNvSpPr>
            <a:spLocks noChangeShapeType="1"/>
          </p:cNvSpPr>
          <p:nvPr/>
        </p:nvSpPr>
        <p:spPr bwMode="auto">
          <a:xfrm>
            <a:off x="4114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0" name="Line 61"/>
          <p:cNvSpPr>
            <a:spLocks noChangeShapeType="1"/>
          </p:cNvSpPr>
          <p:nvPr/>
        </p:nvSpPr>
        <p:spPr bwMode="auto">
          <a:xfrm>
            <a:off x="4267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1" name="Line 62"/>
          <p:cNvSpPr>
            <a:spLocks noChangeShapeType="1"/>
          </p:cNvSpPr>
          <p:nvPr/>
        </p:nvSpPr>
        <p:spPr bwMode="auto">
          <a:xfrm>
            <a:off x="4419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2" name="Line 63"/>
          <p:cNvSpPr>
            <a:spLocks noChangeShapeType="1"/>
          </p:cNvSpPr>
          <p:nvPr/>
        </p:nvSpPr>
        <p:spPr bwMode="auto">
          <a:xfrm>
            <a:off x="4572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3" name="Line 64"/>
          <p:cNvSpPr>
            <a:spLocks noChangeShapeType="1"/>
          </p:cNvSpPr>
          <p:nvPr/>
        </p:nvSpPr>
        <p:spPr bwMode="auto">
          <a:xfrm>
            <a:off x="4724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4" name="Line 65"/>
          <p:cNvSpPr>
            <a:spLocks noChangeShapeType="1"/>
          </p:cNvSpPr>
          <p:nvPr/>
        </p:nvSpPr>
        <p:spPr bwMode="auto">
          <a:xfrm>
            <a:off x="4876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5" name="Line 66"/>
          <p:cNvSpPr>
            <a:spLocks noChangeShapeType="1"/>
          </p:cNvSpPr>
          <p:nvPr/>
        </p:nvSpPr>
        <p:spPr bwMode="auto">
          <a:xfrm>
            <a:off x="5029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6" name="Line 67"/>
          <p:cNvSpPr>
            <a:spLocks noChangeShapeType="1"/>
          </p:cNvSpPr>
          <p:nvPr/>
        </p:nvSpPr>
        <p:spPr bwMode="auto">
          <a:xfrm>
            <a:off x="5181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7" name="Line 68"/>
          <p:cNvSpPr>
            <a:spLocks noChangeShapeType="1"/>
          </p:cNvSpPr>
          <p:nvPr/>
        </p:nvSpPr>
        <p:spPr bwMode="auto">
          <a:xfrm>
            <a:off x="5334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8" name="Line 69"/>
          <p:cNvSpPr>
            <a:spLocks noChangeShapeType="1"/>
          </p:cNvSpPr>
          <p:nvPr/>
        </p:nvSpPr>
        <p:spPr bwMode="auto">
          <a:xfrm>
            <a:off x="5486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9" name="Line 70"/>
          <p:cNvSpPr>
            <a:spLocks noChangeShapeType="1"/>
          </p:cNvSpPr>
          <p:nvPr/>
        </p:nvSpPr>
        <p:spPr bwMode="auto">
          <a:xfrm>
            <a:off x="5638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0" name="Line 71"/>
          <p:cNvSpPr>
            <a:spLocks noChangeShapeType="1"/>
          </p:cNvSpPr>
          <p:nvPr/>
        </p:nvSpPr>
        <p:spPr bwMode="auto">
          <a:xfrm>
            <a:off x="5791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1" name="Line 72"/>
          <p:cNvSpPr>
            <a:spLocks noChangeShapeType="1"/>
          </p:cNvSpPr>
          <p:nvPr/>
        </p:nvSpPr>
        <p:spPr bwMode="auto">
          <a:xfrm>
            <a:off x="5943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2" name="Line 73"/>
          <p:cNvSpPr>
            <a:spLocks noChangeShapeType="1"/>
          </p:cNvSpPr>
          <p:nvPr/>
        </p:nvSpPr>
        <p:spPr bwMode="auto">
          <a:xfrm>
            <a:off x="6096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3" name="Line 74"/>
          <p:cNvSpPr>
            <a:spLocks noChangeShapeType="1"/>
          </p:cNvSpPr>
          <p:nvPr/>
        </p:nvSpPr>
        <p:spPr bwMode="auto">
          <a:xfrm>
            <a:off x="6248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4" name="Line 75"/>
          <p:cNvSpPr>
            <a:spLocks noChangeShapeType="1"/>
          </p:cNvSpPr>
          <p:nvPr/>
        </p:nvSpPr>
        <p:spPr bwMode="auto">
          <a:xfrm>
            <a:off x="6400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5" name="Line 76"/>
          <p:cNvSpPr>
            <a:spLocks noChangeShapeType="1"/>
          </p:cNvSpPr>
          <p:nvPr/>
        </p:nvSpPr>
        <p:spPr bwMode="auto">
          <a:xfrm>
            <a:off x="6553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6" name="Line 77"/>
          <p:cNvSpPr>
            <a:spLocks noChangeShapeType="1"/>
          </p:cNvSpPr>
          <p:nvPr/>
        </p:nvSpPr>
        <p:spPr bwMode="auto">
          <a:xfrm>
            <a:off x="6705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7" name="Line 78"/>
          <p:cNvSpPr>
            <a:spLocks noChangeShapeType="1"/>
          </p:cNvSpPr>
          <p:nvPr/>
        </p:nvSpPr>
        <p:spPr bwMode="auto">
          <a:xfrm>
            <a:off x="6858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8" name="Line 79"/>
          <p:cNvSpPr>
            <a:spLocks noChangeShapeType="1"/>
          </p:cNvSpPr>
          <p:nvPr/>
        </p:nvSpPr>
        <p:spPr bwMode="auto">
          <a:xfrm>
            <a:off x="7010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9" name="Line 80"/>
          <p:cNvSpPr>
            <a:spLocks noChangeShapeType="1"/>
          </p:cNvSpPr>
          <p:nvPr/>
        </p:nvSpPr>
        <p:spPr bwMode="auto">
          <a:xfrm>
            <a:off x="7162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0" name="Line 81"/>
          <p:cNvSpPr>
            <a:spLocks noChangeShapeType="1"/>
          </p:cNvSpPr>
          <p:nvPr/>
        </p:nvSpPr>
        <p:spPr bwMode="auto">
          <a:xfrm>
            <a:off x="7315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1" name="Line 82"/>
          <p:cNvSpPr>
            <a:spLocks noChangeShapeType="1"/>
          </p:cNvSpPr>
          <p:nvPr/>
        </p:nvSpPr>
        <p:spPr bwMode="auto">
          <a:xfrm>
            <a:off x="7467600" y="53340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2" name="Line 83"/>
          <p:cNvSpPr>
            <a:spLocks noChangeShapeType="1"/>
          </p:cNvSpPr>
          <p:nvPr/>
        </p:nvSpPr>
        <p:spPr bwMode="auto">
          <a:xfrm>
            <a:off x="7620000" y="53340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3" name="Text Box 84"/>
          <p:cNvSpPr txBox="1">
            <a:spLocks noChangeArrowheads="1"/>
          </p:cNvSpPr>
          <p:nvPr/>
        </p:nvSpPr>
        <p:spPr bwMode="auto">
          <a:xfrm rot="5390887">
            <a:off x="2522427" y="5486808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0</a:t>
            </a:r>
          </a:p>
        </p:txBody>
      </p:sp>
      <p:sp>
        <p:nvSpPr>
          <p:cNvPr id="65614" name="Text Box 85"/>
          <p:cNvSpPr txBox="1">
            <a:spLocks noChangeArrowheads="1"/>
          </p:cNvSpPr>
          <p:nvPr/>
        </p:nvSpPr>
        <p:spPr bwMode="auto">
          <a:xfrm rot="5390887">
            <a:off x="2674827" y="5486808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1</a:t>
            </a:r>
          </a:p>
        </p:txBody>
      </p:sp>
      <p:sp>
        <p:nvSpPr>
          <p:cNvPr id="65615" name="Text Box 86"/>
          <p:cNvSpPr txBox="1">
            <a:spLocks noChangeArrowheads="1"/>
          </p:cNvSpPr>
          <p:nvPr/>
        </p:nvSpPr>
        <p:spPr bwMode="auto">
          <a:xfrm rot="5390887">
            <a:off x="2827227" y="5486808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2</a:t>
            </a:r>
          </a:p>
        </p:txBody>
      </p:sp>
      <p:sp>
        <p:nvSpPr>
          <p:cNvPr id="65616" name="Text Box 87"/>
          <p:cNvSpPr txBox="1">
            <a:spLocks noChangeArrowheads="1"/>
          </p:cNvSpPr>
          <p:nvPr/>
        </p:nvSpPr>
        <p:spPr bwMode="auto">
          <a:xfrm rot="5390887">
            <a:off x="2979627" y="5486808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3</a:t>
            </a:r>
          </a:p>
        </p:txBody>
      </p:sp>
      <p:sp>
        <p:nvSpPr>
          <p:cNvPr id="65617" name="Line 88"/>
          <p:cNvSpPr>
            <a:spLocks noChangeShapeType="1"/>
          </p:cNvSpPr>
          <p:nvPr/>
        </p:nvSpPr>
        <p:spPr bwMode="auto">
          <a:xfrm>
            <a:off x="3429000" y="5486400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8" name="Line 89"/>
          <p:cNvSpPr>
            <a:spLocks noChangeShapeType="1"/>
          </p:cNvSpPr>
          <p:nvPr/>
        </p:nvSpPr>
        <p:spPr bwMode="auto">
          <a:xfrm>
            <a:off x="3429000" y="5791200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9" name="Text Box 90"/>
          <p:cNvSpPr txBox="1">
            <a:spLocks noChangeArrowheads="1"/>
          </p:cNvSpPr>
          <p:nvPr/>
        </p:nvSpPr>
        <p:spPr bwMode="auto">
          <a:xfrm>
            <a:off x="304800" y="1600200"/>
            <a:ext cx="109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>
                <a:latin typeface="+mn-lt"/>
              </a:rPr>
              <a:t>Host A</a:t>
            </a:r>
          </a:p>
        </p:txBody>
      </p:sp>
      <p:sp>
        <p:nvSpPr>
          <p:cNvPr id="65620" name="Text Box 91"/>
          <p:cNvSpPr txBox="1">
            <a:spLocks noChangeArrowheads="1"/>
          </p:cNvSpPr>
          <p:nvPr/>
        </p:nvSpPr>
        <p:spPr bwMode="auto">
          <a:xfrm>
            <a:off x="304800" y="4805363"/>
            <a:ext cx="11082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>
                <a:latin typeface="+mn-lt"/>
              </a:rPr>
              <a:t>Host B</a:t>
            </a:r>
          </a:p>
        </p:txBody>
      </p:sp>
      <p:sp>
        <p:nvSpPr>
          <p:cNvPr id="65621" name="Rectangle 92"/>
          <p:cNvSpPr>
            <a:spLocks noChangeArrowheads="1"/>
          </p:cNvSpPr>
          <p:nvPr/>
        </p:nvSpPr>
        <p:spPr bwMode="auto">
          <a:xfrm>
            <a:off x="1447800" y="3200400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5622" name="Text Box 93"/>
          <p:cNvSpPr txBox="1">
            <a:spLocks noChangeArrowheads="1"/>
          </p:cNvSpPr>
          <p:nvPr/>
        </p:nvSpPr>
        <p:spPr bwMode="auto">
          <a:xfrm rot="5390887">
            <a:off x="2249448" y="2345144"/>
            <a:ext cx="7065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80</a:t>
            </a:r>
          </a:p>
        </p:txBody>
      </p:sp>
      <p:sp>
        <p:nvSpPr>
          <p:cNvPr id="65623" name="Line 94"/>
          <p:cNvSpPr>
            <a:spLocks noChangeShapeType="1"/>
          </p:cNvSpPr>
          <p:nvPr/>
        </p:nvSpPr>
        <p:spPr bwMode="auto">
          <a:xfrm>
            <a:off x="2133600" y="23574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4" name="Rectangle 95"/>
          <p:cNvSpPr>
            <a:spLocks noChangeArrowheads="1"/>
          </p:cNvSpPr>
          <p:nvPr/>
        </p:nvSpPr>
        <p:spPr bwMode="auto">
          <a:xfrm>
            <a:off x="2743200" y="4495800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5625" name="Line 96"/>
          <p:cNvSpPr>
            <a:spLocks noChangeShapeType="1"/>
          </p:cNvSpPr>
          <p:nvPr/>
        </p:nvSpPr>
        <p:spPr bwMode="auto">
          <a:xfrm>
            <a:off x="1447800" y="35814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6" name="Line 97"/>
          <p:cNvSpPr>
            <a:spLocks noChangeShapeType="1"/>
          </p:cNvSpPr>
          <p:nvPr/>
        </p:nvSpPr>
        <p:spPr bwMode="auto">
          <a:xfrm>
            <a:off x="2667000" y="35814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7" name="Line 98"/>
          <p:cNvSpPr>
            <a:spLocks noChangeShapeType="1"/>
          </p:cNvSpPr>
          <p:nvPr/>
        </p:nvSpPr>
        <p:spPr bwMode="auto">
          <a:xfrm>
            <a:off x="15240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8" name="Line 99"/>
          <p:cNvSpPr>
            <a:spLocks noChangeShapeType="1"/>
          </p:cNvSpPr>
          <p:nvPr/>
        </p:nvSpPr>
        <p:spPr bwMode="auto">
          <a:xfrm>
            <a:off x="16764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9" name="Line 100"/>
          <p:cNvSpPr>
            <a:spLocks noChangeShapeType="1"/>
          </p:cNvSpPr>
          <p:nvPr/>
        </p:nvSpPr>
        <p:spPr bwMode="auto">
          <a:xfrm>
            <a:off x="18288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0" name="Line 101"/>
          <p:cNvSpPr>
            <a:spLocks noChangeShapeType="1"/>
          </p:cNvSpPr>
          <p:nvPr/>
        </p:nvSpPr>
        <p:spPr bwMode="auto">
          <a:xfrm>
            <a:off x="19812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1" name="Line 102"/>
          <p:cNvSpPr>
            <a:spLocks noChangeShapeType="1"/>
          </p:cNvSpPr>
          <p:nvPr/>
        </p:nvSpPr>
        <p:spPr bwMode="auto">
          <a:xfrm>
            <a:off x="25908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2" name="Line 103"/>
          <p:cNvSpPr>
            <a:spLocks noChangeShapeType="1"/>
          </p:cNvSpPr>
          <p:nvPr/>
        </p:nvSpPr>
        <p:spPr bwMode="auto">
          <a:xfrm>
            <a:off x="2133600" y="29670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3" name="Line 104"/>
          <p:cNvSpPr>
            <a:spLocks noChangeShapeType="1"/>
          </p:cNvSpPr>
          <p:nvPr/>
        </p:nvSpPr>
        <p:spPr bwMode="auto">
          <a:xfrm>
            <a:off x="28194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4" name="Line 105"/>
          <p:cNvSpPr>
            <a:spLocks noChangeShapeType="1"/>
          </p:cNvSpPr>
          <p:nvPr/>
        </p:nvSpPr>
        <p:spPr bwMode="auto">
          <a:xfrm>
            <a:off x="29718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5" name="Line 106"/>
          <p:cNvSpPr>
            <a:spLocks noChangeShapeType="1"/>
          </p:cNvSpPr>
          <p:nvPr/>
        </p:nvSpPr>
        <p:spPr bwMode="auto">
          <a:xfrm>
            <a:off x="31242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6" name="Line 107"/>
          <p:cNvSpPr>
            <a:spLocks noChangeShapeType="1"/>
          </p:cNvSpPr>
          <p:nvPr/>
        </p:nvSpPr>
        <p:spPr bwMode="auto">
          <a:xfrm>
            <a:off x="32766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7" name="Line 108"/>
          <p:cNvSpPr>
            <a:spLocks noChangeShapeType="1"/>
          </p:cNvSpPr>
          <p:nvPr/>
        </p:nvSpPr>
        <p:spPr bwMode="auto">
          <a:xfrm>
            <a:off x="38862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8" name="Line 109"/>
          <p:cNvSpPr>
            <a:spLocks noChangeShapeType="1"/>
          </p:cNvSpPr>
          <p:nvPr/>
        </p:nvSpPr>
        <p:spPr bwMode="auto">
          <a:xfrm>
            <a:off x="3429000" y="51006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9" name="Text Box 110"/>
          <p:cNvSpPr txBox="1">
            <a:spLocks noChangeArrowheads="1"/>
          </p:cNvSpPr>
          <p:nvPr/>
        </p:nvSpPr>
        <p:spPr bwMode="auto">
          <a:xfrm>
            <a:off x="1498600" y="3203575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 dirty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5640" name="Text Box 111"/>
          <p:cNvSpPr txBox="1">
            <a:spLocks noChangeArrowheads="1"/>
          </p:cNvSpPr>
          <p:nvPr/>
        </p:nvSpPr>
        <p:spPr bwMode="auto">
          <a:xfrm>
            <a:off x="2717800" y="4513263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5641" name="Text Box 112"/>
          <p:cNvSpPr txBox="1">
            <a:spLocks noChangeArrowheads="1"/>
          </p:cNvSpPr>
          <p:nvPr/>
        </p:nvSpPr>
        <p:spPr bwMode="auto">
          <a:xfrm rot="5390887">
            <a:off x="3546434" y="5547133"/>
            <a:ext cx="7065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80</a:t>
            </a:r>
          </a:p>
        </p:txBody>
      </p:sp>
      <p:sp>
        <p:nvSpPr>
          <p:cNvPr id="947313" name="AutoShape 113"/>
          <p:cNvSpPr>
            <a:spLocks noChangeArrowheads="1"/>
          </p:cNvSpPr>
          <p:nvPr/>
        </p:nvSpPr>
        <p:spPr bwMode="auto">
          <a:xfrm>
            <a:off x="4114800" y="2890838"/>
            <a:ext cx="4648200" cy="1528762"/>
          </a:xfrm>
          <a:prstGeom prst="wedgeRectCallout">
            <a:avLst>
              <a:gd name="adj1" fmla="val -80620"/>
              <a:gd name="adj2" fmla="val -1606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457200" indent="-457200" algn="l" eaLnBrk="0" hangingPunct="0"/>
            <a:r>
              <a:rPr lang="en-US" sz="2400" b="0" i="1" dirty="0">
                <a:latin typeface="+mn-lt"/>
              </a:rPr>
              <a:t>Segment</a:t>
            </a:r>
            <a:r>
              <a:rPr lang="en-US" sz="2400" b="0" dirty="0">
                <a:latin typeface="+mn-lt"/>
              </a:rPr>
              <a:t> sent when:</a:t>
            </a:r>
          </a:p>
          <a:p>
            <a:pPr marL="457200" indent="-457200" algn="l" eaLnBrk="0" hangingPunct="0">
              <a:buFontTx/>
              <a:buAutoNum type="arabicPeriod"/>
            </a:pPr>
            <a:r>
              <a:rPr lang="en-US" b="0" dirty="0">
                <a:latin typeface="+mn-lt"/>
              </a:rPr>
              <a:t>Segment full (Max Segment Size),</a:t>
            </a:r>
          </a:p>
          <a:p>
            <a:pPr marL="457200" indent="-457200" algn="l" eaLnBrk="0" hangingPunct="0">
              <a:buFontTx/>
              <a:buAutoNum type="arabicPeriod"/>
            </a:pPr>
            <a:r>
              <a:rPr lang="en-US" b="0" dirty="0">
                <a:latin typeface="+mn-lt"/>
              </a:rPr>
              <a:t>Not full, but times out</a:t>
            </a:r>
          </a:p>
        </p:txBody>
      </p:sp>
      <p:sp>
        <p:nvSpPr>
          <p:cNvPr id="1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94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animBg="1"/>
      <p:bldP spid="65542" grpId="0" animBg="1"/>
      <p:bldP spid="65543" grpId="0" animBg="1"/>
      <p:bldP spid="65544" grpId="0" animBg="1"/>
      <p:bldP spid="65545" grpId="0" animBg="1"/>
      <p:bldP spid="65546" grpId="0" animBg="1"/>
      <p:bldP spid="65547" grpId="0" animBg="1"/>
      <p:bldP spid="65548" grpId="0" animBg="1"/>
      <p:bldP spid="65549" grpId="0" animBg="1"/>
      <p:bldP spid="65550" grpId="0" animBg="1"/>
      <p:bldP spid="65551" grpId="0" animBg="1"/>
      <p:bldP spid="65552" grpId="0" animBg="1"/>
      <p:bldP spid="65553" grpId="0" animBg="1"/>
      <p:bldP spid="65554" grpId="0" animBg="1"/>
      <p:bldP spid="65555" grpId="0" animBg="1"/>
      <p:bldP spid="65556" grpId="0" animBg="1"/>
      <p:bldP spid="65557" grpId="0" animBg="1"/>
      <p:bldP spid="65558" grpId="0" animBg="1"/>
      <p:bldP spid="65559" grpId="0" animBg="1"/>
      <p:bldP spid="65560" grpId="0" animBg="1"/>
      <p:bldP spid="65561" grpId="0" animBg="1"/>
      <p:bldP spid="65562" grpId="0" animBg="1"/>
      <p:bldP spid="65563" grpId="0" animBg="1"/>
      <p:bldP spid="65564" grpId="0" animBg="1"/>
      <p:bldP spid="65565" grpId="0" animBg="1"/>
      <p:bldP spid="65566" grpId="0" animBg="1"/>
      <p:bldP spid="65567" grpId="0" animBg="1"/>
      <p:bldP spid="65568" grpId="0" animBg="1"/>
      <p:bldP spid="65569" grpId="0" animBg="1"/>
      <p:bldP spid="65570" grpId="0" animBg="1"/>
      <p:bldP spid="65571" grpId="0" animBg="1"/>
      <p:bldP spid="65572" grpId="0" animBg="1"/>
      <p:bldP spid="65573" grpId="0" animBg="1"/>
      <p:bldP spid="65574" grpId="0"/>
      <p:bldP spid="65575" grpId="0"/>
      <p:bldP spid="65576" grpId="0"/>
      <p:bldP spid="65577" grpId="0"/>
      <p:bldP spid="65578" grpId="0" animBg="1"/>
      <p:bldP spid="65580" grpId="0" animBg="1"/>
      <p:bldP spid="65581" grpId="0" animBg="1"/>
      <p:bldP spid="65582" grpId="0" animBg="1"/>
      <p:bldP spid="65583" grpId="0" animBg="1"/>
      <p:bldP spid="65584" grpId="0" animBg="1"/>
      <p:bldP spid="65585" grpId="0" animBg="1"/>
      <p:bldP spid="65586" grpId="0" animBg="1"/>
      <p:bldP spid="65587" grpId="0" animBg="1"/>
      <p:bldP spid="65588" grpId="0" animBg="1"/>
      <p:bldP spid="65589" grpId="0" animBg="1"/>
      <p:bldP spid="65590" grpId="0" animBg="1"/>
      <p:bldP spid="65591" grpId="0" animBg="1"/>
      <p:bldP spid="65592" grpId="0" animBg="1"/>
      <p:bldP spid="65593" grpId="0" animBg="1"/>
      <p:bldP spid="65594" grpId="0" animBg="1"/>
      <p:bldP spid="65595" grpId="0" animBg="1"/>
      <p:bldP spid="65596" grpId="0" animBg="1"/>
      <p:bldP spid="65597" grpId="0" animBg="1"/>
      <p:bldP spid="65598" grpId="0" animBg="1"/>
      <p:bldP spid="65599" grpId="0" animBg="1"/>
      <p:bldP spid="65600" grpId="0" animBg="1"/>
      <p:bldP spid="65601" grpId="0" animBg="1"/>
      <p:bldP spid="65602" grpId="0" animBg="1"/>
      <p:bldP spid="65603" grpId="0" animBg="1"/>
      <p:bldP spid="65604" grpId="0" animBg="1"/>
      <p:bldP spid="65605" grpId="0" animBg="1"/>
      <p:bldP spid="65606" grpId="0" animBg="1"/>
      <p:bldP spid="65607" grpId="0" animBg="1"/>
      <p:bldP spid="65608" grpId="0" animBg="1"/>
      <p:bldP spid="65609" grpId="0" animBg="1"/>
      <p:bldP spid="65610" grpId="0" animBg="1"/>
      <p:bldP spid="65611" grpId="0" animBg="1"/>
      <p:bldP spid="65612" grpId="0" animBg="1"/>
      <p:bldP spid="65613" grpId="0"/>
      <p:bldP spid="65614" grpId="0"/>
      <p:bldP spid="65615" grpId="0"/>
      <p:bldP spid="65616" grpId="0"/>
      <p:bldP spid="65617" grpId="0" animBg="1"/>
      <p:bldP spid="65618" grpId="0" animBg="1"/>
      <p:bldP spid="65619" grpId="0"/>
      <p:bldP spid="65620" grpId="0"/>
      <p:bldP spid="65621" grpId="0" animBg="1"/>
      <p:bldP spid="65622" grpId="0"/>
      <p:bldP spid="65623" grpId="0" animBg="1"/>
      <p:bldP spid="65624" grpId="0" animBg="1"/>
      <p:bldP spid="65625" grpId="0" animBg="1"/>
      <p:bldP spid="65626" grpId="0" animBg="1"/>
      <p:bldP spid="65627" grpId="0" animBg="1"/>
      <p:bldP spid="65628" grpId="0" animBg="1"/>
      <p:bldP spid="65629" grpId="0" animBg="1"/>
      <p:bldP spid="65630" grpId="0" animBg="1"/>
      <p:bldP spid="65631" grpId="0" animBg="1"/>
      <p:bldP spid="65632" grpId="0" animBg="1"/>
      <p:bldP spid="65633" grpId="0" animBg="1"/>
      <p:bldP spid="65634" grpId="0" animBg="1"/>
      <p:bldP spid="65635" grpId="0" animBg="1"/>
      <p:bldP spid="65636" grpId="0" animBg="1"/>
      <p:bldP spid="65637" grpId="0" animBg="1"/>
      <p:bldP spid="65638" grpId="0" animBg="1"/>
      <p:bldP spid="65639" grpId="0"/>
      <p:bldP spid="65640" grpId="0"/>
      <p:bldP spid="65641" grpId="0"/>
      <p:bldP spid="94731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73162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Segment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362200"/>
            <a:ext cx="8458200" cy="4495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cs typeface="Arial" charset="0"/>
              </a:rPr>
              <a:t>IP packet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No bigger than Maximum Transmission Unit (</a:t>
            </a: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MTU</a:t>
            </a:r>
            <a:r>
              <a:rPr lang="en-US" dirty="0"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E.g., up to 1500 bytes with Ethernet</a:t>
            </a:r>
          </a:p>
          <a:p>
            <a:pPr>
              <a:lnSpc>
                <a:spcPct val="90000"/>
              </a:lnSpc>
            </a:pPr>
            <a:r>
              <a:rPr lang="en-US" dirty="0">
                <a:cs typeface="Arial" charset="0"/>
              </a:rPr>
              <a:t>TCP packet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IP packet with a TCP header and data inside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TCP header </a:t>
            </a:r>
            <a:r>
              <a:rPr lang="en-US" sz="2800" dirty="0">
                <a:ea typeface="Arial" charset="0"/>
                <a:cs typeface="Arial" charset="0"/>
                <a:sym typeface="Symbol" charset="0"/>
              </a:rPr>
              <a:t></a:t>
            </a:r>
            <a:r>
              <a:rPr lang="en-US" dirty="0">
                <a:ea typeface="Arial" charset="0"/>
                <a:cs typeface="Arial" charset="0"/>
              </a:rPr>
              <a:t> 20 bytes long</a:t>
            </a:r>
          </a:p>
          <a:p>
            <a:pPr>
              <a:lnSpc>
                <a:spcPct val="90000"/>
              </a:lnSpc>
            </a:pPr>
            <a:r>
              <a:rPr lang="en-US" dirty="0">
                <a:cs typeface="Arial" charset="0"/>
              </a:rPr>
              <a:t>TCP </a:t>
            </a:r>
            <a:r>
              <a:rPr lang="en-US" b="1" dirty="0">
                <a:cs typeface="Arial" charset="0"/>
              </a:rPr>
              <a:t>segment</a:t>
            </a:r>
            <a:endParaRPr lang="en-US" dirty="0"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No more than </a:t>
            </a: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Maximum Segment Size</a:t>
            </a:r>
            <a:r>
              <a:rPr lang="en-US" dirty="0">
                <a:ea typeface="Arial" charset="0"/>
                <a:cs typeface="Arial" charset="0"/>
              </a:rPr>
              <a:t> (MSS) bytes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E.g., up to 1460 consecutive bytes from the stream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MSS = MTU – (IP header) – (TCP header)</a:t>
            </a:r>
          </a:p>
        </p:txBody>
      </p:sp>
      <p:sp>
        <p:nvSpPr>
          <p:cNvPr id="67589" name="Rectangle 4"/>
          <p:cNvSpPr>
            <a:spLocks noChangeArrowheads="1"/>
          </p:cNvSpPr>
          <p:nvPr/>
        </p:nvSpPr>
        <p:spPr bwMode="auto">
          <a:xfrm>
            <a:off x="1905000" y="1295400"/>
            <a:ext cx="5029200" cy="750888"/>
          </a:xfrm>
          <a:prstGeom prst="rect">
            <a:avLst/>
          </a:prstGeom>
          <a:solidFill>
            <a:srgbClr val="84B2B0"/>
          </a:solidFill>
          <a:ln w="381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7590" name="Line 5"/>
          <p:cNvSpPr>
            <a:spLocks noChangeShapeType="1"/>
          </p:cNvSpPr>
          <p:nvPr/>
        </p:nvSpPr>
        <p:spPr bwMode="auto">
          <a:xfrm>
            <a:off x="6019800" y="1295400"/>
            <a:ext cx="0" cy="750888"/>
          </a:xfrm>
          <a:prstGeom prst="line">
            <a:avLst/>
          </a:prstGeom>
          <a:noFill/>
          <a:ln w="38100">
            <a:solidFill>
              <a:srgbClr val="40404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7591" name="Text Box 6"/>
          <p:cNvSpPr txBox="1">
            <a:spLocks noChangeArrowheads="1"/>
          </p:cNvSpPr>
          <p:nvPr/>
        </p:nvSpPr>
        <p:spPr bwMode="auto">
          <a:xfrm>
            <a:off x="6022975" y="1589088"/>
            <a:ext cx="7624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600" b="0">
                <a:latin typeface="+mn-lt"/>
              </a:rPr>
              <a:t>IP Hdr</a:t>
            </a:r>
          </a:p>
        </p:txBody>
      </p:sp>
      <p:sp>
        <p:nvSpPr>
          <p:cNvPr id="67592" name="Line 7"/>
          <p:cNvSpPr>
            <a:spLocks noChangeShapeType="1"/>
          </p:cNvSpPr>
          <p:nvPr/>
        </p:nvSpPr>
        <p:spPr bwMode="auto">
          <a:xfrm>
            <a:off x="1905000" y="1512888"/>
            <a:ext cx="411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7594" name="Text Box 9"/>
          <p:cNvSpPr txBox="1">
            <a:spLocks noChangeArrowheads="1"/>
          </p:cNvSpPr>
          <p:nvPr/>
        </p:nvSpPr>
        <p:spPr bwMode="auto">
          <a:xfrm>
            <a:off x="3429000" y="1295400"/>
            <a:ext cx="780169" cy="307777"/>
          </a:xfrm>
          <a:prstGeom prst="rect">
            <a:avLst/>
          </a:prstGeom>
          <a:solidFill>
            <a:srgbClr val="84B2B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400" b="0" dirty="0">
                <a:latin typeface="+mn-lt"/>
              </a:rPr>
              <a:t>IP Data</a:t>
            </a:r>
          </a:p>
        </p:txBody>
      </p:sp>
      <p:grpSp>
        <p:nvGrpSpPr>
          <p:cNvPr id="67595" name="Group 10"/>
          <p:cNvGrpSpPr>
            <a:grpSpLocks/>
          </p:cNvGrpSpPr>
          <p:nvPr/>
        </p:nvGrpSpPr>
        <p:grpSpPr bwMode="auto">
          <a:xfrm>
            <a:off x="1981200" y="1600200"/>
            <a:ext cx="3962400" cy="381000"/>
            <a:chOff x="1200" y="1296"/>
            <a:chExt cx="3168" cy="336"/>
          </a:xfrm>
        </p:grpSpPr>
        <p:sp>
          <p:nvSpPr>
            <p:cNvPr id="67598" name="Rectangle 11"/>
            <p:cNvSpPr>
              <a:spLocks noChangeArrowheads="1"/>
            </p:cNvSpPr>
            <p:nvPr/>
          </p:nvSpPr>
          <p:spPr bwMode="auto">
            <a:xfrm>
              <a:off x="1200" y="1296"/>
              <a:ext cx="3168" cy="33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599" name="Line 12"/>
            <p:cNvSpPr>
              <a:spLocks noChangeShapeType="1"/>
            </p:cNvSpPr>
            <p:nvPr/>
          </p:nvSpPr>
          <p:spPr bwMode="auto">
            <a:xfrm>
              <a:off x="3792" y="12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7596" name="Text Box 13"/>
          <p:cNvSpPr txBox="1">
            <a:spLocks noChangeArrowheads="1"/>
          </p:cNvSpPr>
          <p:nvPr/>
        </p:nvSpPr>
        <p:spPr bwMode="auto">
          <a:xfrm>
            <a:off x="5181600" y="1638300"/>
            <a:ext cx="7842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TCP Hdr</a:t>
            </a:r>
          </a:p>
        </p:txBody>
      </p:sp>
      <p:sp>
        <p:nvSpPr>
          <p:cNvPr id="67597" name="Text Box 14"/>
          <p:cNvSpPr txBox="1">
            <a:spLocks noChangeArrowheads="1"/>
          </p:cNvSpPr>
          <p:nvPr/>
        </p:nvSpPr>
        <p:spPr bwMode="auto">
          <a:xfrm>
            <a:off x="3055938" y="1638300"/>
            <a:ext cx="1590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TCP Data (segment)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2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2617788" y="2384425"/>
            <a:ext cx="1219200" cy="609600"/>
          </a:xfrm>
          <a:prstGeom prst="rect">
            <a:avLst/>
          </a:prstGeom>
          <a:solidFill>
            <a:srgbClr val="CC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Sequence Numbers</a:t>
            </a:r>
          </a:p>
        </p:txBody>
      </p:sp>
      <p:grpSp>
        <p:nvGrpSpPr>
          <p:cNvPr id="69637" name="Group 4"/>
          <p:cNvGrpSpPr>
            <a:grpSpLocks/>
          </p:cNvGrpSpPr>
          <p:nvPr/>
        </p:nvGrpSpPr>
        <p:grpSpPr bwMode="auto">
          <a:xfrm>
            <a:off x="1703388" y="2379663"/>
            <a:ext cx="5029200" cy="609600"/>
            <a:chOff x="912" y="1104"/>
            <a:chExt cx="3648" cy="384"/>
          </a:xfrm>
        </p:grpSpPr>
        <p:sp>
          <p:nvSpPr>
            <p:cNvPr id="69739" name="Line 5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40" name="Line 6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41" name="Line 7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42" name="Line 8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8" name="Line 9"/>
          <p:cNvSpPr>
            <a:spLocks noChangeShapeType="1"/>
          </p:cNvSpPr>
          <p:nvPr/>
        </p:nvSpPr>
        <p:spPr bwMode="auto">
          <a:xfrm>
            <a:off x="1703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9" name="Line 10"/>
          <p:cNvSpPr>
            <a:spLocks noChangeShapeType="1"/>
          </p:cNvSpPr>
          <p:nvPr/>
        </p:nvSpPr>
        <p:spPr bwMode="auto">
          <a:xfrm>
            <a:off x="1855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0" name="Line 11"/>
          <p:cNvSpPr>
            <a:spLocks noChangeShapeType="1"/>
          </p:cNvSpPr>
          <p:nvPr/>
        </p:nvSpPr>
        <p:spPr bwMode="auto">
          <a:xfrm>
            <a:off x="2008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1" name="Line 12"/>
          <p:cNvSpPr>
            <a:spLocks noChangeShapeType="1"/>
          </p:cNvSpPr>
          <p:nvPr/>
        </p:nvSpPr>
        <p:spPr bwMode="auto">
          <a:xfrm>
            <a:off x="2160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2" name="Line 13"/>
          <p:cNvSpPr>
            <a:spLocks noChangeShapeType="1"/>
          </p:cNvSpPr>
          <p:nvPr/>
        </p:nvSpPr>
        <p:spPr bwMode="auto">
          <a:xfrm>
            <a:off x="2312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3" name="Line 14"/>
          <p:cNvSpPr>
            <a:spLocks noChangeShapeType="1"/>
          </p:cNvSpPr>
          <p:nvPr/>
        </p:nvSpPr>
        <p:spPr bwMode="auto">
          <a:xfrm>
            <a:off x="2465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4" name="Line 15"/>
          <p:cNvSpPr>
            <a:spLocks noChangeShapeType="1"/>
          </p:cNvSpPr>
          <p:nvPr/>
        </p:nvSpPr>
        <p:spPr bwMode="auto">
          <a:xfrm>
            <a:off x="2617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5" name="Line 16"/>
          <p:cNvSpPr>
            <a:spLocks noChangeShapeType="1"/>
          </p:cNvSpPr>
          <p:nvPr/>
        </p:nvSpPr>
        <p:spPr bwMode="auto">
          <a:xfrm>
            <a:off x="2770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6" name="Line 17"/>
          <p:cNvSpPr>
            <a:spLocks noChangeShapeType="1"/>
          </p:cNvSpPr>
          <p:nvPr/>
        </p:nvSpPr>
        <p:spPr bwMode="auto">
          <a:xfrm>
            <a:off x="2922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7" name="Line 18"/>
          <p:cNvSpPr>
            <a:spLocks noChangeShapeType="1"/>
          </p:cNvSpPr>
          <p:nvPr/>
        </p:nvSpPr>
        <p:spPr bwMode="auto">
          <a:xfrm>
            <a:off x="3074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8" name="Line 19"/>
          <p:cNvSpPr>
            <a:spLocks noChangeShapeType="1"/>
          </p:cNvSpPr>
          <p:nvPr/>
        </p:nvSpPr>
        <p:spPr bwMode="auto">
          <a:xfrm>
            <a:off x="3227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9" name="Line 20"/>
          <p:cNvSpPr>
            <a:spLocks noChangeShapeType="1"/>
          </p:cNvSpPr>
          <p:nvPr/>
        </p:nvSpPr>
        <p:spPr bwMode="auto">
          <a:xfrm>
            <a:off x="3379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0" name="Line 21"/>
          <p:cNvSpPr>
            <a:spLocks noChangeShapeType="1"/>
          </p:cNvSpPr>
          <p:nvPr/>
        </p:nvSpPr>
        <p:spPr bwMode="auto">
          <a:xfrm>
            <a:off x="3532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1" name="Line 22"/>
          <p:cNvSpPr>
            <a:spLocks noChangeShapeType="1"/>
          </p:cNvSpPr>
          <p:nvPr/>
        </p:nvSpPr>
        <p:spPr bwMode="auto">
          <a:xfrm>
            <a:off x="3684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2" name="Line 23"/>
          <p:cNvSpPr>
            <a:spLocks noChangeShapeType="1"/>
          </p:cNvSpPr>
          <p:nvPr/>
        </p:nvSpPr>
        <p:spPr bwMode="auto">
          <a:xfrm>
            <a:off x="3836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3" name="Line 24"/>
          <p:cNvSpPr>
            <a:spLocks noChangeShapeType="1"/>
          </p:cNvSpPr>
          <p:nvPr/>
        </p:nvSpPr>
        <p:spPr bwMode="auto">
          <a:xfrm>
            <a:off x="3989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4" name="Line 25"/>
          <p:cNvSpPr>
            <a:spLocks noChangeShapeType="1"/>
          </p:cNvSpPr>
          <p:nvPr/>
        </p:nvSpPr>
        <p:spPr bwMode="auto">
          <a:xfrm>
            <a:off x="4141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5" name="Line 26"/>
          <p:cNvSpPr>
            <a:spLocks noChangeShapeType="1"/>
          </p:cNvSpPr>
          <p:nvPr/>
        </p:nvSpPr>
        <p:spPr bwMode="auto">
          <a:xfrm>
            <a:off x="4294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6" name="Line 27"/>
          <p:cNvSpPr>
            <a:spLocks noChangeShapeType="1"/>
          </p:cNvSpPr>
          <p:nvPr/>
        </p:nvSpPr>
        <p:spPr bwMode="auto">
          <a:xfrm>
            <a:off x="4446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7" name="Line 28"/>
          <p:cNvSpPr>
            <a:spLocks noChangeShapeType="1"/>
          </p:cNvSpPr>
          <p:nvPr/>
        </p:nvSpPr>
        <p:spPr bwMode="auto">
          <a:xfrm>
            <a:off x="4598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8" name="Line 29"/>
          <p:cNvSpPr>
            <a:spLocks noChangeShapeType="1"/>
          </p:cNvSpPr>
          <p:nvPr/>
        </p:nvSpPr>
        <p:spPr bwMode="auto">
          <a:xfrm>
            <a:off x="4751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9" name="Line 30"/>
          <p:cNvSpPr>
            <a:spLocks noChangeShapeType="1"/>
          </p:cNvSpPr>
          <p:nvPr/>
        </p:nvSpPr>
        <p:spPr bwMode="auto">
          <a:xfrm>
            <a:off x="4903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0" name="Line 31"/>
          <p:cNvSpPr>
            <a:spLocks noChangeShapeType="1"/>
          </p:cNvSpPr>
          <p:nvPr/>
        </p:nvSpPr>
        <p:spPr bwMode="auto">
          <a:xfrm>
            <a:off x="5056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1" name="Line 32"/>
          <p:cNvSpPr>
            <a:spLocks noChangeShapeType="1"/>
          </p:cNvSpPr>
          <p:nvPr/>
        </p:nvSpPr>
        <p:spPr bwMode="auto">
          <a:xfrm>
            <a:off x="5208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2" name="Line 33"/>
          <p:cNvSpPr>
            <a:spLocks noChangeShapeType="1"/>
          </p:cNvSpPr>
          <p:nvPr/>
        </p:nvSpPr>
        <p:spPr bwMode="auto">
          <a:xfrm>
            <a:off x="5360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3" name="Line 34"/>
          <p:cNvSpPr>
            <a:spLocks noChangeShapeType="1"/>
          </p:cNvSpPr>
          <p:nvPr/>
        </p:nvSpPr>
        <p:spPr bwMode="auto">
          <a:xfrm>
            <a:off x="5513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4" name="Line 35"/>
          <p:cNvSpPr>
            <a:spLocks noChangeShapeType="1"/>
          </p:cNvSpPr>
          <p:nvPr/>
        </p:nvSpPr>
        <p:spPr bwMode="auto">
          <a:xfrm>
            <a:off x="5665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5" name="Line 36"/>
          <p:cNvSpPr>
            <a:spLocks noChangeShapeType="1"/>
          </p:cNvSpPr>
          <p:nvPr/>
        </p:nvSpPr>
        <p:spPr bwMode="auto">
          <a:xfrm>
            <a:off x="5818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6" name="Line 37"/>
          <p:cNvSpPr>
            <a:spLocks noChangeShapeType="1"/>
          </p:cNvSpPr>
          <p:nvPr/>
        </p:nvSpPr>
        <p:spPr bwMode="auto">
          <a:xfrm>
            <a:off x="5970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7" name="Line 38"/>
          <p:cNvSpPr>
            <a:spLocks noChangeShapeType="1"/>
          </p:cNvSpPr>
          <p:nvPr/>
        </p:nvSpPr>
        <p:spPr bwMode="auto">
          <a:xfrm>
            <a:off x="6122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8" name="Line 39"/>
          <p:cNvSpPr>
            <a:spLocks noChangeShapeType="1"/>
          </p:cNvSpPr>
          <p:nvPr/>
        </p:nvSpPr>
        <p:spPr bwMode="auto">
          <a:xfrm>
            <a:off x="6275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9" name="Line 40"/>
          <p:cNvSpPr>
            <a:spLocks noChangeShapeType="1"/>
          </p:cNvSpPr>
          <p:nvPr/>
        </p:nvSpPr>
        <p:spPr bwMode="auto">
          <a:xfrm>
            <a:off x="6427788" y="23796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0" name="Line 41"/>
          <p:cNvSpPr>
            <a:spLocks noChangeShapeType="1"/>
          </p:cNvSpPr>
          <p:nvPr/>
        </p:nvSpPr>
        <p:spPr bwMode="auto">
          <a:xfrm>
            <a:off x="6580188" y="23796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05" name="Text Box 80"/>
          <p:cNvSpPr txBox="1">
            <a:spLocks noChangeArrowheads="1"/>
          </p:cNvSpPr>
          <p:nvPr/>
        </p:nvSpPr>
        <p:spPr bwMode="auto">
          <a:xfrm>
            <a:off x="263525" y="2362200"/>
            <a:ext cx="109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A</a:t>
            </a:r>
          </a:p>
        </p:txBody>
      </p:sp>
      <p:sp>
        <p:nvSpPr>
          <p:cNvPr id="69729" name="Text Box 104"/>
          <p:cNvSpPr txBox="1">
            <a:spLocks noChangeArrowheads="1"/>
          </p:cNvSpPr>
          <p:nvPr/>
        </p:nvSpPr>
        <p:spPr bwMode="auto">
          <a:xfrm>
            <a:off x="762000" y="1524000"/>
            <a:ext cx="3225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 dirty="0">
                <a:solidFill>
                  <a:srgbClr val="000099"/>
                </a:solidFill>
                <a:latin typeface="+mn-lt"/>
              </a:rPr>
              <a:t>ISN (initial sequence number)</a:t>
            </a:r>
          </a:p>
        </p:txBody>
      </p:sp>
      <p:sp>
        <p:nvSpPr>
          <p:cNvPr id="69731" name="AutoShape 106"/>
          <p:cNvSpPr>
            <a:spLocks noChangeArrowheads="1"/>
          </p:cNvSpPr>
          <p:nvPr/>
        </p:nvSpPr>
        <p:spPr bwMode="auto">
          <a:xfrm>
            <a:off x="76200" y="3352800"/>
            <a:ext cx="2362200" cy="914400"/>
          </a:xfrm>
          <a:prstGeom prst="wedgeRectCallout">
            <a:avLst>
              <a:gd name="adj1" fmla="val 61239"/>
              <a:gd name="adj2" fmla="val -8907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Sequence number  </a:t>
            </a:r>
            <a:b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</a:b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= 1</a:t>
            </a:r>
            <a:r>
              <a:rPr lang="en-US" sz="1800" b="0" baseline="30000" dirty="0">
                <a:solidFill>
                  <a:srgbClr val="FF0000"/>
                </a:solidFill>
                <a:latin typeface="+mn-lt"/>
                <a:cs typeface="Courier"/>
              </a:rPr>
              <a:t>st</a:t>
            </a: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 byte in segment = ISN + k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676400" y="2209800"/>
            <a:ext cx="914400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8" name="Line 105"/>
          <p:cNvSpPr>
            <a:spLocks noChangeShapeType="1"/>
          </p:cNvSpPr>
          <p:nvPr/>
        </p:nvSpPr>
        <p:spPr bwMode="auto">
          <a:xfrm>
            <a:off x="1676400" y="1905000"/>
            <a:ext cx="26988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04795" y="1809690"/>
            <a:ext cx="886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 bytes</a:t>
            </a:r>
          </a:p>
        </p:txBody>
      </p:sp>
      <p:sp>
        <p:nvSpPr>
          <p:cNvPr id="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3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29" grpId="0"/>
      <p:bldP spid="69731" grpId="0" animBg="1"/>
      <p:bldP spid="118" grpId="0" animBg="1"/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2617788" y="2384425"/>
            <a:ext cx="1219200" cy="609600"/>
          </a:xfrm>
          <a:prstGeom prst="rect">
            <a:avLst/>
          </a:prstGeom>
          <a:solidFill>
            <a:srgbClr val="CC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Sequence Numbers</a:t>
            </a:r>
          </a:p>
        </p:txBody>
      </p:sp>
      <p:grpSp>
        <p:nvGrpSpPr>
          <p:cNvPr id="69637" name="Group 4"/>
          <p:cNvGrpSpPr>
            <a:grpSpLocks/>
          </p:cNvGrpSpPr>
          <p:nvPr/>
        </p:nvGrpSpPr>
        <p:grpSpPr bwMode="auto">
          <a:xfrm>
            <a:off x="1703388" y="2379663"/>
            <a:ext cx="5029200" cy="609600"/>
            <a:chOff x="912" y="1104"/>
            <a:chExt cx="3648" cy="384"/>
          </a:xfrm>
        </p:grpSpPr>
        <p:sp>
          <p:nvSpPr>
            <p:cNvPr id="69739" name="Line 5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0" name="Line 6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1" name="Line 7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2" name="Line 8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9638" name="Line 9"/>
          <p:cNvSpPr>
            <a:spLocks noChangeShapeType="1"/>
          </p:cNvSpPr>
          <p:nvPr/>
        </p:nvSpPr>
        <p:spPr bwMode="auto">
          <a:xfrm>
            <a:off x="1703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39" name="Line 10"/>
          <p:cNvSpPr>
            <a:spLocks noChangeShapeType="1"/>
          </p:cNvSpPr>
          <p:nvPr/>
        </p:nvSpPr>
        <p:spPr bwMode="auto">
          <a:xfrm>
            <a:off x="1855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0" name="Line 11"/>
          <p:cNvSpPr>
            <a:spLocks noChangeShapeType="1"/>
          </p:cNvSpPr>
          <p:nvPr/>
        </p:nvSpPr>
        <p:spPr bwMode="auto">
          <a:xfrm>
            <a:off x="2008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1" name="Line 12"/>
          <p:cNvSpPr>
            <a:spLocks noChangeShapeType="1"/>
          </p:cNvSpPr>
          <p:nvPr/>
        </p:nvSpPr>
        <p:spPr bwMode="auto">
          <a:xfrm>
            <a:off x="2160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2" name="Line 13"/>
          <p:cNvSpPr>
            <a:spLocks noChangeShapeType="1"/>
          </p:cNvSpPr>
          <p:nvPr/>
        </p:nvSpPr>
        <p:spPr bwMode="auto">
          <a:xfrm>
            <a:off x="2312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3" name="Line 14"/>
          <p:cNvSpPr>
            <a:spLocks noChangeShapeType="1"/>
          </p:cNvSpPr>
          <p:nvPr/>
        </p:nvSpPr>
        <p:spPr bwMode="auto">
          <a:xfrm>
            <a:off x="2465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4" name="Line 15"/>
          <p:cNvSpPr>
            <a:spLocks noChangeShapeType="1"/>
          </p:cNvSpPr>
          <p:nvPr/>
        </p:nvSpPr>
        <p:spPr bwMode="auto">
          <a:xfrm>
            <a:off x="2617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5" name="Line 16"/>
          <p:cNvSpPr>
            <a:spLocks noChangeShapeType="1"/>
          </p:cNvSpPr>
          <p:nvPr/>
        </p:nvSpPr>
        <p:spPr bwMode="auto">
          <a:xfrm>
            <a:off x="2770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6" name="Line 17"/>
          <p:cNvSpPr>
            <a:spLocks noChangeShapeType="1"/>
          </p:cNvSpPr>
          <p:nvPr/>
        </p:nvSpPr>
        <p:spPr bwMode="auto">
          <a:xfrm>
            <a:off x="2922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7" name="Line 18"/>
          <p:cNvSpPr>
            <a:spLocks noChangeShapeType="1"/>
          </p:cNvSpPr>
          <p:nvPr/>
        </p:nvSpPr>
        <p:spPr bwMode="auto">
          <a:xfrm>
            <a:off x="3074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8" name="Line 19"/>
          <p:cNvSpPr>
            <a:spLocks noChangeShapeType="1"/>
          </p:cNvSpPr>
          <p:nvPr/>
        </p:nvSpPr>
        <p:spPr bwMode="auto">
          <a:xfrm>
            <a:off x="3227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9" name="Line 20"/>
          <p:cNvSpPr>
            <a:spLocks noChangeShapeType="1"/>
          </p:cNvSpPr>
          <p:nvPr/>
        </p:nvSpPr>
        <p:spPr bwMode="auto">
          <a:xfrm>
            <a:off x="3379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0" name="Line 21"/>
          <p:cNvSpPr>
            <a:spLocks noChangeShapeType="1"/>
          </p:cNvSpPr>
          <p:nvPr/>
        </p:nvSpPr>
        <p:spPr bwMode="auto">
          <a:xfrm>
            <a:off x="3532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1" name="Line 22"/>
          <p:cNvSpPr>
            <a:spLocks noChangeShapeType="1"/>
          </p:cNvSpPr>
          <p:nvPr/>
        </p:nvSpPr>
        <p:spPr bwMode="auto">
          <a:xfrm>
            <a:off x="3684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2" name="Line 23"/>
          <p:cNvSpPr>
            <a:spLocks noChangeShapeType="1"/>
          </p:cNvSpPr>
          <p:nvPr/>
        </p:nvSpPr>
        <p:spPr bwMode="auto">
          <a:xfrm>
            <a:off x="3836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3" name="Line 24"/>
          <p:cNvSpPr>
            <a:spLocks noChangeShapeType="1"/>
          </p:cNvSpPr>
          <p:nvPr/>
        </p:nvSpPr>
        <p:spPr bwMode="auto">
          <a:xfrm>
            <a:off x="3989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4" name="Line 25"/>
          <p:cNvSpPr>
            <a:spLocks noChangeShapeType="1"/>
          </p:cNvSpPr>
          <p:nvPr/>
        </p:nvSpPr>
        <p:spPr bwMode="auto">
          <a:xfrm>
            <a:off x="4141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5" name="Line 26"/>
          <p:cNvSpPr>
            <a:spLocks noChangeShapeType="1"/>
          </p:cNvSpPr>
          <p:nvPr/>
        </p:nvSpPr>
        <p:spPr bwMode="auto">
          <a:xfrm>
            <a:off x="4294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6" name="Line 27"/>
          <p:cNvSpPr>
            <a:spLocks noChangeShapeType="1"/>
          </p:cNvSpPr>
          <p:nvPr/>
        </p:nvSpPr>
        <p:spPr bwMode="auto">
          <a:xfrm>
            <a:off x="4446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7" name="Line 28"/>
          <p:cNvSpPr>
            <a:spLocks noChangeShapeType="1"/>
          </p:cNvSpPr>
          <p:nvPr/>
        </p:nvSpPr>
        <p:spPr bwMode="auto">
          <a:xfrm>
            <a:off x="4598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8" name="Line 29"/>
          <p:cNvSpPr>
            <a:spLocks noChangeShapeType="1"/>
          </p:cNvSpPr>
          <p:nvPr/>
        </p:nvSpPr>
        <p:spPr bwMode="auto">
          <a:xfrm>
            <a:off x="4751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9" name="Line 30"/>
          <p:cNvSpPr>
            <a:spLocks noChangeShapeType="1"/>
          </p:cNvSpPr>
          <p:nvPr/>
        </p:nvSpPr>
        <p:spPr bwMode="auto">
          <a:xfrm>
            <a:off x="4903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0" name="Line 31"/>
          <p:cNvSpPr>
            <a:spLocks noChangeShapeType="1"/>
          </p:cNvSpPr>
          <p:nvPr/>
        </p:nvSpPr>
        <p:spPr bwMode="auto">
          <a:xfrm>
            <a:off x="5056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1" name="Line 32"/>
          <p:cNvSpPr>
            <a:spLocks noChangeShapeType="1"/>
          </p:cNvSpPr>
          <p:nvPr/>
        </p:nvSpPr>
        <p:spPr bwMode="auto">
          <a:xfrm>
            <a:off x="5208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2" name="Line 33"/>
          <p:cNvSpPr>
            <a:spLocks noChangeShapeType="1"/>
          </p:cNvSpPr>
          <p:nvPr/>
        </p:nvSpPr>
        <p:spPr bwMode="auto">
          <a:xfrm>
            <a:off x="5360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3" name="Line 34"/>
          <p:cNvSpPr>
            <a:spLocks noChangeShapeType="1"/>
          </p:cNvSpPr>
          <p:nvPr/>
        </p:nvSpPr>
        <p:spPr bwMode="auto">
          <a:xfrm>
            <a:off x="5513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4" name="Line 35"/>
          <p:cNvSpPr>
            <a:spLocks noChangeShapeType="1"/>
          </p:cNvSpPr>
          <p:nvPr/>
        </p:nvSpPr>
        <p:spPr bwMode="auto">
          <a:xfrm>
            <a:off x="5665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5" name="Line 36"/>
          <p:cNvSpPr>
            <a:spLocks noChangeShapeType="1"/>
          </p:cNvSpPr>
          <p:nvPr/>
        </p:nvSpPr>
        <p:spPr bwMode="auto">
          <a:xfrm>
            <a:off x="5818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6" name="Line 37"/>
          <p:cNvSpPr>
            <a:spLocks noChangeShapeType="1"/>
          </p:cNvSpPr>
          <p:nvPr/>
        </p:nvSpPr>
        <p:spPr bwMode="auto">
          <a:xfrm>
            <a:off x="5970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7" name="Line 38"/>
          <p:cNvSpPr>
            <a:spLocks noChangeShapeType="1"/>
          </p:cNvSpPr>
          <p:nvPr/>
        </p:nvSpPr>
        <p:spPr bwMode="auto">
          <a:xfrm>
            <a:off x="6122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8" name="Line 39"/>
          <p:cNvSpPr>
            <a:spLocks noChangeShapeType="1"/>
          </p:cNvSpPr>
          <p:nvPr/>
        </p:nvSpPr>
        <p:spPr bwMode="auto">
          <a:xfrm>
            <a:off x="6275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9" name="Line 40"/>
          <p:cNvSpPr>
            <a:spLocks noChangeShapeType="1"/>
          </p:cNvSpPr>
          <p:nvPr/>
        </p:nvSpPr>
        <p:spPr bwMode="auto">
          <a:xfrm>
            <a:off x="6427788" y="23796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0" name="Line 41"/>
          <p:cNvSpPr>
            <a:spLocks noChangeShapeType="1"/>
          </p:cNvSpPr>
          <p:nvPr/>
        </p:nvSpPr>
        <p:spPr bwMode="auto">
          <a:xfrm>
            <a:off x="6580188" y="23796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grpSp>
        <p:nvGrpSpPr>
          <p:cNvPr id="69671" name="Group 42"/>
          <p:cNvGrpSpPr>
            <a:grpSpLocks/>
          </p:cNvGrpSpPr>
          <p:nvPr/>
        </p:nvGrpSpPr>
        <p:grpSpPr bwMode="auto">
          <a:xfrm>
            <a:off x="2998788" y="5584825"/>
            <a:ext cx="5029200" cy="609600"/>
            <a:chOff x="912" y="1104"/>
            <a:chExt cx="3648" cy="384"/>
          </a:xfrm>
        </p:grpSpPr>
        <p:sp>
          <p:nvSpPr>
            <p:cNvPr id="69735" name="Line 43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6" name="Line 44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7" name="Line 45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8" name="Line 46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9672" name="Line 47"/>
          <p:cNvSpPr>
            <a:spLocks noChangeShapeType="1"/>
          </p:cNvSpPr>
          <p:nvPr/>
        </p:nvSpPr>
        <p:spPr bwMode="auto">
          <a:xfrm>
            <a:off x="2998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3" name="Line 48"/>
          <p:cNvSpPr>
            <a:spLocks noChangeShapeType="1"/>
          </p:cNvSpPr>
          <p:nvPr/>
        </p:nvSpPr>
        <p:spPr bwMode="auto">
          <a:xfrm>
            <a:off x="3151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4" name="Line 49"/>
          <p:cNvSpPr>
            <a:spLocks noChangeShapeType="1"/>
          </p:cNvSpPr>
          <p:nvPr/>
        </p:nvSpPr>
        <p:spPr bwMode="auto">
          <a:xfrm>
            <a:off x="3303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5" name="Line 50"/>
          <p:cNvSpPr>
            <a:spLocks noChangeShapeType="1"/>
          </p:cNvSpPr>
          <p:nvPr/>
        </p:nvSpPr>
        <p:spPr bwMode="auto">
          <a:xfrm>
            <a:off x="3455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6" name="Line 51"/>
          <p:cNvSpPr>
            <a:spLocks noChangeShapeType="1"/>
          </p:cNvSpPr>
          <p:nvPr/>
        </p:nvSpPr>
        <p:spPr bwMode="auto">
          <a:xfrm>
            <a:off x="3608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7" name="Line 52"/>
          <p:cNvSpPr>
            <a:spLocks noChangeShapeType="1"/>
          </p:cNvSpPr>
          <p:nvPr/>
        </p:nvSpPr>
        <p:spPr bwMode="auto">
          <a:xfrm>
            <a:off x="3760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8" name="Line 53"/>
          <p:cNvSpPr>
            <a:spLocks noChangeShapeType="1"/>
          </p:cNvSpPr>
          <p:nvPr/>
        </p:nvSpPr>
        <p:spPr bwMode="auto">
          <a:xfrm>
            <a:off x="3913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9" name="Line 54"/>
          <p:cNvSpPr>
            <a:spLocks noChangeShapeType="1"/>
          </p:cNvSpPr>
          <p:nvPr/>
        </p:nvSpPr>
        <p:spPr bwMode="auto">
          <a:xfrm>
            <a:off x="4065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0" name="Line 55"/>
          <p:cNvSpPr>
            <a:spLocks noChangeShapeType="1"/>
          </p:cNvSpPr>
          <p:nvPr/>
        </p:nvSpPr>
        <p:spPr bwMode="auto">
          <a:xfrm>
            <a:off x="4217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1" name="Line 56"/>
          <p:cNvSpPr>
            <a:spLocks noChangeShapeType="1"/>
          </p:cNvSpPr>
          <p:nvPr/>
        </p:nvSpPr>
        <p:spPr bwMode="auto">
          <a:xfrm>
            <a:off x="4370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2" name="Line 57"/>
          <p:cNvSpPr>
            <a:spLocks noChangeShapeType="1"/>
          </p:cNvSpPr>
          <p:nvPr/>
        </p:nvSpPr>
        <p:spPr bwMode="auto">
          <a:xfrm>
            <a:off x="4522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3" name="Line 58"/>
          <p:cNvSpPr>
            <a:spLocks noChangeShapeType="1"/>
          </p:cNvSpPr>
          <p:nvPr/>
        </p:nvSpPr>
        <p:spPr bwMode="auto">
          <a:xfrm>
            <a:off x="4675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4" name="Line 59"/>
          <p:cNvSpPr>
            <a:spLocks noChangeShapeType="1"/>
          </p:cNvSpPr>
          <p:nvPr/>
        </p:nvSpPr>
        <p:spPr bwMode="auto">
          <a:xfrm>
            <a:off x="4827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5" name="Line 60"/>
          <p:cNvSpPr>
            <a:spLocks noChangeShapeType="1"/>
          </p:cNvSpPr>
          <p:nvPr/>
        </p:nvSpPr>
        <p:spPr bwMode="auto">
          <a:xfrm>
            <a:off x="4979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6" name="Line 61"/>
          <p:cNvSpPr>
            <a:spLocks noChangeShapeType="1"/>
          </p:cNvSpPr>
          <p:nvPr/>
        </p:nvSpPr>
        <p:spPr bwMode="auto">
          <a:xfrm>
            <a:off x="5132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7" name="Line 62"/>
          <p:cNvSpPr>
            <a:spLocks noChangeShapeType="1"/>
          </p:cNvSpPr>
          <p:nvPr/>
        </p:nvSpPr>
        <p:spPr bwMode="auto">
          <a:xfrm>
            <a:off x="5284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8" name="Line 63"/>
          <p:cNvSpPr>
            <a:spLocks noChangeShapeType="1"/>
          </p:cNvSpPr>
          <p:nvPr/>
        </p:nvSpPr>
        <p:spPr bwMode="auto">
          <a:xfrm>
            <a:off x="5437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9" name="Line 64"/>
          <p:cNvSpPr>
            <a:spLocks noChangeShapeType="1"/>
          </p:cNvSpPr>
          <p:nvPr/>
        </p:nvSpPr>
        <p:spPr bwMode="auto">
          <a:xfrm>
            <a:off x="5589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0" name="Line 65"/>
          <p:cNvSpPr>
            <a:spLocks noChangeShapeType="1"/>
          </p:cNvSpPr>
          <p:nvPr/>
        </p:nvSpPr>
        <p:spPr bwMode="auto">
          <a:xfrm>
            <a:off x="5741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1" name="Line 66"/>
          <p:cNvSpPr>
            <a:spLocks noChangeShapeType="1"/>
          </p:cNvSpPr>
          <p:nvPr/>
        </p:nvSpPr>
        <p:spPr bwMode="auto">
          <a:xfrm>
            <a:off x="5894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2" name="Line 67"/>
          <p:cNvSpPr>
            <a:spLocks noChangeShapeType="1"/>
          </p:cNvSpPr>
          <p:nvPr/>
        </p:nvSpPr>
        <p:spPr bwMode="auto">
          <a:xfrm>
            <a:off x="6046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3" name="Line 68"/>
          <p:cNvSpPr>
            <a:spLocks noChangeShapeType="1"/>
          </p:cNvSpPr>
          <p:nvPr/>
        </p:nvSpPr>
        <p:spPr bwMode="auto">
          <a:xfrm>
            <a:off x="6199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4" name="Line 69"/>
          <p:cNvSpPr>
            <a:spLocks noChangeShapeType="1"/>
          </p:cNvSpPr>
          <p:nvPr/>
        </p:nvSpPr>
        <p:spPr bwMode="auto">
          <a:xfrm>
            <a:off x="6351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5" name="Line 70"/>
          <p:cNvSpPr>
            <a:spLocks noChangeShapeType="1"/>
          </p:cNvSpPr>
          <p:nvPr/>
        </p:nvSpPr>
        <p:spPr bwMode="auto">
          <a:xfrm>
            <a:off x="6503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6" name="Line 71"/>
          <p:cNvSpPr>
            <a:spLocks noChangeShapeType="1"/>
          </p:cNvSpPr>
          <p:nvPr/>
        </p:nvSpPr>
        <p:spPr bwMode="auto">
          <a:xfrm>
            <a:off x="6656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7" name="Line 72"/>
          <p:cNvSpPr>
            <a:spLocks noChangeShapeType="1"/>
          </p:cNvSpPr>
          <p:nvPr/>
        </p:nvSpPr>
        <p:spPr bwMode="auto">
          <a:xfrm>
            <a:off x="6808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8" name="Line 73"/>
          <p:cNvSpPr>
            <a:spLocks noChangeShapeType="1"/>
          </p:cNvSpPr>
          <p:nvPr/>
        </p:nvSpPr>
        <p:spPr bwMode="auto">
          <a:xfrm>
            <a:off x="6961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9" name="Line 74"/>
          <p:cNvSpPr>
            <a:spLocks noChangeShapeType="1"/>
          </p:cNvSpPr>
          <p:nvPr/>
        </p:nvSpPr>
        <p:spPr bwMode="auto">
          <a:xfrm>
            <a:off x="7113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0" name="Line 75"/>
          <p:cNvSpPr>
            <a:spLocks noChangeShapeType="1"/>
          </p:cNvSpPr>
          <p:nvPr/>
        </p:nvSpPr>
        <p:spPr bwMode="auto">
          <a:xfrm>
            <a:off x="7265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1" name="Line 76"/>
          <p:cNvSpPr>
            <a:spLocks noChangeShapeType="1"/>
          </p:cNvSpPr>
          <p:nvPr/>
        </p:nvSpPr>
        <p:spPr bwMode="auto">
          <a:xfrm>
            <a:off x="7418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2" name="Line 77"/>
          <p:cNvSpPr>
            <a:spLocks noChangeShapeType="1"/>
          </p:cNvSpPr>
          <p:nvPr/>
        </p:nvSpPr>
        <p:spPr bwMode="auto">
          <a:xfrm>
            <a:off x="7570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3" name="Line 78"/>
          <p:cNvSpPr>
            <a:spLocks noChangeShapeType="1"/>
          </p:cNvSpPr>
          <p:nvPr/>
        </p:nvSpPr>
        <p:spPr bwMode="auto">
          <a:xfrm>
            <a:off x="7723188" y="5584825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4" name="Line 79"/>
          <p:cNvSpPr>
            <a:spLocks noChangeShapeType="1"/>
          </p:cNvSpPr>
          <p:nvPr/>
        </p:nvSpPr>
        <p:spPr bwMode="auto">
          <a:xfrm>
            <a:off x="7875588" y="5584825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6" name="Text Box 81"/>
          <p:cNvSpPr txBox="1">
            <a:spLocks noChangeArrowheads="1"/>
          </p:cNvSpPr>
          <p:nvPr/>
        </p:nvSpPr>
        <p:spPr bwMode="auto">
          <a:xfrm>
            <a:off x="1634904" y="5638800"/>
            <a:ext cx="11082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B</a:t>
            </a:r>
          </a:p>
        </p:txBody>
      </p:sp>
      <p:sp>
        <p:nvSpPr>
          <p:cNvPr id="69707" name="Rectangle 82"/>
          <p:cNvSpPr>
            <a:spLocks noChangeArrowheads="1"/>
          </p:cNvSpPr>
          <p:nvPr/>
        </p:nvSpPr>
        <p:spPr bwMode="auto">
          <a:xfrm>
            <a:off x="2613025" y="3451225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08" name="Rectangle 83"/>
          <p:cNvSpPr>
            <a:spLocks noChangeArrowheads="1"/>
          </p:cNvSpPr>
          <p:nvPr/>
        </p:nvSpPr>
        <p:spPr bwMode="auto">
          <a:xfrm>
            <a:off x="3913188" y="4746625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09" name="Line 84"/>
          <p:cNvSpPr>
            <a:spLocks noChangeShapeType="1"/>
          </p:cNvSpPr>
          <p:nvPr/>
        </p:nvSpPr>
        <p:spPr bwMode="auto">
          <a:xfrm>
            <a:off x="2617788" y="3832225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0" name="Line 85"/>
          <p:cNvSpPr>
            <a:spLocks noChangeShapeType="1"/>
          </p:cNvSpPr>
          <p:nvPr/>
        </p:nvSpPr>
        <p:spPr bwMode="auto">
          <a:xfrm>
            <a:off x="3836988" y="3832225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1" name="Line 86"/>
          <p:cNvSpPr>
            <a:spLocks noChangeShapeType="1"/>
          </p:cNvSpPr>
          <p:nvPr/>
        </p:nvSpPr>
        <p:spPr bwMode="auto">
          <a:xfrm>
            <a:off x="26892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2" name="Line 87"/>
          <p:cNvSpPr>
            <a:spLocks noChangeShapeType="1"/>
          </p:cNvSpPr>
          <p:nvPr/>
        </p:nvSpPr>
        <p:spPr bwMode="auto">
          <a:xfrm>
            <a:off x="28416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3" name="Line 88"/>
          <p:cNvSpPr>
            <a:spLocks noChangeShapeType="1"/>
          </p:cNvSpPr>
          <p:nvPr/>
        </p:nvSpPr>
        <p:spPr bwMode="auto">
          <a:xfrm>
            <a:off x="29940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4" name="Line 89"/>
          <p:cNvSpPr>
            <a:spLocks noChangeShapeType="1"/>
          </p:cNvSpPr>
          <p:nvPr/>
        </p:nvSpPr>
        <p:spPr bwMode="auto">
          <a:xfrm>
            <a:off x="31464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5" name="Line 90"/>
          <p:cNvSpPr>
            <a:spLocks noChangeShapeType="1"/>
          </p:cNvSpPr>
          <p:nvPr/>
        </p:nvSpPr>
        <p:spPr bwMode="auto">
          <a:xfrm>
            <a:off x="37560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6" name="Line 91"/>
          <p:cNvSpPr>
            <a:spLocks noChangeShapeType="1"/>
          </p:cNvSpPr>
          <p:nvPr/>
        </p:nvSpPr>
        <p:spPr bwMode="auto">
          <a:xfrm>
            <a:off x="3298825" y="3217863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7" name="Line 92"/>
          <p:cNvSpPr>
            <a:spLocks noChangeShapeType="1"/>
          </p:cNvSpPr>
          <p:nvPr/>
        </p:nvSpPr>
        <p:spPr bwMode="auto">
          <a:xfrm>
            <a:off x="39893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8" name="Line 93"/>
          <p:cNvSpPr>
            <a:spLocks noChangeShapeType="1"/>
          </p:cNvSpPr>
          <p:nvPr/>
        </p:nvSpPr>
        <p:spPr bwMode="auto">
          <a:xfrm>
            <a:off x="41417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9" name="Line 94"/>
          <p:cNvSpPr>
            <a:spLocks noChangeShapeType="1"/>
          </p:cNvSpPr>
          <p:nvPr/>
        </p:nvSpPr>
        <p:spPr bwMode="auto">
          <a:xfrm>
            <a:off x="42941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0" name="Line 95"/>
          <p:cNvSpPr>
            <a:spLocks noChangeShapeType="1"/>
          </p:cNvSpPr>
          <p:nvPr/>
        </p:nvSpPr>
        <p:spPr bwMode="auto">
          <a:xfrm>
            <a:off x="44465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1" name="Line 96"/>
          <p:cNvSpPr>
            <a:spLocks noChangeShapeType="1"/>
          </p:cNvSpPr>
          <p:nvPr/>
        </p:nvSpPr>
        <p:spPr bwMode="auto">
          <a:xfrm>
            <a:off x="50561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2" name="Line 97"/>
          <p:cNvSpPr>
            <a:spLocks noChangeShapeType="1"/>
          </p:cNvSpPr>
          <p:nvPr/>
        </p:nvSpPr>
        <p:spPr bwMode="auto">
          <a:xfrm>
            <a:off x="4598988" y="5351463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3" name="Text Box 98"/>
          <p:cNvSpPr txBox="1">
            <a:spLocks noChangeArrowheads="1"/>
          </p:cNvSpPr>
          <p:nvPr/>
        </p:nvSpPr>
        <p:spPr bwMode="auto">
          <a:xfrm>
            <a:off x="2663825" y="3454400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9724" name="Text Box 99"/>
          <p:cNvSpPr txBox="1">
            <a:spLocks noChangeArrowheads="1"/>
          </p:cNvSpPr>
          <p:nvPr/>
        </p:nvSpPr>
        <p:spPr bwMode="auto">
          <a:xfrm>
            <a:off x="3887788" y="4764088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9725" name="Rectangle 100"/>
          <p:cNvSpPr>
            <a:spLocks noChangeArrowheads="1"/>
          </p:cNvSpPr>
          <p:nvPr/>
        </p:nvSpPr>
        <p:spPr bwMode="auto">
          <a:xfrm>
            <a:off x="3836988" y="3451225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26" name="Text Box 101"/>
          <p:cNvSpPr txBox="1">
            <a:spLocks noChangeArrowheads="1"/>
          </p:cNvSpPr>
          <p:nvPr/>
        </p:nvSpPr>
        <p:spPr bwMode="auto">
          <a:xfrm>
            <a:off x="3913188" y="3424238"/>
            <a:ext cx="518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TCP </a:t>
            </a:r>
          </a:p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HDR</a:t>
            </a:r>
          </a:p>
        </p:txBody>
      </p:sp>
      <p:sp>
        <p:nvSpPr>
          <p:cNvPr id="69727" name="Rectangle 102"/>
          <p:cNvSpPr>
            <a:spLocks noChangeArrowheads="1"/>
          </p:cNvSpPr>
          <p:nvPr/>
        </p:nvSpPr>
        <p:spPr bwMode="auto">
          <a:xfrm>
            <a:off x="5132388" y="4746625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28" name="Text Box 103"/>
          <p:cNvSpPr txBox="1">
            <a:spLocks noChangeArrowheads="1"/>
          </p:cNvSpPr>
          <p:nvPr/>
        </p:nvSpPr>
        <p:spPr bwMode="auto">
          <a:xfrm>
            <a:off x="5159375" y="4746625"/>
            <a:ext cx="518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TCP </a:t>
            </a:r>
          </a:p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HDR</a:t>
            </a:r>
          </a:p>
        </p:txBody>
      </p:sp>
      <p:sp>
        <p:nvSpPr>
          <p:cNvPr id="69732" name="Rectangle 107"/>
          <p:cNvSpPr>
            <a:spLocks noChangeArrowheads="1"/>
          </p:cNvSpPr>
          <p:nvPr/>
        </p:nvSpPr>
        <p:spPr bwMode="auto">
          <a:xfrm>
            <a:off x="3913188" y="5584825"/>
            <a:ext cx="1219200" cy="609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951404" name="AutoShape 108"/>
          <p:cNvSpPr>
            <a:spLocks noChangeArrowheads="1"/>
          </p:cNvSpPr>
          <p:nvPr/>
        </p:nvSpPr>
        <p:spPr bwMode="auto">
          <a:xfrm>
            <a:off x="5741988" y="3756025"/>
            <a:ext cx="3325812" cy="914400"/>
          </a:xfrm>
          <a:prstGeom prst="wedgeRectCallout">
            <a:avLst>
              <a:gd name="adj1" fmla="val -66104"/>
              <a:gd name="adj2" fmla="val 149045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latin typeface="+mn-lt"/>
              </a:rPr>
              <a:t>ACK sequence number </a:t>
            </a:r>
          </a:p>
          <a:p>
            <a:pPr algn="ctr" eaLnBrk="0" hangingPunct="0"/>
            <a:r>
              <a:rPr lang="en-US" sz="1800" b="0" dirty="0">
                <a:latin typeface="+mn-lt"/>
              </a:rPr>
              <a:t>= next expected byte</a:t>
            </a:r>
          </a:p>
          <a:p>
            <a:pPr algn="ctr" eaLnBrk="0" hangingPunct="0"/>
            <a:r>
              <a:rPr lang="en-US" sz="1800" b="0" dirty="0">
                <a:latin typeface="+mn-lt"/>
              </a:rPr>
              <a:t>= </a:t>
            </a:r>
            <a:r>
              <a:rPr lang="en-US" sz="1800" b="0" dirty="0" err="1">
                <a:latin typeface="+mn-lt"/>
              </a:rPr>
              <a:t>seqno</a:t>
            </a:r>
            <a:r>
              <a:rPr lang="en-US" sz="1800" b="0" dirty="0">
                <a:latin typeface="+mn-lt"/>
              </a:rPr>
              <a:t> + length(data)</a:t>
            </a:r>
          </a:p>
        </p:txBody>
      </p:sp>
      <p:sp>
        <p:nvSpPr>
          <p:cNvPr id="951405" name="Rectangle 109"/>
          <p:cNvSpPr>
            <a:spLocks noChangeArrowheads="1"/>
          </p:cNvSpPr>
          <p:nvPr/>
        </p:nvSpPr>
        <p:spPr bwMode="auto">
          <a:xfrm>
            <a:off x="5132388" y="5584825"/>
            <a:ext cx="15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1" name="Text Box 80"/>
          <p:cNvSpPr txBox="1">
            <a:spLocks noChangeArrowheads="1"/>
          </p:cNvSpPr>
          <p:nvPr/>
        </p:nvSpPr>
        <p:spPr bwMode="auto">
          <a:xfrm>
            <a:off x="263525" y="2362200"/>
            <a:ext cx="109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A</a:t>
            </a:r>
          </a:p>
        </p:txBody>
      </p:sp>
      <p:sp>
        <p:nvSpPr>
          <p:cNvPr id="112" name="Text Box 104"/>
          <p:cNvSpPr txBox="1">
            <a:spLocks noChangeArrowheads="1"/>
          </p:cNvSpPr>
          <p:nvPr/>
        </p:nvSpPr>
        <p:spPr bwMode="auto">
          <a:xfrm>
            <a:off x="762000" y="1524000"/>
            <a:ext cx="3225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ISN (initial sequence number)</a:t>
            </a:r>
          </a:p>
        </p:txBody>
      </p:sp>
      <p:sp>
        <p:nvSpPr>
          <p:cNvPr id="113" name="AutoShape 106"/>
          <p:cNvSpPr>
            <a:spLocks noChangeArrowheads="1"/>
          </p:cNvSpPr>
          <p:nvPr/>
        </p:nvSpPr>
        <p:spPr bwMode="auto">
          <a:xfrm>
            <a:off x="76200" y="3352800"/>
            <a:ext cx="2362200" cy="914400"/>
          </a:xfrm>
          <a:prstGeom prst="wedgeRectCallout">
            <a:avLst>
              <a:gd name="adj1" fmla="val 61239"/>
              <a:gd name="adj2" fmla="val -8907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Sequence number  </a:t>
            </a:r>
            <a:b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</a:b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= 1</a:t>
            </a:r>
            <a:r>
              <a:rPr lang="en-US" sz="1800" b="0" baseline="30000" dirty="0">
                <a:solidFill>
                  <a:srgbClr val="FF0000"/>
                </a:solidFill>
                <a:latin typeface="+mn-lt"/>
                <a:cs typeface="Courier"/>
              </a:rPr>
              <a:t>st</a:t>
            </a: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 byte in segment = ISN + k</a:t>
            </a:r>
          </a:p>
        </p:txBody>
      </p:sp>
      <p:cxnSp>
        <p:nvCxnSpPr>
          <p:cNvPr id="114" name="Straight Arrow Connector 113"/>
          <p:cNvCxnSpPr/>
          <p:nvPr/>
        </p:nvCxnSpPr>
        <p:spPr bwMode="auto">
          <a:xfrm>
            <a:off x="1676400" y="2209800"/>
            <a:ext cx="914400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5" name="Line 105"/>
          <p:cNvSpPr>
            <a:spLocks noChangeShapeType="1"/>
          </p:cNvSpPr>
          <p:nvPr/>
        </p:nvSpPr>
        <p:spPr bwMode="auto">
          <a:xfrm>
            <a:off x="1676400" y="1905000"/>
            <a:ext cx="26988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1979687" y="1828800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090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404" grpId="0" animBg="1"/>
      <p:bldP spid="95140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38919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38921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606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38923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38925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38928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38929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38932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38933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38936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38937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38939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8940" name="Text Box 27"/>
          <p:cNvSpPr txBox="1">
            <a:spLocks noChangeArrowheads="1"/>
          </p:cNvSpPr>
          <p:nvPr/>
        </p:nvSpPr>
        <p:spPr bwMode="auto">
          <a:xfrm>
            <a:off x="609600" y="1905000"/>
            <a:ext cx="1752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Starting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byte offset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of data</a:t>
            </a:r>
          </a:p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carried in this</a:t>
            </a:r>
            <a:br>
              <a:rPr lang="en-US" b="0" dirty="0">
                <a:solidFill>
                  <a:srgbClr val="FF6600"/>
                </a:solidFill>
                <a:latin typeface="Arial" charset="0"/>
              </a:rPr>
            </a:br>
            <a:r>
              <a:rPr lang="en-US" b="0" dirty="0">
                <a:solidFill>
                  <a:srgbClr val="FF6600"/>
                </a:solidFill>
                <a:latin typeface="Arial" charset="0"/>
              </a:rPr>
              <a:t>segment</a:t>
            </a:r>
          </a:p>
        </p:txBody>
      </p:sp>
      <p:sp>
        <p:nvSpPr>
          <p:cNvPr id="38941" name="Oval 28"/>
          <p:cNvSpPr>
            <a:spLocks noChangeArrowheads="1"/>
          </p:cNvSpPr>
          <p:nvPr/>
        </p:nvSpPr>
        <p:spPr bwMode="auto">
          <a:xfrm>
            <a:off x="3048000" y="2286000"/>
            <a:ext cx="54864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8942" name="AutoShape 29"/>
          <p:cNvCxnSpPr>
            <a:cxnSpLocks noChangeShapeType="1"/>
            <a:stCxn id="38940" idx="3"/>
            <a:endCxn id="38941" idx="2"/>
          </p:cNvCxnSpPr>
          <p:nvPr/>
        </p:nvCxnSpPr>
        <p:spPr bwMode="auto">
          <a:xfrm>
            <a:off x="2362200" y="2566720"/>
            <a:ext cx="685800" cy="2408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6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2617788" y="2123163"/>
            <a:ext cx="1219200" cy="609600"/>
          </a:xfrm>
          <a:prstGeom prst="rect">
            <a:avLst/>
          </a:prstGeom>
          <a:solidFill>
            <a:srgbClr val="CC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376"/>
            <a:ext cx="8229600" cy="1143000"/>
          </a:xfrm>
        </p:spPr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Sequence Numbers</a:t>
            </a:r>
          </a:p>
        </p:txBody>
      </p:sp>
      <p:grpSp>
        <p:nvGrpSpPr>
          <p:cNvPr id="69637" name="Group 4"/>
          <p:cNvGrpSpPr>
            <a:grpSpLocks/>
          </p:cNvGrpSpPr>
          <p:nvPr/>
        </p:nvGrpSpPr>
        <p:grpSpPr bwMode="auto">
          <a:xfrm>
            <a:off x="1703388" y="2118401"/>
            <a:ext cx="5029200" cy="609600"/>
            <a:chOff x="912" y="1104"/>
            <a:chExt cx="3648" cy="384"/>
          </a:xfrm>
        </p:grpSpPr>
        <p:sp>
          <p:nvSpPr>
            <p:cNvPr id="69739" name="Line 5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0" name="Line 6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1" name="Line 7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2" name="Line 8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9638" name="Line 9"/>
          <p:cNvSpPr>
            <a:spLocks noChangeShapeType="1"/>
          </p:cNvSpPr>
          <p:nvPr/>
        </p:nvSpPr>
        <p:spPr bwMode="auto">
          <a:xfrm>
            <a:off x="1703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39" name="Line 10"/>
          <p:cNvSpPr>
            <a:spLocks noChangeShapeType="1"/>
          </p:cNvSpPr>
          <p:nvPr/>
        </p:nvSpPr>
        <p:spPr bwMode="auto">
          <a:xfrm>
            <a:off x="1855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0" name="Line 11"/>
          <p:cNvSpPr>
            <a:spLocks noChangeShapeType="1"/>
          </p:cNvSpPr>
          <p:nvPr/>
        </p:nvSpPr>
        <p:spPr bwMode="auto">
          <a:xfrm>
            <a:off x="2008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1" name="Line 12"/>
          <p:cNvSpPr>
            <a:spLocks noChangeShapeType="1"/>
          </p:cNvSpPr>
          <p:nvPr/>
        </p:nvSpPr>
        <p:spPr bwMode="auto">
          <a:xfrm>
            <a:off x="2160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2" name="Line 13"/>
          <p:cNvSpPr>
            <a:spLocks noChangeShapeType="1"/>
          </p:cNvSpPr>
          <p:nvPr/>
        </p:nvSpPr>
        <p:spPr bwMode="auto">
          <a:xfrm>
            <a:off x="2312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3" name="Line 14"/>
          <p:cNvSpPr>
            <a:spLocks noChangeShapeType="1"/>
          </p:cNvSpPr>
          <p:nvPr/>
        </p:nvSpPr>
        <p:spPr bwMode="auto">
          <a:xfrm>
            <a:off x="2465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4" name="Line 15"/>
          <p:cNvSpPr>
            <a:spLocks noChangeShapeType="1"/>
          </p:cNvSpPr>
          <p:nvPr/>
        </p:nvSpPr>
        <p:spPr bwMode="auto">
          <a:xfrm>
            <a:off x="2617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5" name="Line 16"/>
          <p:cNvSpPr>
            <a:spLocks noChangeShapeType="1"/>
          </p:cNvSpPr>
          <p:nvPr/>
        </p:nvSpPr>
        <p:spPr bwMode="auto">
          <a:xfrm>
            <a:off x="2770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6" name="Line 17"/>
          <p:cNvSpPr>
            <a:spLocks noChangeShapeType="1"/>
          </p:cNvSpPr>
          <p:nvPr/>
        </p:nvSpPr>
        <p:spPr bwMode="auto">
          <a:xfrm>
            <a:off x="2922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7" name="Line 18"/>
          <p:cNvSpPr>
            <a:spLocks noChangeShapeType="1"/>
          </p:cNvSpPr>
          <p:nvPr/>
        </p:nvSpPr>
        <p:spPr bwMode="auto">
          <a:xfrm>
            <a:off x="3074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8" name="Line 19"/>
          <p:cNvSpPr>
            <a:spLocks noChangeShapeType="1"/>
          </p:cNvSpPr>
          <p:nvPr/>
        </p:nvSpPr>
        <p:spPr bwMode="auto">
          <a:xfrm>
            <a:off x="3227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9" name="Line 20"/>
          <p:cNvSpPr>
            <a:spLocks noChangeShapeType="1"/>
          </p:cNvSpPr>
          <p:nvPr/>
        </p:nvSpPr>
        <p:spPr bwMode="auto">
          <a:xfrm>
            <a:off x="3379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0" name="Line 21"/>
          <p:cNvSpPr>
            <a:spLocks noChangeShapeType="1"/>
          </p:cNvSpPr>
          <p:nvPr/>
        </p:nvSpPr>
        <p:spPr bwMode="auto">
          <a:xfrm>
            <a:off x="3532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1" name="Line 22"/>
          <p:cNvSpPr>
            <a:spLocks noChangeShapeType="1"/>
          </p:cNvSpPr>
          <p:nvPr/>
        </p:nvSpPr>
        <p:spPr bwMode="auto">
          <a:xfrm>
            <a:off x="3684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2" name="Line 23"/>
          <p:cNvSpPr>
            <a:spLocks noChangeShapeType="1"/>
          </p:cNvSpPr>
          <p:nvPr/>
        </p:nvSpPr>
        <p:spPr bwMode="auto">
          <a:xfrm>
            <a:off x="3836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3" name="Line 24"/>
          <p:cNvSpPr>
            <a:spLocks noChangeShapeType="1"/>
          </p:cNvSpPr>
          <p:nvPr/>
        </p:nvSpPr>
        <p:spPr bwMode="auto">
          <a:xfrm>
            <a:off x="3989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4" name="Line 25"/>
          <p:cNvSpPr>
            <a:spLocks noChangeShapeType="1"/>
          </p:cNvSpPr>
          <p:nvPr/>
        </p:nvSpPr>
        <p:spPr bwMode="auto">
          <a:xfrm>
            <a:off x="4141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5" name="Line 26"/>
          <p:cNvSpPr>
            <a:spLocks noChangeShapeType="1"/>
          </p:cNvSpPr>
          <p:nvPr/>
        </p:nvSpPr>
        <p:spPr bwMode="auto">
          <a:xfrm>
            <a:off x="4294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6" name="Line 27"/>
          <p:cNvSpPr>
            <a:spLocks noChangeShapeType="1"/>
          </p:cNvSpPr>
          <p:nvPr/>
        </p:nvSpPr>
        <p:spPr bwMode="auto">
          <a:xfrm>
            <a:off x="4446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7" name="Line 28"/>
          <p:cNvSpPr>
            <a:spLocks noChangeShapeType="1"/>
          </p:cNvSpPr>
          <p:nvPr/>
        </p:nvSpPr>
        <p:spPr bwMode="auto">
          <a:xfrm>
            <a:off x="4598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8" name="Line 29"/>
          <p:cNvSpPr>
            <a:spLocks noChangeShapeType="1"/>
          </p:cNvSpPr>
          <p:nvPr/>
        </p:nvSpPr>
        <p:spPr bwMode="auto">
          <a:xfrm>
            <a:off x="4751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9" name="Line 30"/>
          <p:cNvSpPr>
            <a:spLocks noChangeShapeType="1"/>
          </p:cNvSpPr>
          <p:nvPr/>
        </p:nvSpPr>
        <p:spPr bwMode="auto">
          <a:xfrm>
            <a:off x="4903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0" name="Line 31"/>
          <p:cNvSpPr>
            <a:spLocks noChangeShapeType="1"/>
          </p:cNvSpPr>
          <p:nvPr/>
        </p:nvSpPr>
        <p:spPr bwMode="auto">
          <a:xfrm>
            <a:off x="5056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1" name="Line 32"/>
          <p:cNvSpPr>
            <a:spLocks noChangeShapeType="1"/>
          </p:cNvSpPr>
          <p:nvPr/>
        </p:nvSpPr>
        <p:spPr bwMode="auto">
          <a:xfrm>
            <a:off x="5208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2" name="Line 33"/>
          <p:cNvSpPr>
            <a:spLocks noChangeShapeType="1"/>
          </p:cNvSpPr>
          <p:nvPr/>
        </p:nvSpPr>
        <p:spPr bwMode="auto">
          <a:xfrm>
            <a:off x="5360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3" name="Line 34"/>
          <p:cNvSpPr>
            <a:spLocks noChangeShapeType="1"/>
          </p:cNvSpPr>
          <p:nvPr/>
        </p:nvSpPr>
        <p:spPr bwMode="auto">
          <a:xfrm>
            <a:off x="5513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4" name="Line 35"/>
          <p:cNvSpPr>
            <a:spLocks noChangeShapeType="1"/>
          </p:cNvSpPr>
          <p:nvPr/>
        </p:nvSpPr>
        <p:spPr bwMode="auto">
          <a:xfrm>
            <a:off x="5665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5" name="Line 36"/>
          <p:cNvSpPr>
            <a:spLocks noChangeShapeType="1"/>
          </p:cNvSpPr>
          <p:nvPr/>
        </p:nvSpPr>
        <p:spPr bwMode="auto">
          <a:xfrm>
            <a:off x="5818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6" name="Line 37"/>
          <p:cNvSpPr>
            <a:spLocks noChangeShapeType="1"/>
          </p:cNvSpPr>
          <p:nvPr/>
        </p:nvSpPr>
        <p:spPr bwMode="auto">
          <a:xfrm>
            <a:off x="5970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7" name="Line 38"/>
          <p:cNvSpPr>
            <a:spLocks noChangeShapeType="1"/>
          </p:cNvSpPr>
          <p:nvPr/>
        </p:nvSpPr>
        <p:spPr bwMode="auto">
          <a:xfrm>
            <a:off x="6122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8" name="Line 39"/>
          <p:cNvSpPr>
            <a:spLocks noChangeShapeType="1"/>
          </p:cNvSpPr>
          <p:nvPr/>
        </p:nvSpPr>
        <p:spPr bwMode="auto">
          <a:xfrm>
            <a:off x="6275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9" name="Line 40"/>
          <p:cNvSpPr>
            <a:spLocks noChangeShapeType="1"/>
          </p:cNvSpPr>
          <p:nvPr/>
        </p:nvSpPr>
        <p:spPr bwMode="auto">
          <a:xfrm>
            <a:off x="6427788" y="2118401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0" name="Line 41"/>
          <p:cNvSpPr>
            <a:spLocks noChangeShapeType="1"/>
          </p:cNvSpPr>
          <p:nvPr/>
        </p:nvSpPr>
        <p:spPr bwMode="auto">
          <a:xfrm>
            <a:off x="6580188" y="2118401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grpSp>
        <p:nvGrpSpPr>
          <p:cNvPr id="69671" name="Group 42"/>
          <p:cNvGrpSpPr>
            <a:grpSpLocks/>
          </p:cNvGrpSpPr>
          <p:nvPr/>
        </p:nvGrpSpPr>
        <p:grpSpPr bwMode="auto">
          <a:xfrm>
            <a:off x="2998788" y="5323563"/>
            <a:ext cx="5029200" cy="609600"/>
            <a:chOff x="912" y="1104"/>
            <a:chExt cx="3648" cy="384"/>
          </a:xfrm>
        </p:grpSpPr>
        <p:sp>
          <p:nvSpPr>
            <p:cNvPr id="69735" name="Line 43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6" name="Line 44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7" name="Line 45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8" name="Line 46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9672" name="Line 47"/>
          <p:cNvSpPr>
            <a:spLocks noChangeShapeType="1"/>
          </p:cNvSpPr>
          <p:nvPr/>
        </p:nvSpPr>
        <p:spPr bwMode="auto">
          <a:xfrm>
            <a:off x="2998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3" name="Line 48"/>
          <p:cNvSpPr>
            <a:spLocks noChangeShapeType="1"/>
          </p:cNvSpPr>
          <p:nvPr/>
        </p:nvSpPr>
        <p:spPr bwMode="auto">
          <a:xfrm>
            <a:off x="3151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4" name="Line 49"/>
          <p:cNvSpPr>
            <a:spLocks noChangeShapeType="1"/>
          </p:cNvSpPr>
          <p:nvPr/>
        </p:nvSpPr>
        <p:spPr bwMode="auto">
          <a:xfrm>
            <a:off x="3303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5" name="Line 50"/>
          <p:cNvSpPr>
            <a:spLocks noChangeShapeType="1"/>
          </p:cNvSpPr>
          <p:nvPr/>
        </p:nvSpPr>
        <p:spPr bwMode="auto">
          <a:xfrm>
            <a:off x="3455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6" name="Line 51"/>
          <p:cNvSpPr>
            <a:spLocks noChangeShapeType="1"/>
          </p:cNvSpPr>
          <p:nvPr/>
        </p:nvSpPr>
        <p:spPr bwMode="auto">
          <a:xfrm>
            <a:off x="3608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7" name="Line 52"/>
          <p:cNvSpPr>
            <a:spLocks noChangeShapeType="1"/>
          </p:cNvSpPr>
          <p:nvPr/>
        </p:nvSpPr>
        <p:spPr bwMode="auto">
          <a:xfrm>
            <a:off x="3760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8" name="Line 53"/>
          <p:cNvSpPr>
            <a:spLocks noChangeShapeType="1"/>
          </p:cNvSpPr>
          <p:nvPr/>
        </p:nvSpPr>
        <p:spPr bwMode="auto">
          <a:xfrm>
            <a:off x="3913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9" name="Line 54"/>
          <p:cNvSpPr>
            <a:spLocks noChangeShapeType="1"/>
          </p:cNvSpPr>
          <p:nvPr/>
        </p:nvSpPr>
        <p:spPr bwMode="auto">
          <a:xfrm>
            <a:off x="4065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0" name="Line 55"/>
          <p:cNvSpPr>
            <a:spLocks noChangeShapeType="1"/>
          </p:cNvSpPr>
          <p:nvPr/>
        </p:nvSpPr>
        <p:spPr bwMode="auto">
          <a:xfrm>
            <a:off x="4217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1" name="Line 56"/>
          <p:cNvSpPr>
            <a:spLocks noChangeShapeType="1"/>
          </p:cNvSpPr>
          <p:nvPr/>
        </p:nvSpPr>
        <p:spPr bwMode="auto">
          <a:xfrm>
            <a:off x="4370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2" name="Line 57"/>
          <p:cNvSpPr>
            <a:spLocks noChangeShapeType="1"/>
          </p:cNvSpPr>
          <p:nvPr/>
        </p:nvSpPr>
        <p:spPr bwMode="auto">
          <a:xfrm>
            <a:off x="4522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3" name="Line 58"/>
          <p:cNvSpPr>
            <a:spLocks noChangeShapeType="1"/>
          </p:cNvSpPr>
          <p:nvPr/>
        </p:nvSpPr>
        <p:spPr bwMode="auto">
          <a:xfrm>
            <a:off x="4675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4" name="Line 59"/>
          <p:cNvSpPr>
            <a:spLocks noChangeShapeType="1"/>
          </p:cNvSpPr>
          <p:nvPr/>
        </p:nvSpPr>
        <p:spPr bwMode="auto">
          <a:xfrm>
            <a:off x="4827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5" name="Line 60"/>
          <p:cNvSpPr>
            <a:spLocks noChangeShapeType="1"/>
          </p:cNvSpPr>
          <p:nvPr/>
        </p:nvSpPr>
        <p:spPr bwMode="auto">
          <a:xfrm>
            <a:off x="4979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6" name="Line 61"/>
          <p:cNvSpPr>
            <a:spLocks noChangeShapeType="1"/>
          </p:cNvSpPr>
          <p:nvPr/>
        </p:nvSpPr>
        <p:spPr bwMode="auto">
          <a:xfrm>
            <a:off x="5132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7" name="Line 62"/>
          <p:cNvSpPr>
            <a:spLocks noChangeShapeType="1"/>
          </p:cNvSpPr>
          <p:nvPr/>
        </p:nvSpPr>
        <p:spPr bwMode="auto">
          <a:xfrm>
            <a:off x="5284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8" name="Line 63"/>
          <p:cNvSpPr>
            <a:spLocks noChangeShapeType="1"/>
          </p:cNvSpPr>
          <p:nvPr/>
        </p:nvSpPr>
        <p:spPr bwMode="auto">
          <a:xfrm>
            <a:off x="5437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9" name="Line 64"/>
          <p:cNvSpPr>
            <a:spLocks noChangeShapeType="1"/>
          </p:cNvSpPr>
          <p:nvPr/>
        </p:nvSpPr>
        <p:spPr bwMode="auto">
          <a:xfrm>
            <a:off x="5589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0" name="Line 65"/>
          <p:cNvSpPr>
            <a:spLocks noChangeShapeType="1"/>
          </p:cNvSpPr>
          <p:nvPr/>
        </p:nvSpPr>
        <p:spPr bwMode="auto">
          <a:xfrm>
            <a:off x="5741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1" name="Line 66"/>
          <p:cNvSpPr>
            <a:spLocks noChangeShapeType="1"/>
          </p:cNvSpPr>
          <p:nvPr/>
        </p:nvSpPr>
        <p:spPr bwMode="auto">
          <a:xfrm>
            <a:off x="5894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2" name="Line 67"/>
          <p:cNvSpPr>
            <a:spLocks noChangeShapeType="1"/>
          </p:cNvSpPr>
          <p:nvPr/>
        </p:nvSpPr>
        <p:spPr bwMode="auto">
          <a:xfrm>
            <a:off x="6046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3" name="Line 68"/>
          <p:cNvSpPr>
            <a:spLocks noChangeShapeType="1"/>
          </p:cNvSpPr>
          <p:nvPr/>
        </p:nvSpPr>
        <p:spPr bwMode="auto">
          <a:xfrm>
            <a:off x="6199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4" name="Line 69"/>
          <p:cNvSpPr>
            <a:spLocks noChangeShapeType="1"/>
          </p:cNvSpPr>
          <p:nvPr/>
        </p:nvSpPr>
        <p:spPr bwMode="auto">
          <a:xfrm>
            <a:off x="6351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5" name="Line 70"/>
          <p:cNvSpPr>
            <a:spLocks noChangeShapeType="1"/>
          </p:cNvSpPr>
          <p:nvPr/>
        </p:nvSpPr>
        <p:spPr bwMode="auto">
          <a:xfrm>
            <a:off x="6503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6" name="Line 71"/>
          <p:cNvSpPr>
            <a:spLocks noChangeShapeType="1"/>
          </p:cNvSpPr>
          <p:nvPr/>
        </p:nvSpPr>
        <p:spPr bwMode="auto">
          <a:xfrm>
            <a:off x="6656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7" name="Line 72"/>
          <p:cNvSpPr>
            <a:spLocks noChangeShapeType="1"/>
          </p:cNvSpPr>
          <p:nvPr/>
        </p:nvSpPr>
        <p:spPr bwMode="auto">
          <a:xfrm>
            <a:off x="6808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8" name="Line 73"/>
          <p:cNvSpPr>
            <a:spLocks noChangeShapeType="1"/>
          </p:cNvSpPr>
          <p:nvPr/>
        </p:nvSpPr>
        <p:spPr bwMode="auto">
          <a:xfrm>
            <a:off x="6961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9" name="Line 74"/>
          <p:cNvSpPr>
            <a:spLocks noChangeShapeType="1"/>
          </p:cNvSpPr>
          <p:nvPr/>
        </p:nvSpPr>
        <p:spPr bwMode="auto">
          <a:xfrm>
            <a:off x="7113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0" name="Line 75"/>
          <p:cNvSpPr>
            <a:spLocks noChangeShapeType="1"/>
          </p:cNvSpPr>
          <p:nvPr/>
        </p:nvSpPr>
        <p:spPr bwMode="auto">
          <a:xfrm>
            <a:off x="7265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1" name="Line 76"/>
          <p:cNvSpPr>
            <a:spLocks noChangeShapeType="1"/>
          </p:cNvSpPr>
          <p:nvPr/>
        </p:nvSpPr>
        <p:spPr bwMode="auto">
          <a:xfrm>
            <a:off x="7418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2" name="Line 77"/>
          <p:cNvSpPr>
            <a:spLocks noChangeShapeType="1"/>
          </p:cNvSpPr>
          <p:nvPr/>
        </p:nvSpPr>
        <p:spPr bwMode="auto">
          <a:xfrm>
            <a:off x="7570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3" name="Line 78"/>
          <p:cNvSpPr>
            <a:spLocks noChangeShapeType="1"/>
          </p:cNvSpPr>
          <p:nvPr/>
        </p:nvSpPr>
        <p:spPr bwMode="auto">
          <a:xfrm>
            <a:off x="7723188" y="53235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4" name="Line 79"/>
          <p:cNvSpPr>
            <a:spLocks noChangeShapeType="1"/>
          </p:cNvSpPr>
          <p:nvPr/>
        </p:nvSpPr>
        <p:spPr bwMode="auto">
          <a:xfrm>
            <a:off x="7875588" y="53235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6" name="Text Box 81"/>
          <p:cNvSpPr txBox="1">
            <a:spLocks noChangeArrowheads="1"/>
          </p:cNvSpPr>
          <p:nvPr/>
        </p:nvSpPr>
        <p:spPr bwMode="auto">
          <a:xfrm>
            <a:off x="1634904" y="5377538"/>
            <a:ext cx="11082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B</a:t>
            </a:r>
          </a:p>
        </p:txBody>
      </p:sp>
      <p:sp>
        <p:nvSpPr>
          <p:cNvPr id="69707" name="Rectangle 82"/>
          <p:cNvSpPr>
            <a:spLocks noChangeArrowheads="1"/>
          </p:cNvSpPr>
          <p:nvPr/>
        </p:nvSpPr>
        <p:spPr bwMode="auto">
          <a:xfrm>
            <a:off x="2613025" y="3189963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08" name="Rectangle 83"/>
          <p:cNvSpPr>
            <a:spLocks noChangeArrowheads="1"/>
          </p:cNvSpPr>
          <p:nvPr/>
        </p:nvSpPr>
        <p:spPr bwMode="auto">
          <a:xfrm>
            <a:off x="3913188" y="4485363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09" name="Line 84"/>
          <p:cNvSpPr>
            <a:spLocks noChangeShapeType="1"/>
          </p:cNvSpPr>
          <p:nvPr/>
        </p:nvSpPr>
        <p:spPr bwMode="auto">
          <a:xfrm>
            <a:off x="2617788" y="3570963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0" name="Line 85"/>
          <p:cNvSpPr>
            <a:spLocks noChangeShapeType="1"/>
          </p:cNvSpPr>
          <p:nvPr/>
        </p:nvSpPr>
        <p:spPr bwMode="auto">
          <a:xfrm>
            <a:off x="3836988" y="3570963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1" name="Line 86"/>
          <p:cNvSpPr>
            <a:spLocks noChangeShapeType="1"/>
          </p:cNvSpPr>
          <p:nvPr/>
        </p:nvSpPr>
        <p:spPr bwMode="auto">
          <a:xfrm>
            <a:off x="26892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2" name="Line 87"/>
          <p:cNvSpPr>
            <a:spLocks noChangeShapeType="1"/>
          </p:cNvSpPr>
          <p:nvPr/>
        </p:nvSpPr>
        <p:spPr bwMode="auto">
          <a:xfrm>
            <a:off x="28416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3" name="Line 88"/>
          <p:cNvSpPr>
            <a:spLocks noChangeShapeType="1"/>
          </p:cNvSpPr>
          <p:nvPr/>
        </p:nvSpPr>
        <p:spPr bwMode="auto">
          <a:xfrm>
            <a:off x="29940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4" name="Line 89"/>
          <p:cNvSpPr>
            <a:spLocks noChangeShapeType="1"/>
          </p:cNvSpPr>
          <p:nvPr/>
        </p:nvSpPr>
        <p:spPr bwMode="auto">
          <a:xfrm>
            <a:off x="31464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5" name="Line 90"/>
          <p:cNvSpPr>
            <a:spLocks noChangeShapeType="1"/>
          </p:cNvSpPr>
          <p:nvPr/>
        </p:nvSpPr>
        <p:spPr bwMode="auto">
          <a:xfrm>
            <a:off x="37560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6" name="Line 91"/>
          <p:cNvSpPr>
            <a:spLocks noChangeShapeType="1"/>
          </p:cNvSpPr>
          <p:nvPr/>
        </p:nvSpPr>
        <p:spPr bwMode="auto">
          <a:xfrm>
            <a:off x="3298825" y="2956601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7" name="Line 92"/>
          <p:cNvSpPr>
            <a:spLocks noChangeShapeType="1"/>
          </p:cNvSpPr>
          <p:nvPr/>
        </p:nvSpPr>
        <p:spPr bwMode="auto">
          <a:xfrm>
            <a:off x="39893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8" name="Line 93"/>
          <p:cNvSpPr>
            <a:spLocks noChangeShapeType="1"/>
          </p:cNvSpPr>
          <p:nvPr/>
        </p:nvSpPr>
        <p:spPr bwMode="auto">
          <a:xfrm>
            <a:off x="41417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9" name="Line 94"/>
          <p:cNvSpPr>
            <a:spLocks noChangeShapeType="1"/>
          </p:cNvSpPr>
          <p:nvPr/>
        </p:nvSpPr>
        <p:spPr bwMode="auto">
          <a:xfrm>
            <a:off x="42941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0" name="Line 95"/>
          <p:cNvSpPr>
            <a:spLocks noChangeShapeType="1"/>
          </p:cNvSpPr>
          <p:nvPr/>
        </p:nvSpPr>
        <p:spPr bwMode="auto">
          <a:xfrm>
            <a:off x="44465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1" name="Line 96"/>
          <p:cNvSpPr>
            <a:spLocks noChangeShapeType="1"/>
          </p:cNvSpPr>
          <p:nvPr/>
        </p:nvSpPr>
        <p:spPr bwMode="auto">
          <a:xfrm>
            <a:off x="50561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2" name="Line 97"/>
          <p:cNvSpPr>
            <a:spLocks noChangeShapeType="1"/>
          </p:cNvSpPr>
          <p:nvPr/>
        </p:nvSpPr>
        <p:spPr bwMode="auto">
          <a:xfrm>
            <a:off x="4598988" y="5090201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3" name="Text Box 98"/>
          <p:cNvSpPr txBox="1">
            <a:spLocks noChangeArrowheads="1"/>
          </p:cNvSpPr>
          <p:nvPr/>
        </p:nvSpPr>
        <p:spPr bwMode="auto">
          <a:xfrm>
            <a:off x="2663825" y="3193138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9724" name="Text Box 99"/>
          <p:cNvSpPr txBox="1">
            <a:spLocks noChangeArrowheads="1"/>
          </p:cNvSpPr>
          <p:nvPr/>
        </p:nvSpPr>
        <p:spPr bwMode="auto">
          <a:xfrm>
            <a:off x="3887788" y="4502826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9725" name="Rectangle 100"/>
          <p:cNvSpPr>
            <a:spLocks noChangeArrowheads="1"/>
          </p:cNvSpPr>
          <p:nvPr/>
        </p:nvSpPr>
        <p:spPr bwMode="auto">
          <a:xfrm>
            <a:off x="3836988" y="3189963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26" name="Text Box 101"/>
          <p:cNvSpPr txBox="1">
            <a:spLocks noChangeArrowheads="1"/>
          </p:cNvSpPr>
          <p:nvPr/>
        </p:nvSpPr>
        <p:spPr bwMode="auto">
          <a:xfrm>
            <a:off x="3913188" y="3162976"/>
            <a:ext cx="518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TCP </a:t>
            </a:r>
          </a:p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HDR</a:t>
            </a:r>
          </a:p>
        </p:txBody>
      </p:sp>
      <p:sp>
        <p:nvSpPr>
          <p:cNvPr id="69727" name="Rectangle 102"/>
          <p:cNvSpPr>
            <a:spLocks noChangeArrowheads="1"/>
          </p:cNvSpPr>
          <p:nvPr/>
        </p:nvSpPr>
        <p:spPr bwMode="auto">
          <a:xfrm>
            <a:off x="5132388" y="4485363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28" name="Text Box 103"/>
          <p:cNvSpPr txBox="1">
            <a:spLocks noChangeArrowheads="1"/>
          </p:cNvSpPr>
          <p:nvPr/>
        </p:nvSpPr>
        <p:spPr bwMode="auto">
          <a:xfrm>
            <a:off x="5159375" y="4485363"/>
            <a:ext cx="518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TCP </a:t>
            </a:r>
          </a:p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HDR</a:t>
            </a:r>
          </a:p>
        </p:txBody>
      </p:sp>
      <p:sp>
        <p:nvSpPr>
          <p:cNvPr id="69732" name="Rectangle 107"/>
          <p:cNvSpPr>
            <a:spLocks noChangeArrowheads="1"/>
          </p:cNvSpPr>
          <p:nvPr/>
        </p:nvSpPr>
        <p:spPr bwMode="auto">
          <a:xfrm>
            <a:off x="3913188" y="5323563"/>
            <a:ext cx="1219200" cy="609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951405" name="Rectangle 109"/>
          <p:cNvSpPr>
            <a:spLocks noChangeArrowheads="1"/>
          </p:cNvSpPr>
          <p:nvPr/>
        </p:nvSpPr>
        <p:spPr bwMode="auto">
          <a:xfrm>
            <a:off x="5132388" y="5323563"/>
            <a:ext cx="15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1" name="Text Box 80"/>
          <p:cNvSpPr txBox="1">
            <a:spLocks noChangeArrowheads="1"/>
          </p:cNvSpPr>
          <p:nvPr/>
        </p:nvSpPr>
        <p:spPr bwMode="auto">
          <a:xfrm>
            <a:off x="263525" y="2100938"/>
            <a:ext cx="109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A</a:t>
            </a:r>
          </a:p>
        </p:txBody>
      </p:sp>
      <p:sp>
        <p:nvSpPr>
          <p:cNvPr id="1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095088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108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A2597E9-7DE2-E44D-BE5F-93458D753B95}"/>
              </a:ext>
            </a:extLst>
          </p:cNvPr>
          <p:cNvGrpSpPr/>
          <p:nvPr/>
        </p:nvGrpSpPr>
        <p:grpSpPr>
          <a:xfrm>
            <a:off x="-218305" y="2784269"/>
            <a:ext cx="2649538" cy="1892300"/>
            <a:chOff x="3335338" y="1828800"/>
            <a:chExt cx="4876800" cy="41148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F90A1AD-C856-F348-8D62-21F64DF2D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1828800"/>
              <a:ext cx="23622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5487A94-5A0D-9247-B71B-356D973D2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1828800"/>
              <a:ext cx="25146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21EA35-A693-AF47-90F9-0A933E06E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3622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46" name="Text Box 9">
              <a:extLst>
                <a:ext uri="{FF2B5EF4-FFF2-40B4-BE49-F238E27FC236}">
                  <a16:creationId xmlns:a16="http://schemas.microsoft.com/office/drawing/2014/main" id="{9DF0B680-071E-D349-BCB2-63DB924D2F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738" y="2408238"/>
              <a:ext cx="2260600" cy="396875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 charset="0"/>
                </a:rPr>
                <a:t>Sequence number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3CB794E-C6F8-2F45-9887-C7C7F5752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8194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48" name="Text Box 11">
              <a:extLst>
                <a:ext uri="{FF2B5EF4-FFF2-40B4-BE49-F238E27FC236}">
                  <a16:creationId xmlns:a16="http://schemas.microsoft.com/office/drawing/2014/main" id="{B3E19046-2B54-9F4B-8AB3-89D95C011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738" y="2865438"/>
              <a:ext cx="2138727" cy="40011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900" b="0" dirty="0">
                  <a:solidFill>
                    <a:srgbClr val="000000"/>
                  </a:solidFill>
                  <a:latin typeface="Arial" charset="0"/>
                </a:rPr>
                <a:t>Acknowledgment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2E6F701-C121-D348-A27D-EE89537ED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2766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0ECC5DD-2266-1144-A969-F5C6F16BA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32766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1" name="Line 16">
              <a:extLst>
                <a:ext uri="{FF2B5EF4-FFF2-40B4-BE49-F238E27FC236}">
                  <a16:creationId xmlns:a16="http://schemas.microsoft.com/office/drawing/2014/main" id="{DD2263C2-2C62-DD45-AC0E-5CB6355A6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9738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endParaRPr lang="en-US" sz="100"/>
            </a:p>
          </p:txBody>
        </p:sp>
        <p:sp>
          <p:nvSpPr>
            <p:cNvPr id="152" name="Line 17">
              <a:extLst>
                <a:ext uri="{FF2B5EF4-FFF2-40B4-BE49-F238E27FC236}">
                  <a16:creationId xmlns:a16="http://schemas.microsoft.com/office/drawing/2014/main" id="{B7C46AA0-B880-9B47-ADDE-4FEFA3D7B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6938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endParaRPr lang="en-US" sz="1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6BDA127-CCAF-1E4B-A10D-142452B1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8100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86AA0A5-0F84-204B-9287-656D6C94A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38100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4265AD1-823A-E549-8743-C4701CF21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43434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BF9F45E-0568-DC4B-A79B-740D4C28F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4800600"/>
              <a:ext cx="4876800" cy="11430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rmAutofit/>
            </a:bodyPr>
            <a:lstStyle/>
            <a:p>
              <a:pPr algn="ctr" eaLnBrk="0" hangingPunct="0"/>
              <a:r>
                <a:rPr lang="en-US" sz="1000" b="0">
                  <a:solidFill>
                    <a:schemeClr val="bg1"/>
                  </a:solidFill>
                  <a:latin typeface="Arial" charset="0"/>
                </a:rPr>
                <a:t>Data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5C2DB3F-739A-E346-9391-9A6FF8519590}"/>
              </a:ext>
            </a:extLst>
          </p:cNvPr>
          <p:cNvGrpSpPr/>
          <p:nvPr/>
        </p:nvGrpSpPr>
        <p:grpSpPr>
          <a:xfrm>
            <a:off x="5919868" y="3842602"/>
            <a:ext cx="2649538" cy="1366661"/>
            <a:chOff x="3335338" y="1828800"/>
            <a:chExt cx="4876800" cy="2971800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75CE3B5-FF32-8840-811F-A0DA8B0E3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1828800"/>
              <a:ext cx="23622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C1FD883-EDEB-D44C-9533-8E196B147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1828800"/>
              <a:ext cx="25146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C4D7463-255F-034F-BB9A-4C86CB40A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3622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1" name="Text Box 9">
              <a:extLst>
                <a:ext uri="{FF2B5EF4-FFF2-40B4-BE49-F238E27FC236}">
                  <a16:creationId xmlns:a16="http://schemas.microsoft.com/office/drawing/2014/main" id="{7F615217-7820-5144-8D69-9AD189529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738" y="2408238"/>
              <a:ext cx="2260600" cy="396875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900" b="0" dirty="0">
                  <a:solidFill>
                    <a:srgbClr val="000000"/>
                  </a:solidFill>
                  <a:latin typeface="Arial" charset="0"/>
                </a:rPr>
                <a:t>Sequence number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1189603-3728-4E47-9AF5-2FA650634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8194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3" name="Text Box 11">
              <a:extLst>
                <a:ext uri="{FF2B5EF4-FFF2-40B4-BE49-F238E27FC236}">
                  <a16:creationId xmlns:a16="http://schemas.microsoft.com/office/drawing/2014/main" id="{516D8FFC-79DA-9C47-8C35-125BFE15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738" y="2865438"/>
              <a:ext cx="2138727" cy="40011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Acknowledgment</a:t>
              </a:r>
              <a:endParaRPr lang="en-US" sz="9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7F385A2-D67C-4440-A509-CB7F7BEB6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2766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0D3A84D-35F4-EC49-868A-4C385E02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32766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6" name="Line 16">
              <a:extLst>
                <a:ext uri="{FF2B5EF4-FFF2-40B4-BE49-F238E27FC236}">
                  <a16:creationId xmlns:a16="http://schemas.microsoft.com/office/drawing/2014/main" id="{0945D37B-AEDB-8747-8F11-489798120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9738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endParaRPr lang="en-US" sz="100"/>
            </a:p>
          </p:txBody>
        </p:sp>
        <p:sp>
          <p:nvSpPr>
            <p:cNvPr id="167" name="Line 17">
              <a:extLst>
                <a:ext uri="{FF2B5EF4-FFF2-40B4-BE49-F238E27FC236}">
                  <a16:creationId xmlns:a16="http://schemas.microsoft.com/office/drawing/2014/main" id="{A071964F-9EC1-6944-80A3-B2E8C4ED2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6938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endParaRPr lang="en-US" sz="1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9AB6B93-132E-4842-AD7C-6C273D964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8100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C429D6E-1507-9D4B-BB4B-9B62CD3F6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38100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07C5A56-58CC-D740-8F6E-85B609A67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43434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</p:grpSp>
      <p:sp>
        <p:nvSpPr>
          <p:cNvPr id="171" name="AutoShape 106">
            <a:extLst>
              <a:ext uri="{FF2B5EF4-FFF2-40B4-BE49-F238E27FC236}">
                <a16:creationId xmlns:a16="http://schemas.microsoft.com/office/drawing/2014/main" id="{6C212B92-FC27-7C44-825E-BCBBB6A32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7607"/>
            <a:ext cx="2362200" cy="914400"/>
          </a:xfrm>
          <a:prstGeom prst="wedgeRectCallout">
            <a:avLst>
              <a:gd name="adj1" fmla="val 61239"/>
              <a:gd name="adj2" fmla="val 90096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Sequence number  </a:t>
            </a:r>
            <a:b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</a:b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= 1</a:t>
            </a:r>
            <a:r>
              <a:rPr lang="en-US" sz="1800" b="0" baseline="30000" dirty="0">
                <a:solidFill>
                  <a:srgbClr val="FF0000"/>
                </a:solidFill>
                <a:latin typeface="+mn-lt"/>
                <a:cs typeface="Courier"/>
              </a:rPr>
              <a:t>st</a:t>
            </a: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 byte in segment = ISN + k</a:t>
            </a:r>
          </a:p>
        </p:txBody>
      </p:sp>
      <p:sp>
        <p:nvSpPr>
          <p:cNvPr id="172" name="AutoShape 108">
            <a:extLst>
              <a:ext uri="{FF2B5EF4-FFF2-40B4-BE49-F238E27FC236}">
                <a16:creationId xmlns:a16="http://schemas.microsoft.com/office/drawing/2014/main" id="{6E5538DE-2207-7D40-9B37-6726DC609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0682" y="6032620"/>
            <a:ext cx="3325812" cy="914400"/>
          </a:xfrm>
          <a:prstGeom prst="wedgeRectCallout">
            <a:avLst>
              <a:gd name="adj1" fmla="val -61194"/>
              <a:gd name="adj2" fmla="val -61669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latin typeface="+mn-lt"/>
              </a:rPr>
              <a:t>ACK sequence number </a:t>
            </a:r>
          </a:p>
          <a:p>
            <a:pPr algn="ctr" eaLnBrk="0" hangingPunct="0"/>
            <a:r>
              <a:rPr lang="en-US" sz="1800" b="0" dirty="0">
                <a:latin typeface="+mn-lt"/>
              </a:rPr>
              <a:t>= next expected byte</a:t>
            </a:r>
          </a:p>
          <a:p>
            <a:pPr algn="ctr" eaLnBrk="0" hangingPunct="0"/>
            <a:r>
              <a:rPr lang="en-US" sz="1800" b="0" dirty="0">
                <a:latin typeface="+mn-lt"/>
              </a:rPr>
              <a:t>= </a:t>
            </a:r>
            <a:r>
              <a:rPr lang="en-US" sz="1800" b="0" dirty="0" err="1">
                <a:latin typeface="+mn-lt"/>
              </a:rPr>
              <a:t>seqno</a:t>
            </a:r>
            <a:r>
              <a:rPr lang="en-US" sz="1800" b="0" dirty="0">
                <a:latin typeface="+mn-lt"/>
              </a:rPr>
              <a:t> + length(data)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AA820D72-5F02-064D-83C6-CBB8F5150814}"/>
              </a:ext>
            </a:extLst>
          </p:cNvPr>
          <p:cNvSpPr/>
          <p:nvPr/>
        </p:nvSpPr>
        <p:spPr>
          <a:xfrm>
            <a:off x="571500" y="4716195"/>
            <a:ext cx="787197" cy="89217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Down Arrow 173">
            <a:extLst>
              <a:ext uri="{FF2B5EF4-FFF2-40B4-BE49-F238E27FC236}">
                <a16:creationId xmlns:a16="http://schemas.microsoft.com/office/drawing/2014/main" id="{80EC78B7-F620-6E4F-9C85-B0DFAFDAACDD}"/>
              </a:ext>
            </a:extLst>
          </p:cNvPr>
          <p:cNvSpPr/>
          <p:nvPr/>
        </p:nvSpPr>
        <p:spPr>
          <a:xfrm rot="10800000">
            <a:off x="7414657" y="2820869"/>
            <a:ext cx="787197" cy="89217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B861E-0FFC-AD41-87E9-C30527FFD05E}"/>
              </a:ext>
            </a:extLst>
          </p:cNvPr>
          <p:cNvSpPr txBox="1"/>
          <p:nvPr/>
        </p:nvSpPr>
        <p:spPr>
          <a:xfrm>
            <a:off x="457200" y="5628363"/>
            <a:ext cx="139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Host A- &gt; B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E2037D7-585A-BB46-9A4D-1A609CC71F6A}"/>
              </a:ext>
            </a:extLst>
          </p:cNvPr>
          <p:cNvSpPr txBox="1"/>
          <p:nvPr/>
        </p:nvSpPr>
        <p:spPr>
          <a:xfrm>
            <a:off x="6808788" y="1926767"/>
            <a:ext cx="151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Host B - &gt; A</a:t>
            </a:r>
          </a:p>
          <a:p>
            <a:pPr algn="ctr"/>
            <a:r>
              <a:rPr lang="en-GB" dirty="0"/>
              <a:t>ACK</a:t>
            </a:r>
          </a:p>
          <a:p>
            <a:pPr algn="ctr"/>
            <a:endParaRPr lang="en-GB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C9A0E1EF-5DE7-A943-8231-7317A6FFD8BC}"/>
              </a:ext>
            </a:extLst>
          </p:cNvPr>
          <p:cNvSpPr/>
          <p:nvPr/>
        </p:nvSpPr>
        <p:spPr>
          <a:xfrm flipH="1">
            <a:off x="78733" y="1012371"/>
            <a:ext cx="1505955" cy="2140539"/>
          </a:xfrm>
          <a:prstGeom prst="arc">
            <a:avLst>
              <a:gd name="adj1" fmla="val 16200000"/>
              <a:gd name="adj2" fmla="val 4827227"/>
            </a:avLst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Arc 177">
            <a:extLst>
              <a:ext uri="{FF2B5EF4-FFF2-40B4-BE49-F238E27FC236}">
                <a16:creationId xmlns:a16="http://schemas.microsoft.com/office/drawing/2014/main" id="{C94105F0-F543-DE48-AAD9-8675731743C3}"/>
              </a:ext>
            </a:extLst>
          </p:cNvPr>
          <p:cNvSpPr/>
          <p:nvPr/>
        </p:nvSpPr>
        <p:spPr>
          <a:xfrm flipV="1">
            <a:off x="6923416" y="4347078"/>
            <a:ext cx="2108667" cy="1848103"/>
          </a:xfrm>
          <a:prstGeom prst="arc">
            <a:avLst>
              <a:gd name="adj1" fmla="val 16038686"/>
              <a:gd name="adj2" fmla="val 4827227"/>
            </a:avLst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2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405" grpId="0" animBg="1"/>
      <p:bldP spid="172" grpId="0" animBg="1"/>
      <p:bldP spid="3" grpId="0" animBg="1"/>
      <p:bldP spid="174" grpId="0" animBg="1"/>
      <p:bldP spid="4" grpId="0"/>
      <p:bldP spid="177" grpId="0"/>
      <p:bldP spid="6" grpId="0" animBg="1"/>
      <p:bldP spid="17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CFA2-39FF-7D4A-BB81-E9EC9F59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TCP Sequences and 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9B869-7485-3145-B417-E30515B0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109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918C2-4C03-5D41-97E8-1D3B5BE1936D}"/>
              </a:ext>
            </a:extLst>
          </p:cNvPr>
          <p:cNvSpPr txBox="1"/>
          <p:nvPr/>
        </p:nvSpPr>
        <p:spPr>
          <a:xfrm>
            <a:off x="457200" y="1417638"/>
            <a:ext cx="85344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TCP is full duplex by default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 two independently flows of sequence numbers</a:t>
            </a:r>
          </a:p>
          <a:p>
            <a:endParaRPr lang="en-GB" sz="2800" dirty="0"/>
          </a:p>
          <a:p>
            <a:r>
              <a:rPr lang="en-GB" sz="2800" dirty="0"/>
              <a:t>Sequence acknowledgement is given in terms of BYTES (not packets); the window is in terms of bytes.</a:t>
            </a:r>
          </a:p>
          <a:p>
            <a:endParaRPr lang="en-GB" sz="2800" dirty="0"/>
          </a:p>
          <a:p>
            <a:r>
              <a:rPr lang="en-GB" sz="2800" dirty="0"/>
              <a:t>number of packets = window size (bytes) / Segment Size</a:t>
            </a:r>
          </a:p>
          <a:p>
            <a:endParaRPr lang="en-GB" sz="2800" dirty="0"/>
          </a:p>
          <a:p>
            <a:r>
              <a:rPr lang="en-GB" sz="2800" dirty="0"/>
              <a:t>Servers and Clients are not Source and Destination</a:t>
            </a:r>
          </a:p>
          <a:p>
            <a:endParaRPr lang="en-GB" sz="2800" dirty="0"/>
          </a:p>
          <a:p>
            <a:r>
              <a:rPr lang="en-GB" sz="2800" dirty="0"/>
              <a:t>Piggybacking increases efficiency but many flows may only have data moving in one direction</a:t>
            </a:r>
          </a:p>
          <a:p>
            <a:r>
              <a:rPr lang="en-GB" sz="28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46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686800" cy="4411662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Communication between processes</a:t>
            </a:r>
          </a:p>
          <a:p>
            <a:r>
              <a:rPr lang="en-US" dirty="0">
                <a:solidFill>
                  <a:srgbClr val="7F7F7F"/>
                </a:solidFill>
              </a:rPr>
              <a:t>Provide common end-to-end services for app layer [optional]</a:t>
            </a:r>
          </a:p>
          <a:p>
            <a:r>
              <a:rPr lang="en-US" dirty="0"/>
              <a:t>TCP and UDP are the common transport protocols</a:t>
            </a:r>
          </a:p>
          <a:p>
            <a:pPr lvl="1"/>
            <a:r>
              <a:rPr lang="en-US" dirty="0"/>
              <a:t>also SCTP, MTCP, SST, RDP, DCCP, …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11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4051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of our previous tricks, but a few differences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Checksum 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Sequence numbers are byte offsets </a:t>
            </a:r>
          </a:p>
          <a:p>
            <a:r>
              <a:rPr lang="en-US" sz="2400" dirty="0"/>
              <a:t>Receiver sends cumulative acknowledgements (like GBN)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690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ACKing and Sequence Numbers</a:t>
            </a:r>
          </a:p>
        </p:txBody>
      </p:sp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sz="2400" dirty="0">
                <a:latin typeface="Arial" charset="0"/>
                <a:cs typeface="Arial" charset="0"/>
              </a:rPr>
              <a:t>Sender sends packet </a:t>
            </a:r>
          </a:p>
          <a:p>
            <a:pPr lvl="1">
              <a:buSzPct val="75000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Data starts with sequence number X</a:t>
            </a:r>
          </a:p>
          <a:p>
            <a:pPr lvl="1">
              <a:buSzPct val="75000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Packet contains B bytes [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X, X+1, X+2, ….X+B-1]</a:t>
            </a:r>
          </a:p>
          <a:p>
            <a:pPr lvl="8">
              <a:buSzPct val="75000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buSzPct val="75000"/>
            </a:pPr>
            <a:r>
              <a:rPr lang="en-US" sz="2400" dirty="0">
                <a:latin typeface="Arial" charset="0"/>
                <a:cs typeface="Arial" charset="0"/>
              </a:rPr>
              <a:t>Upon receipt of packet, receiver sends an ACK</a:t>
            </a:r>
          </a:p>
          <a:p>
            <a:pPr lvl="1">
              <a:buSzPct val="75000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If all data prior to X already received:</a:t>
            </a:r>
          </a:p>
          <a:p>
            <a:pPr lvl="2">
              <a:buSzPct val="75000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ACK acknowledges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X+B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(because that is next expected byte)</a:t>
            </a:r>
          </a:p>
          <a:p>
            <a:pPr lvl="1">
              <a:buSzPct val="75000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If highest in-order byte received is Y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s.t.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(Y+1) &lt; X</a:t>
            </a:r>
          </a:p>
          <a:p>
            <a:pPr lvl="2">
              <a:buSzPct val="75000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ACK acknowledges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Y+1</a:t>
            </a:r>
          </a:p>
          <a:p>
            <a:pPr lvl="2">
              <a:buSzPct val="75000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Even if this has been </a:t>
            </a:r>
            <a:r>
              <a:rPr lang="en-US" sz="1800" dirty="0" err="1">
                <a:latin typeface="Arial" charset="0"/>
                <a:ea typeface="Arial" charset="0"/>
                <a:cs typeface="Arial" charset="0"/>
              </a:rPr>
              <a:t>ACKed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before</a:t>
            </a:r>
          </a:p>
          <a:p>
            <a:pPr lvl="8">
              <a:buSzPct val="75000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4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5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Sender: </a:t>
            </a:r>
            <a:r>
              <a:rPr lang="en-US" sz="2400" dirty="0" err="1"/>
              <a:t>seqno</a:t>
            </a:r>
            <a:r>
              <a:rPr lang="en-US" sz="2400" dirty="0"/>
              <a:t>=X, length=B</a:t>
            </a:r>
          </a:p>
          <a:p>
            <a:r>
              <a:rPr lang="en-US" sz="2400" dirty="0"/>
              <a:t>Receiver: ACK=X+B</a:t>
            </a:r>
          </a:p>
          <a:p>
            <a:r>
              <a:rPr lang="en-US" sz="2400" dirty="0"/>
              <a:t>Sender: </a:t>
            </a:r>
            <a:r>
              <a:rPr lang="en-US" sz="2400" dirty="0" err="1"/>
              <a:t>seqno</a:t>
            </a:r>
            <a:r>
              <a:rPr lang="en-US" sz="2400" dirty="0"/>
              <a:t>=X+B, length=B</a:t>
            </a:r>
          </a:p>
          <a:p>
            <a:r>
              <a:rPr lang="en-US" sz="2400" dirty="0"/>
              <a:t>Receiver: ACK=X+2B</a:t>
            </a:r>
          </a:p>
          <a:p>
            <a:r>
              <a:rPr lang="en-US" sz="2400" dirty="0"/>
              <a:t>Sender: </a:t>
            </a:r>
            <a:r>
              <a:rPr lang="en-US" sz="2400" dirty="0" err="1"/>
              <a:t>seqno</a:t>
            </a:r>
            <a:r>
              <a:rPr lang="en-US" sz="2400" dirty="0"/>
              <a:t>=X+2B, length=B</a:t>
            </a:r>
          </a:p>
          <a:p>
            <a:endParaRPr lang="en-US" sz="2400" dirty="0"/>
          </a:p>
          <a:p>
            <a:r>
              <a:rPr lang="en-US" sz="2400" dirty="0" err="1"/>
              <a:t>Seqno</a:t>
            </a:r>
            <a:r>
              <a:rPr lang="en-US" sz="2400" dirty="0"/>
              <a:t> of next packet is same as last ACK field</a:t>
            </a:r>
          </a:p>
          <a:p>
            <a:endParaRPr lang="en-US" sz="24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6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5F2E674-B56D-884F-BD9A-B1A8A45FA859}" type="slidenum">
              <a:rPr lang="en-US" sz="1400" b="0">
                <a:latin typeface="Times New Roman" charset="0"/>
              </a:rPr>
              <a:pPr eaLnBrk="1" hangingPunct="1"/>
              <a:t>113</a:t>
            </a:fld>
            <a:endParaRPr lang="en-US" sz="1400" b="0">
              <a:latin typeface="Times New Roman" charset="0"/>
            </a:endParaRPr>
          </a:p>
        </p:txBody>
      </p:sp>
      <p:sp>
        <p:nvSpPr>
          <p:cNvPr id="932866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40976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4098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40988" name="Text Box 27"/>
          <p:cNvSpPr txBox="1">
            <a:spLocks noChangeArrowheads="1"/>
          </p:cNvSpPr>
          <p:nvPr/>
        </p:nvSpPr>
        <p:spPr bwMode="auto">
          <a:xfrm>
            <a:off x="685800" y="1752600"/>
            <a:ext cx="22098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Acknowledgment gives </a:t>
            </a:r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seqno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just beyond highest </a:t>
            </a:r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seqno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received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in order</a:t>
            </a:r>
            <a:endParaRPr lang="en-US" b="0" dirty="0">
              <a:solidFill>
                <a:srgbClr val="FF0000"/>
              </a:solidFill>
              <a:latin typeface="Arial" charset="0"/>
            </a:endParaRPr>
          </a:p>
          <a:p>
            <a:pPr algn="l"/>
            <a:r>
              <a:rPr lang="en-US" b="0" i="1" dirty="0">
                <a:solidFill>
                  <a:srgbClr val="FF6600"/>
                </a:solidFill>
                <a:latin typeface="Arial" charset="0"/>
              </a:rPr>
              <a:t>(</a:t>
            </a:r>
            <a:r>
              <a:rPr lang="ja-JP" altLang="en-US" b="0" i="1" dirty="0">
                <a:solidFill>
                  <a:srgbClr val="FF6600"/>
                </a:solidFill>
                <a:latin typeface="Arial" charset="0"/>
              </a:rPr>
              <a:t>“</a:t>
            </a:r>
            <a:r>
              <a:rPr lang="en-US" b="0" i="1" dirty="0">
                <a:solidFill>
                  <a:srgbClr val="FF6600"/>
                </a:solidFill>
                <a:latin typeface="Arial" charset="0"/>
              </a:rPr>
              <a:t>What</a:t>
            </a:r>
            <a:r>
              <a:rPr lang="en-US" altLang="ja-JP" b="0" i="1" dirty="0">
                <a:solidFill>
                  <a:srgbClr val="FF6600"/>
                </a:solidFill>
                <a:latin typeface="Arial" charset="0"/>
              </a:rPr>
              <a:t> Byte </a:t>
            </a:r>
            <a:br>
              <a:rPr lang="en-US" altLang="ja-JP" b="0" i="1" dirty="0">
                <a:solidFill>
                  <a:srgbClr val="FF6600"/>
                </a:solidFill>
                <a:latin typeface="Arial" charset="0"/>
              </a:rPr>
            </a:br>
            <a:r>
              <a:rPr lang="en-US" altLang="ja-JP" b="0" i="1" dirty="0">
                <a:solidFill>
                  <a:srgbClr val="FF6600"/>
                </a:solidFill>
                <a:latin typeface="Arial" charset="0"/>
              </a:rPr>
              <a:t>    is</a:t>
            </a:r>
            <a:r>
              <a:rPr lang="en-US" b="0" i="1" dirty="0">
                <a:solidFill>
                  <a:srgbClr val="FF6600"/>
                </a:solidFill>
                <a:latin typeface="Arial" charset="0"/>
              </a:rPr>
              <a:t> Next</a:t>
            </a:r>
            <a:r>
              <a:rPr lang="ja-JP" altLang="en-US" b="0" i="1" dirty="0">
                <a:solidFill>
                  <a:srgbClr val="FF6600"/>
                </a:solidFill>
                <a:latin typeface="Arial" charset="0"/>
              </a:rPr>
              <a:t>”</a:t>
            </a:r>
            <a:r>
              <a:rPr lang="en-US" altLang="ja-JP" b="0" i="1" dirty="0">
                <a:solidFill>
                  <a:srgbClr val="FF6600"/>
                </a:solidFill>
                <a:latin typeface="Arial" charset="0"/>
              </a:rPr>
              <a:t>)</a:t>
            </a:r>
            <a:endParaRPr lang="en-US" b="0" i="1" dirty="0">
              <a:solidFill>
                <a:srgbClr val="FF6600"/>
              </a:solidFill>
              <a:latin typeface="Arial" charset="0"/>
            </a:endParaRPr>
          </a:p>
          <a:p>
            <a:pPr algn="l"/>
            <a:endParaRPr lang="en-US" b="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40989" name="Oval 28"/>
          <p:cNvSpPr>
            <a:spLocks noChangeArrowheads="1"/>
          </p:cNvSpPr>
          <p:nvPr/>
        </p:nvSpPr>
        <p:spPr bwMode="auto">
          <a:xfrm>
            <a:off x="2971800" y="2743200"/>
            <a:ext cx="54864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0990" name="AutoShape 29"/>
          <p:cNvCxnSpPr>
            <a:cxnSpLocks noChangeShapeType="1"/>
            <a:endCxn id="40989" idx="2"/>
          </p:cNvCxnSpPr>
          <p:nvPr/>
        </p:nvCxnSpPr>
        <p:spPr bwMode="auto">
          <a:xfrm flipV="1">
            <a:off x="2590800" y="3048000"/>
            <a:ext cx="381000" cy="7620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338194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of our previous tricks, but a few differences</a:t>
            </a:r>
          </a:p>
          <a:p>
            <a:r>
              <a:rPr lang="en-US" sz="2400" dirty="0">
                <a:solidFill>
                  <a:srgbClr val="B3B3B3"/>
                </a:solidFill>
              </a:rPr>
              <a:t>Checksum </a:t>
            </a:r>
          </a:p>
          <a:p>
            <a:r>
              <a:rPr lang="en-US" sz="2400" dirty="0">
                <a:solidFill>
                  <a:srgbClr val="B3B3B3"/>
                </a:solidFill>
              </a:rPr>
              <a:t>Sequence numbers are byte offsets </a:t>
            </a:r>
          </a:p>
          <a:p>
            <a:r>
              <a:rPr lang="en-US" sz="2400" dirty="0">
                <a:solidFill>
                  <a:srgbClr val="B3B3B3"/>
                </a:solidFill>
              </a:rPr>
              <a:t>Receiver sends cumulative acknowledgements (like GBN)</a:t>
            </a:r>
          </a:p>
          <a:p>
            <a:r>
              <a:rPr lang="en-US" sz="2400" dirty="0"/>
              <a:t>Receivers </a:t>
            </a:r>
            <a:r>
              <a:rPr lang="en-US" sz="2400" dirty="0">
                <a:solidFill>
                  <a:srgbClr val="FF6600"/>
                </a:solidFill>
              </a:rPr>
              <a:t>can </a:t>
            </a:r>
            <a:r>
              <a:rPr lang="en-US" sz="2400" dirty="0"/>
              <a:t>buffer out-of-sequence packets (like SR)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19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cumulative 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8229600" cy="44116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Sender sends packets with 100B and </a:t>
            </a:r>
            <a:r>
              <a:rPr lang="en-US" dirty="0" err="1"/>
              <a:t>seqnos</a:t>
            </a:r>
            <a:r>
              <a:rPr lang="en-US" dirty="0"/>
              <a:t>.:</a:t>
            </a:r>
          </a:p>
          <a:p>
            <a:pPr lvl="1"/>
            <a:r>
              <a:rPr lang="en-US" dirty="0"/>
              <a:t>100, 200, 300, 400, 500, 600, 700, 800, 900, …</a:t>
            </a:r>
          </a:p>
          <a:p>
            <a:endParaRPr lang="en-US" dirty="0"/>
          </a:p>
          <a:p>
            <a:r>
              <a:rPr lang="en-US" dirty="0"/>
              <a:t>Assume the fifth packet (</a:t>
            </a:r>
            <a:r>
              <a:rPr lang="en-US" dirty="0" err="1"/>
              <a:t>seqno</a:t>
            </a:r>
            <a:r>
              <a:rPr lang="en-US" dirty="0"/>
              <a:t> 500) is lost, but no others</a:t>
            </a:r>
          </a:p>
          <a:p>
            <a:endParaRPr lang="en-US" dirty="0"/>
          </a:p>
          <a:p>
            <a:r>
              <a:rPr lang="en-US" dirty="0"/>
              <a:t>Stream of ACKs will be:</a:t>
            </a:r>
          </a:p>
          <a:p>
            <a:pPr lvl="1"/>
            <a:r>
              <a:rPr lang="en-US" dirty="0"/>
              <a:t>200, 300, 400, 500, 500, 500, 500,…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7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of our previous tricks, but a few differences</a:t>
            </a:r>
          </a:p>
          <a:p>
            <a:r>
              <a:rPr lang="en-US" sz="2400" dirty="0">
                <a:solidFill>
                  <a:srgbClr val="B3B3B3"/>
                </a:solidFill>
              </a:rPr>
              <a:t>Checksum </a:t>
            </a:r>
          </a:p>
          <a:p>
            <a:r>
              <a:rPr lang="en-US" sz="2400" dirty="0">
                <a:solidFill>
                  <a:srgbClr val="B3B3B3"/>
                </a:solidFill>
              </a:rPr>
              <a:t>Sequence numbers are byte offsets </a:t>
            </a:r>
          </a:p>
          <a:p>
            <a:r>
              <a:rPr lang="en-US" sz="2400" dirty="0">
                <a:solidFill>
                  <a:srgbClr val="B3B3B3"/>
                </a:solidFill>
              </a:rPr>
              <a:t>Receiver sends cumulative acknowledgements (like GBN)</a:t>
            </a:r>
          </a:p>
          <a:p>
            <a:r>
              <a:rPr lang="en-US" sz="2400" dirty="0">
                <a:solidFill>
                  <a:schemeClr val="bg2"/>
                </a:solidFill>
              </a:rPr>
              <a:t>Receivers may not drop out-of-sequence packets (like SR)</a:t>
            </a:r>
          </a:p>
          <a:p>
            <a:r>
              <a:rPr lang="en-US" sz="2400" dirty="0"/>
              <a:t>Introduces </a:t>
            </a:r>
            <a:r>
              <a:rPr lang="en-US" sz="2400" dirty="0">
                <a:solidFill>
                  <a:srgbClr val="FF0000"/>
                </a:solidFill>
              </a:rPr>
              <a:t>fast retransmit</a:t>
            </a:r>
            <a:r>
              <a:rPr lang="en-US" sz="2400" dirty="0"/>
              <a:t>: optimization that uses duplicate</a:t>
            </a:r>
            <a:br>
              <a:rPr lang="en-US" sz="2400" dirty="0"/>
            </a:br>
            <a:r>
              <a:rPr lang="en-US" sz="2400" dirty="0"/>
              <a:t>ACKs to trigger early retransmission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452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cumulative 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719263"/>
            <a:ext cx="9144000" cy="4411662"/>
          </a:xfrm>
        </p:spPr>
        <p:txBody>
          <a:bodyPr>
            <a:normAutofit fontScale="92500"/>
          </a:bodyPr>
          <a:lstStyle/>
          <a:p>
            <a:r>
              <a:rPr lang="en-US" dirty="0"/>
              <a:t>“Duplicate ACKs” are a sign of an </a:t>
            </a:r>
            <a:r>
              <a:rPr lang="en-US" u="sng" dirty="0"/>
              <a:t>isolated</a:t>
            </a:r>
            <a:r>
              <a:rPr lang="en-US" dirty="0"/>
              <a:t> loss</a:t>
            </a:r>
          </a:p>
          <a:p>
            <a:pPr lvl="1"/>
            <a:r>
              <a:rPr lang="en-US" dirty="0"/>
              <a:t>The lack of ACK progress means 500 hasn’t been delivered</a:t>
            </a:r>
          </a:p>
          <a:p>
            <a:pPr lvl="1"/>
            <a:r>
              <a:rPr lang="en-US" dirty="0"/>
              <a:t>Stream of ACKs means some packets are being delivered</a:t>
            </a:r>
          </a:p>
          <a:p>
            <a:pPr lvl="1"/>
            <a:endParaRPr lang="en-US" dirty="0"/>
          </a:p>
          <a:p>
            <a:r>
              <a:rPr lang="en-US" dirty="0"/>
              <a:t>Therefore, could trigger resend upon receiving k duplicate ACKs</a:t>
            </a:r>
          </a:p>
          <a:p>
            <a:pPr lvl="2"/>
            <a:r>
              <a:rPr lang="en-US" dirty="0"/>
              <a:t>TCP uses k=3</a:t>
            </a:r>
          </a:p>
          <a:p>
            <a:pPr lvl="2"/>
            <a:endParaRPr lang="en-US" dirty="0"/>
          </a:p>
          <a:p>
            <a:r>
              <a:rPr lang="en-US" dirty="0"/>
              <a:t>But response to loss is trickier….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122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cumulative 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20545" cy="4525963"/>
          </a:xfrm>
        </p:spPr>
        <p:txBody>
          <a:bodyPr/>
          <a:lstStyle/>
          <a:p>
            <a:r>
              <a:rPr lang="en-US" dirty="0"/>
              <a:t>Two choices:</a:t>
            </a:r>
          </a:p>
          <a:p>
            <a:pPr lvl="1"/>
            <a:r>
              <a:rPr lang="en-US" dirty="0"/>
              <a:t>Send missing packet and increase W by the number of dup ACKs</a:t>
            </a:r>
          </a:p>
          <a:p>
            <a:pPr lvl="1"/>
            <a:r>
              <a:rPr lang="en-US" dirty="0"/>
              <a:t>Send missing packet, and wait for ACK to increase W</a:t>
            </a:r>
          </a:p>
          <a:p>
            <a:pPr lvl="1"/>
            <a:endParaRPr lang="en-US" dirty="0"/>
          </a:p>
          <a:p>
            <a:r>
              <a:rPr lang="en-US" dirty="0"/>
              <a:t>Which should TCP do?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8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of our previous tricks, but a few differences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Checksum 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Sequence numbers are byte offsets 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Receiver sends cumulative acknowledgements (like GBN)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Receivers do not drop out-of-sequence packets (like SR)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Introduces fast retransmit: optimization that uses duplicate</a:t>
            </a:r>
            <a:b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ACKs to trigger early retransmission</a:t>
            </a:r>
          </a:p>
          <a:p>
            <a:r>
              <a:rPr lang="en-US" sz="2400" dirty="0"/>
              <a:t>Sender maintains a single retransmission timer (like GBN) and retransmits on timeout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4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686800" cy="4411662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Communication between processes</a:t>
            </a:r>
          </a:p>
          <a:p>
            <a:r>
              <a:rPr lang="en-US" dirty="0">
                <a:solidFill>
                  <a:srgbClr val="7F7F7F"/>
                </a:solidFill>
              </a:rPr>
              <a:t>Provide common end-to-end services for app layer [optional]</a:t>
            </a:r>
          </a:p>
          <a:p>
            <a:r>
              <a:rPr lang="en-US" dirty="0">
                <a:solidFill>
                  <a:srgbClr val="7F7F7F"/>
                </a:solidFill>
              </a:rPr>
              <a:t>TCP and UDP are the common transport protocols</a:t>
            </a:r>
          </a:p>
          <a:p>
            <a:r>
              <a:rPr lang="en-US" dirty="0"/>
              <a:t>UDP is a minimalist, no-frills transport protocol</a:t>
            </a:r>
          </a:p>
          <a:p>
            <a:pPr lvl="1"/>
            <a:r>
              <a:rPr lang="en-US" dirty="0"/>
              <a:t>only provides mux/</a:t>
            </a:r>
            <a:r>
              <a:rPr lang="en-US" dirty="0" err="1"/>
              <a:t>demux</a:t>
            </a:r>
            <a:r>
              <a:rPr lang="en-US" dirty="0"/>
              <a:t> capabilities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12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5991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Retransmission Timeout</a:t>
            </a:r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sender hasn’t received an ACK by timeout, retransmit the first packet in the window</a:t>
            </a:r>
          </a:p>
          <a:p>
            <a:endParaRPr lang="en-US" dirty="0"/>
          </a:p>
          <a:p>
            <a:r>
              <a:rPr lang="en-US" dirty="0"/>
              <a:t>How do we pick a timeout value?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2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546" name="Line 2"/>
          <p:cNvSpPr>
            <a:spLocks noChangeShapeType="1"/>
          </p:cNvSpPr>
          <p:nvPr/>
        </p:nvSpPr>
        <p:spPr bwMode="auto">
          <a:xfrm>
            <a:off x="5638800" y="1988415"/>
            <a:ext cx="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25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Timing Illustration</a:t>
            </a:r>
          </a:p>
        </p:txBody>
      </p:sp>
      <p:sp>
        <p:nvSpPr>
          <p:cNvPr id="1132548" name="Line 4"/>
          <p:cNvSpPr>
            <a:spLocks noChangeShapeType="1"/>
          </p:cNvSpPr>
          <p:nvPr/>
        </p:nvSpPr>
        <p:spPr bwMode="auto">
          <a:xfrm>
            <a:off x="3429000" y="183601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49" name="Line 5"/>
          <p:cNvSpPr>
            <a:spLocks noChangeShapeType="1"/>
          </p:cNvSpPr>
          <p:nvPr/>
        </p:nvSpPr>
        <p:spPr bwMode="auto">
          <a:xfrm>
            <a:off x="1189038" y="1988415"/>
            <a:ext cx="1173162" cy="27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0" name="Text Box 6"/>
          <p:cNvSpPr txBox="1">
            <a:spLocks noChangeArrowheads="1"/>
          </p:cNvSpPr>
          <p:nvPr/>
        </p:nvSpPr>
        <p:spPr bwMode="auto">
          <a:xfrm>
            <a:off x="1447800" y="1836015"/>
            <a:ext cx="30956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1</a:t>
            </a:r>
          </a:p>
        </p:txBody>
      </p:sp>
      <p:sp>
        <p:nvSpPr>
          <p:cNvPr id="1132551" name="Line 7"/>
          <p:cNvSpPr>
            <a:spLocks noChangeShapeType="1"/>
          </p:cNvSpPr>
          <p:nvPr/>
        </p:nvSpPr>
        <p:spPr bwMode="auto">
          <a:xfrm>
            <a:off x="1219200" y="175981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2" name="Line 8"/>
          <p:cNvSpPr>
            <a:spLocks noChangeShapeType="1"/>
          </p:cNvSpPr>
          <p:nvPr/>
        </p:nvSpPr>
        <p:spPr bwMode="auto">
          <a:xfrm>
            <a:off x="1219200" y="4807815"/>
            <a:ext cx="2209800" cy="514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3" name="Text Box 9"/>
          <p:cNvSpPr txBox="1">
            <a:spLocks noChangeArrowheads="1"/>
          </p:cNvSpPr>
          <p:nvPr/>
        </p:nvSpPr>
        <p:spPr bwMode="auto">
          <a:xfrm>
            <a:off x="1477963" y="4655415"/>
            <a:ext cx="309562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1</a:t>
            </a:r>
          </a:p>
        </p:txBody>
      </p:sp>
      <p:sp>
        <p:nvSpPr>
          <p:cNvPr id="1132554" name="Text Box 10"/>
          <p:cNvSpPr txBox="1">
            <a:spLocks noChangeArrowheads="1"/>
          </p:cNvSpPr>
          <p:nvPr/>
        </p:nvSpPr>
        <p:spPr bwMode="auto">
          <a:xfrm>
            <a:off x="62722" y="5946362"/>
            <a:ext cx="466167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/>
          <a:p>
            <a:pPr algn="ctr" eaLnBrk="1" hangingPunct="1"/>
            <a:r>
              <a:rPr lang="en-US" sz="2400" b="0" dirty="0">
                <a:solidFill>
                  <a:srgbClr val="FF0000"/>
                </a:solidFill>
                <a:latin typeface="+mn-lt"/>
              </a:rPr>
              <a:t>Timeout too long </a:t>
            </a:r>
            <a:r>
              <a:rPr lang="en-US" sz="2400" b="0" dirty="0">
                <a:solidFill>
                  <a:srgbClr val="FF0000"/>
                </a:solidFill>
                <a:latin typeface="+mn-lt"/>
                <a:sym typeface="Wingdings" charset="0"/>
              </a:rPr>
              <a:t> inefficient</a:t>
            </a:r>
            <a:endParaRPr lang="en-US" sz="2400" b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32555" name="Line 11"/>
          <p:cNvSpPr>
            <a:spLocks noChangeShapeType="1"/>
          </p:cNvSpPr>
          <p:nvPr/>
        </p:nvSpPr>
        <p:spPr bwMode="auto">
          <a:xfrm>
            <a:off x="8077200" y="183601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6" name="Line 12"/>
          <p:cNvSpPr>
            <a:spLocks noChangeShapeType="1"/>
          </p:cNvSpPr>
          <p:nvPr/>
        </p:nvSpPr>
        <p:spPr bwMode="auto">
          <a:xfrm>
            <a:off x="5837238" y="1988415"/>
            <a:ext cx="2239962" cy="520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7" name="Text Box 13"/>
          <p:cNvSpPr txBox="1">
            <a:spLocks noChangeArrowheads="1"/>
          </p:cNvSpPr>
          <p:nvPr/>
        </p:nvSpPr>
        <p:spPr bwMode="auto">
          <a:xfrm>
            <a:off x="6096000" y="1836015"/>
            <a:ext cx="30956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1</a:t>
            </a:r>
          </a:p>
        </p:txBody>
      </p:sp>
      <p:sp>
        <p:nvSpPr>
          <p:cNvPr id="1132558" name="Line 14"/>
          <p:cNvSpPr>
            <a:spLocks noChangeShapeType="1"/>
          </p:cNvSpPr>
          <p:nvPr/>
        </p:nvSpPr>
        <p:spPr bwMode="auto">
          <a:xfrm flipH="1">
            <a:off x="5867400" y="2521815"/>
            <a:ext cx="2209800" cy="609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2559" name="Line 15"/>
          <p:cNvSpPr>
            <a:spLocks noChangeShapeType="1"/>
          </p:cNvSpPr>
          <p:nvPr/>
        </p:nvSpPr>
        <p:spPr bwMode="auto">
          <a:xfrm>
            <a:off x="5867400" y="2750415"/>
            <a:ext cx="2209800" cy="514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60" name="Text Box 16"/>
          <p:cNvSpPr txBox="1">
            <a:spLocks noChangeArrowheads="1"/>
          </p:cNvSpPr>
          <p:nvPr/>
        </p:nvSpPr>
        <p:spPr bwMode="auto">
          <a:xfrm>
            <a:off x="6126163" y="2612303"/>
            <a:ext cx="309562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1</a:t>
            </a:r>
          </a:p>
        </p:txBody>
      </p:sp>
      <p:sp>
        <p:nvSpPr>
          <p:cNvPr id="1132561" name="Text Box 17"/>
          <p:cNvSpPr txBox="1">
            <a:spLocks noChangeArrowheads="1"/>
          </p:cNvSpPr>
          <p:nvPr/>
        </p:nvSpPr>
        <p:spPr bwMode="auto">
          <a:xfrm>
            <a:off x="4859938" y="5950815"/>
            <a:ext cx="4284062" cy="83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/>
          <a:p>
            <a:pPr algn="ctr" eaLnBrk="1" hangingPunct="1"/>
            <a:r>
              <a:rPr lang="en-US" sz="2400" b="0" dirty="0">
                <a:solidFill>
                  <a:srgbClr val="FF0000"/>
                </a:solidFill>
                <a:latin typeface="+mn-lt"/>
              </a:rPr>
              <a:t>Timeout too short </a:t>
            </a:r>
            <a:r>
              <a:rPr lang="en-US" sz="2400" b="0" dirty="0">
                <a:solidFill>
                  <a:srgbClr val="FF0000"/>
                </a:solidFill>
                <a:latin typeface="+mn-lt"/>
                <a:sym typeface="Wingdings" charset="0"/>
              </a:rPr>
              <a:t> </a:t>
            </a:r>
          </a:p>
          <a:p>
            <a:pPr algn="ctr" eaLnBrk="1" hangingPunct="1"/>
            <a:r>
              <a:rPr lang="en-US" sz="2400" b="0" dirty="0">
                <a:solidFill>
                  <a:srgbClr val="FF0000"/>
                </a:solidFill>
                <a:latin typeface="+mn-lt"/>
                <a:sym typeface="Wingdings" charset="0"/>
              </a:rPr>
              <a:t>duplicate packets </a:t>
            </a:r>
            <a:endParaRPr lang="en-US" sz="2400" b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32562" name="Line 18"/>
          <p:cNvSpPr>
            <a:spLocks noChangeShapeType="1"/>
          </p:cNvSpPr>
          <p:nvPr/>
        </p:nvSpPr>
        <p:spPr bwMode="auto">
          <a:xfrm>
            <a:off x="990600" y="198841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2563" name="Text Box 19"/>
          <p:cNvSpPr txBox="1">
            <a:spLocks noChangeArrowheads="1"/>
          </p:cNvSpPr>
          <p:nvPr/>
        </p:nvSpPr>
        <p:spPr bwMode="auto">
          <a:xfrm>
            <a:off x="627063" y="2367828"/>
            <a:ext cx="592137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RTT</a:t>
            </a:r>
          </a:p>
        </p:txBody>
      </p:sp>
      <p:sp>
        <p:nvSpPr>
          <p:cNvPr id="1132564" name="Line 20"/>
          <p:cNvSpPr>
            <a:spLocks noChangeShapeType="1"/>
          </p:cNvSpPr>
          <p:nvPr/>
        </p:nvSpPr>
        <p:spPr bwMode="auto">
          <a:xfrm>
            <a:off x="2286000" y="2140815"/>
            <a:ext cx="152400" cy="228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65" name="Line 21"/>
          <p:cNvSpPr>
            <a:spLocks noChangeShapeType="1"/>
          </p:cNvSpPr>
          <p:nvPr/>
        </p:nvSpPr>
        <p:spPr bwMode="auto">
          <a:xfrm flipH="1">
            <a:off x="2286000" y="2140815"/>
            <a:ext cx="152400" cy="228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66" name="Line 22"/>
          <p:cNvSpPr>
            <a:spLocks noChangeShapeType="1"/>
          </p:cNvSpPr>
          <p:nvPr/>
        </p:nvSpPr>
        <p:spPr bwMode="auto">
          <a:xfrm>
            <a:off x="609600" y="1988415"/>
            <a:ext cx="0" cy="2819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67" name="Text Box 23"/>
          <p:cNvSpPr txBox="1">
            <a:spLocks noChangeArrowheads="1"/>
          </p:cNvSpPr>
          <p:nvPr/>
        </p:nvSpPr>
        <p:spPr bwMode="auto">
          <a:xfrm>
            <a:off x="-8145" y="3472728"/>
            <a:ext cx="115432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32568" name="Line 24"/>
          <p:cNvSpPr>
            <a:spLocks noChangeShapeType="1"/>
          </p:cNvSpPr>
          <p:nvPr/>
        </p:nvSpPr>
        <p:spPr bwMode="auto">
          <a:xfrm>
            <a:off x="381000" y="4807815"/>
            <a:ext cx="8382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32569" name="Line 25"/>
          <p:cNvSpPr>
            <a:spLocks noChangeShapeType="1"/>
          </p:cNvSpPr>
          <p:nvPr/>
        </p:nvSpPr>
        <p:spPr bwMode="auto">
          <a:xfrm>
            <a:off x="381000" y="1988415"/>
            <a:ext cx="8382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32570" name="Line 26"/>
          <p:cNvSpPr>
            <a:spLocks noChangeShapeType="1"/>
          </p:cNvSpPr>
          <p:nvPr/>
        </p:nvSpPr>
        <p:spPr bwMode="auto">
          <a:xfrm>
            <a:off x="838200" y="3131415"/>
            <a:ext cx="381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71" name="Line 27"/>
          <p:cNvSpPr>
            <a:spLocks noChangeShapeType="1"/>
          </p:cNvSpPr>
          <p:nvPr/>
        </p:nvSpPr>
        <p:spPr bwMode="auto">
          <a:xfrm>
            <a:off x="4724400" y="3131415"/>
            <a:ext cx="1143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72" name="Line 28"/>
          <p:cNvSpPr>
            <a:spLocks noChangeShapeType="1"/>
          </p:cNvSpPr>
          <p:nvPr/>
        </p:nvSpPr>
        <p:spPr bwMode="auto">
          <a:xfrm>
            <a:off x="4724400" y="1988415"/>
            <a:ext cx="1143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73" name="Text Box 29"/>
          <p:cNvSpPr txBox="1">
            <a:spLocks noChangeArrowheads="1"/>
          </p:cNvSpPr>
          <p:nvPr/>
        </p:nvSpPr>
        <p:spPr bwMode="auto">
          <a:xfrm>
            <a:off x="4732130" y="2140815"/>
            <a:ext cx="115432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32574" name="Line 30"/>
          <p:cNvSpPr>
            <a:spLocks noChangeShapeType="1"/>
          </p:cNvSpPr>
          <p:nvPr/>
        </p:nvSpPr>
        <p:spPr bwMode="auto">
          <a:xfrm>
            <a:off x="5486400" y="2750415"/>
            <a:ext cx="381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75" name="Line 31"/>
          <p:cNvSpPr>
            <a:spLocks noChangeShapeType="1"/>
          </p:cNvSpPr>
          <p:nvPr/>
        </p:nvSpPr>
        <p:spPr bwMode="auto">
          <a:xfrm>
            <a:off x="5867400" y="175981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76" name="Line 32"/>
          <p:cNvSpPr>
            <a:spLocks noChangeShapeType="1"/>
          </p:cNvSpPr>
          <p:nvPr/>
        </p:nvSpPr>
        <p:spPr bwMode="auto">
          <a:xfrm>
            <a:off x="4724400" y="198841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2577" name="Text Box 33"/>
          <p:cNvSpPr txBox="1">
            <a:spLocks noChangeArrowheads="1"/>
          </p:cNvSpPr>
          <p:nvPr/>
        </p:nvSpPr>
        <p:spPr bwMode="auto">
          <a:xfrm>
            <a:off x="4648200" y="2521815"/>
            <a:ext cx="592138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RTT</a:t>
            </a:r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302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2546" grpId="0" animBg="1"/>
      <p:bldP spid="1132555" grpId="0" animBg="1"/>
      <p:bldP spid="1132556" grpId="0" animBg="1"/>
      <p:bldP spid="1132557" grpId="0" animBg="1"/>
      <p:bldP spid="1132558" grpId="0" animBg="1"/>
      <p:bldP spid="1132559" grpId="0" animBg="1"/>
      <p:bldP spid="1132560" grpId="0" animBg="1"/>
      <p:bldP spid="1132561" grpId="0"/>
      <p:bldP spid="1132571" grpId="0" animBg="1"/>
      <p:bldP spid="1132572" grpId="0" animBg="1"/>
      <p:bldP spid="1132573" grpId="0" animBg="1"/>
      <p:bldP spid="1132574" grpId="0" animBg="1"/>
      <p:bldP spid="1132575" grpId="0" animBg="1"/>
      <p:bldP spid="1132576" grpId="0" animBg="1"/>
      <p:bldP spid="113257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Retransmission Timeout</a:t>
            </a:r>
          </a:p>
        </p:txBody>
      </p:sp>
      <p:sp>
        <p:nvSpPr>
          <p:cNvPr id="114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071937"/>
          </a:xfrm>
        </p:spPr>
        <p:txBody>
          <a:bodyPr/>
          <a:lstStyle/>
          <a:p>
            <a:r>
              <a:rPr lang="en-US" dirty="0">
                <a:solidFill>
                  <a:srgbClr val="B3B3B3"/>
                </a:solidFill>
              </a:rPr>
              <a:t>If haven</a:t>
            </a:r>
            <a:r>
              <a:rPr lang="en-US" dirty="0">
                <a:solidFill>
                  <a:srgbClr val="B3B3B3"/>
                </a:solidFill>
                <a:latin typeface="Arial"/>
              </a:rPr>
              <a:t>’</a:t>
            </a:r>
            <a:r>
              <a:rPr lang="en-US" dirty="0">
                <a:solidFill>
                  <a:srgbClr val="B3B3B3"/>
                </a:solidFill>
              </a:rPr>
              <a:t>t received </a:t>
            </a:r>
            <a:r>
              <a:rPr lang="en-US" dirty="0" err="1">
                <a:solidFill>
                  <a:srgbClr val="B3B3B3"/>
                </a:solidFill>
              </a:rPr>
              <a:t>ack</a:t>
            </a:r>
            <a:r>
              <a:rPr lang="en-US" dirty="0">
                <a:solidFill>
                  <a:srgbClr val="B3B3B3"/>
                </a:solidFill>
              </a:rPr>
              <a:t> by timeout, retransmit the first packet in the window</a:t>
            </a:r>
          </a:p>
          <a:p>
            <a:r>
              <a:rPr lang="en-US" dirty="0"/>
              <a:t>How to set timeout?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Too long</a:t>
            </a:r>
            <a:r>
              <a:rPr lang="en-US" dirty="0"/>
              <a:t>: connection has low throughput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Too short</a:t>
            </a:r>
            <a:r>
              <a:rPr lang="en-US" dirty="0"/>
              <a:t>: retransmit packet that was just delayed</a:t>
            </a:r>
          </a:p>
          <a:p>
            <a:r>
              <a:rPr lang="en-US" dirty="0"/>
              <a:t>Solution: make timeout proportional to RTT</a:t>
            </a:r>
          </a:p>
          <a:p>
            <a:r>
              <a:rPr lang="en-US" dirty="0"/>
              <a:t>But how do we measure RTT?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06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ChangeArrowheads="1"/>
          </p:cNvSpPr>
          <p:nvPr/>
        </p:nvSpPr>
        <p:spPr bwMode="auto">
          <a:xfrm>
            <a:off x="1524000" y="2133600"/>
            <a:ext cx="6705600" cy="14478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1438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RTT Estimation</a:t>
            </a:r>
          </a:p>
        </p:txBody>
      </p:sp>
      <p:sp>
        <p:nvSpPr>
          <p:cNvPr id="11438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543800" cy="4267200"/>
          </a:xfrm>
        </p:spPr>
        <p:txBody>
          <a:bodyPr/>
          <a:lstStyle/>
          <a:p>
            <a:r>
              <a:rPr lang="en-US" dirty="0"/>
              <a:t>Use exponential averaging of RTT samples</a:t>
            </a:r>
          </a:p>
        </p:txBody>
      </p:sp>
      <p:graphicFrame>
        <p:nvGraphicFramePr>
          <p:cNvPr id="11438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316054"/>
              </p:ext>
            </p:extLst>
          </p:nvPr>
        </p:nvGraphicFramePr>
        <p:xfrm>
          <a:off x="1692275" y="2286000"/>
          <a:ext cx="63849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43300" imgH="635000" progId="Equation.3">
                  <p:embed/>
                </p:oleObj>
              </mc:Choice>
              <mc:Fallback>
                <p:oleObj name="Equation" r:id="rId4" imgW="35433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286000"/>
                        <a:ext cx="63849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3814" name="Line 6"/>
          <p:cNvSpPr>
            <a:spLocks noChangeShapeType="1"/>
          </p:cNvSpPr>
          <p:nvPr/>
        </p:nvSpPr>
        <p:spPr bwMode="auto">
          <a:xfrm flipV="1">
            <a:off x="1600200" y="4175125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5" name="Line 7"/>
          <p:cNvSpPr>
            <a:spLocks noChangeShapeType="1"/>
          </p:cNvSpPr>
          <p:nvPr/>
        </p:nvSpPr>
        <p:spPr bwMode="auto">
          <a:xfrm>
            <a:off x="1600200" y="6156325"/>
            <a:ext cx="548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6" name="Line 8"/>
          <p:cNvSpPr>
            <a:spLocks noChangeShapeType="1"/>
          </p:cNvSpPr>
          <p:nvPr/>
        </p:nvSpPr>
        <p:spPr bwMode="auto">
          <a:xfrm flipV="1">
            <a:off x="2209800" y="493712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7" name="Line 9"/>
          <p:cNvSpPr>
            <a:spLocks noChangeShapeType="1"/>
          </p:cNvSpPr>
          <p:nvPr/>
        </p:nvSpPr>
        <p:spPr bwMode="auto">
          <a:xfrm>
            <a:off x="2133600" y="49371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8" name="Line 10"/>
          <p:cNvSpPr>
            <a:spLocks noChangeShapeType="1"/>
          </p:cNvSpPr>
          <p:nvPr/>
        </p:nvSpPr>
        <p:spPr bwMode="auto">
          <a:xfrm flipV="1">
            <a:off x="3276600" y="5241925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9" name="Line 11"/>
          <p:cNvSpPr>
            <a:spLocks noChangeShapeType="1"/>
          </p:cNvSpPr>
          <p:nvPr/>
        </p:nvSpPr>
        <p:spPr bwMode="auto">
          <a:xfrm>
            <a:off x="3200400" y="52419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0" name="Line 12"/>
          <p:cNvSpPr>
            <a:spLocks noChangeShapeType="1"/>
          </p:cNvSpPr>
          <p:nvPr/>
        </p:nvSpPr>
        <p:spPr bwMode="auto">
          <a:xfrm flipV="1">
            <a:off x="4191000" y="5546725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1" name="Line 13"/>
          <p:cNvSpPr>
            <a:spLocks noChangeShapeType="1"/>
          </p:cNvSpPr>
          <p:nvPr/>
        </p:nvSpPr>
        <p:spPr bwMode="auto">
          <a:xfrm>
            <a:off x="4114800" y="55467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2" name="Line 14"/>
          <p:cNvSpPr>
            <a:spLocks noChangeShapeType="1"/>
          </p:cNvSpPr>
          <p:nvPr/>
        </p:nvSpPr>
        <p:spPr bwMode="auto">
          <a:xfrm flipV="1">
            <a:off x="4876800" y="493712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3" name="Line 15"/>
          <p:cNvSpPr>
            <a:spLocks noChangeShapeType="1"/>
          </p:cNvSpPr>
          <p:nvPr/>
        </p:nvSpPr>
        <p:spPr bwMode="auto">
          <a:xfrm>
            <a:off x="4800600" y="49371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4" name="Line 16"/>
          <p:cNvSpPr>
            <a:spLocks noChangeShapeType="1"/>
          </p:cNvSpPr>
          <p:nvPr/>
        </p:nvSpPr>
        <p:spPr bwMode="auto">
          <a:xfrm flipV="1">
            <a:off x="6096000" y="5775325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5" name="Line 17"/>
          <p:cNvSpPr>
            <a:spLocks noChangeShapeType="1"/>
          </p:cNvSpPr>
          <p:nvPr/>
        </p:nvSpPr>
        <p:spPr bwMode="auto">
          <a:xfrm>
            <a:off x="6019800" y="57753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6" name="Line 18"/>
          <p:cNvSpPr>
            <a:spLocks noChangeShapeType="1"/>
          </p:cNvSpPr>
          <p:nvPr/>
        </p:nvSpPr>
        <p:spPr bwMode="auto">
          <a:xfrm flipV="1">
            <a:off x="6477000" y="493712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7" name="Line 19"/>
          <p:cNvSpPr>
            <a:spLocks noChangeShapeType="1"/>
          </p:cNvSpPr>
          <p:nvPr/>
        </p:nvSpPr>
        <p:spPr bwMode="auto">
          <a:xfrm>
            <a:off x="6400800" y="49371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8" name="Freeform 20"/>
          <p:cNvSpPr>
            <a:spLocks/>
          </p:cNvSpPr>
          <p:nvPr/>
        </p:nvSpPr>
        <p:spPr bwMode="auto">
          <a:xfrm>
            <a:off x="2209800" y="5165725"/>
            <a:ext cx="4572000" cy="228600"/>
          </a:xfrm>
          <a:custGeom>
            <a:avLst/>
            <a:gdLst>
              <a:gd name="T0" fmla="*/ 0 w 2880"/>
              <a:gd name="T1" fmla="*/ 0 h 144"/>
              <a:gd name="T2" fmla="*/ 672 w 2880"/>
              <a:gd name="T3" fmla="*/ 0 h 144"/>
              <a:gd name="T4" fmla="*/ 1248 w 2880"/>
              <a:gd name="T5" fmla="*/ 96 h 144"/>
              <a:gd name="T6" fmla="*/ 1680 w 2880"/>
              <a:gd name="T7" fmla="*/ 0 h 144"/>
              <a:gd name="T8" fmla="*/ 2448 w 2880"/>
              <a:gd name="T9" fmla="*/ 144 h 144"/>
              <a:gd name="T10" fmla="*/ 2688 w 2880"/>
              <a:gd name="T11" fmla="*/ 96 h 144"/>
              <a:gd name="T12" fmla="*/ 2880 w 2880"/>
              <a:gd name="T13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0" h="144">
                <a:moveTo>
                  <a:pt x="0" y="0"/>
                </a:moveTo>
                <a:lnTo>
                  <a:pt x="672" y="0"/>
                </a:lnTo>
                <a:lnTo>
                  <a:pt x="1248" y="96"/>
                </a:lnTo>
                <a:lnTo>
                  <a:pt x="1680" y="0"/>
                </a:lnTo>
                <a:lnTo>
                  <a:pt x="2448" y="144"/>
                </a:lnTo>
                <a:lnTo>
                  <a:pt x="2688" y="96"/>
                </a:lnTo>
                <a:lnTo>
                  <a:pt x="2880" y="144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9" name="Line 21"/>
          <p:cNvSpPr>
            <a:spLocks noChangeShapeType="1"/>
          </p:cNvSpPr>
          <p:nvPr/>
        </p:nvSpPr>
        <p:spPr bwMode="auto">
          <a:xfrm flipH="1">
            <a:off x="1981200" y="5165725"/>
            <a:ext cx="2286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0" name="Text Box 22"/>
          <p:cNvSpPr txBox="1">
            <a:spLocks noChangeArrowheads="1"/>
          </p:cNvSpPr>
          <p:nvPr/>
        </p:nvSpPr>
        <p:spPr bwMode="auto">
          <a:xfrm rot="-5400000">
            <a:off x="761206" y="4680744"/>
            <a:ext cx="134461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i="1">
                <a:latin typeface="Times New Roman" charset="0"/>
              </a:rPr>
              <a:t>EstimatedRTT</a:t>
            </a:r>
          </a:p>
        </p:txBody>
      </p:sp>
      <p:sp>
        <p:nvSpPr>
          <p:cNvPr id="1143831" name="Text Box 23"/>
          <p:cNvSpPr txBox="1">
            <a:spLocks noChangeArrowheads="1"/>
          </p:cNvSpPr>
          <p:nvPr/>
        </p:nvSpPr>
        <p:spPr bwMode="auto">
          <a:xfrm>
            <a:off x="6337300" y="6296025"/>
            <a:ext cx="5873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i="1">
                <a:latin typeface="Times New Roman" charset="0"/>
              </a:rPr>
              <a:t>Time</a:t>
            </a:r>
          </a:p>
        </p:txBody>
      </p:sp>
      <p:sp>
        <p:nvSpPr>
          <p:cNvPr id="1143832" name="Text Box 24"/>
          <p:cNvSpPr txBox="1">
            <a:spLocks noChangeArrowheads="1"/>
          </p:cNvSpPr>
          <p:nvPr/>
        </p:nvSpPr>
        <p:spPr bwMode="auto">
          <a:xfrm>
            <a:off x="3554413" y="4010025"/>
            <a:ext cx="11287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i="1">
                <a:latin typeface="Times New Roman" charset="0"/>
              </a:rPr>
              <a:t>SampleRTT</a:t>
            </a:r>
          </a:p>
        </p:txBody>
      </p:sp>
      <p:sp>
        <p:nvSpPr>
          <p:cNvPr id="1143833" name="Line 25"/>
          <p:cNvSpPr>
            <a:spLocks noChangeShapeType="1"/>
          </p:cNvSpPr>
          <p:nvPr/>
        </p:nvSpPr>
        <p:spPr bwMode="auto">
          <a:xfrm flipH="1">
            <a:off x="2209800" y="4479925"/>
            <a:ext cx="1600200" cy="457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4" name="Line 26"/>
          <p:cNvSpPr>
            <a:spLocks noChangeShapeType="1"/>
          </p:cNvSpPr>
          <p:nvPr/>
        </p:nvSpPr>
        <p:spPr bwMode="auto">
          <a:xfrm flipH="1">
            <a:off x="3276600" y="4479925"/>
            <a:ext cx="68580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5" name="Line 27"/>
          <p:cNvSpPr>
            <a:spLocks noChangeShapeType="1"/>
          </p:cNvSpPr>
          <p:nvPr/>
        </p:nvSpPr>
        <p:spPr bwMode="auto">
          <a:xfrm>
            <a:off x="4191000" y="4479925"/>
            <a:ext cx="685800" cy="457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6" name="Line 28"/>
          <p:cNvSpPr>
            <a:spLocks noChangeShapeType="1"/>
          </p:cNvSpPr>
          <p:nvPr/>
        </p:nvSpPr>
        <p:spPr bwMode="auto">
          <a:xfrm>
            <a:off x="4191000" y="4479925"/>
            <a:ext cx="2286000" cy="457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7" name="Line 29"/>
          <p:cNvSpPr>
            <a:spLocks noChangeShapeType="1"/>
          </p:cNvSpPr>
          <p:nvPr/>
        </p:nvSpPr>
        <p:spPr bwMode="auto">
          <a:xfrm>
            <a:off x="4038600" y="4479925"/>
            <a:ext cx="152400" cy="1066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8" name="Line 30"/>
          <p:cNvSpPr>
            <a:spLocks noChangeShapeType="1"/>
          </p:cNvSpPr>
          <p:nvPr/>
        </p:nvSpPr>
        <p:spPr bwMode="auto">
          <a:xfrm>
            <a:off x="4114800" y="4479925"/>
            <a:ext cx="1981200" cy="1295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58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810" grpId="0" animBg="1"/>
      <p:bldP spid="1143814" grpId="0" animBg="1"/>
      <p:bldP spid="1143815" grpId="0" animBg="1"/>
      <p:bldP spid="1143816" grpId="0" animBg="1"/>
      <p:bldP spid="1143817" grpId="0" animBg="1"/>
      <p:bldP spid="1143818" grpId="0" animBg="1"/>
      <p:bldP spid="1143819" grpId="0" animBg="1"/>
      <p:bldP spid="1143820" grpId="0" animBg="1"/>
      <p:bldP spid="1143821" grpId="0" animBg="1"/>
      <p:bldP spid="1143822" grpId="0" animBg="1"/>
      <p:bldP spid="1143823" grpId="0" animBg="1"/>
      <p:bldP spid="1143824" grpId="0" animBg="1"/>
      <p:bldP spid="1143825" grpId="0" animBg="1"/>
      <p:bldP spid="1143826" grpId="0" animBg="1"/>
      <p:bldP spid="1143827" grpId="0" animBg="1"/>
      <p:bldP spid="1143828" grpId="0" animBg="1"/>
      <p:bldP spid="1143829" grpId="0" animBg="1"/>
      <p:bldP spid="1143830" grpId="0"/>
      <p:bldP spid="1143831" grpId="0"/>
      <p:bldP spid="1143832" grpId="0"/>
      <p:bldP spid="1143833" grpId="0" animBg="1"/>
      <p:bldP spid="1143834" grpId="0" animBg="1"/>
      <p:bldP spid="1143835" grpId="0" animBg="1"/>
      <p:bldP spid="1143836" grpId="0" animBg="1"/>
      <p:bldP spid="1143837" grpId="0" animBg="1"/>
      <p:bldP spid="114383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Averaging Example</a:t>
            </a:r>
          </a:p>
        </p:txBody>
      </p:sp>
      <p:sp>
        <p:nvSpPr>
          <p:cNvPr id="1154051" name="Line 3"/>
          <p:cNvSpPr>
            <a:spLocks noChangeShapeType="1"/>
          </p:cNvSpPr>
          <p:nvPr/>
        </p:nvSpPr>
        <p:spPr bwMode="auto">
          <a:xfrm flipV="1">
            <a:off x="1066800" y="2570163"/>
            <a:ext cx="0" cy="358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052" name="Line 4"/>
          <p:cNvSpPr>
            <a:spLocks noChangeShapeType="1"/>
          </p:cNvSpPr>
          <p:nvPr/>
        </p:nvSpPr>
        <p:spPr bwMode="auto">
          <a:xfrm>
            <a:off x="1066800" y="6151563"/>
            <a:ext cx="670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053" name="Line 5"/>
          <p:cNvSpPr>
            <a:spLocks noChangeShapeType="1"/>
          </p:cNvSpPr>
          <p:nvPr/>
        </p:nvSpPr>
        <p:spPr bwMode="auto">
          <a:xfrm>
            <a:off x="1066800" y="3103563"/>
            <a:ext cx="6248400" cy="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054" name="Text Box 6"/>
          <p:cNvSpPr txBox="1">
            <a:spLocks noChangeArrowheads="1"/>
          </p:cNvSpPr>
          <p:nvPr/>
        </p:nvSpPr>
        <p:spPr bwMode="auto">
          <a:xfrm>
            <a:off x="457200" y="2913063"/>
            <a:ext cx="62547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800" b="1">
                <a:solidFill>
                  <a:srgbClr val="00CC00"/>
                </a:solidFill>
              </a:rPr>
              <a:t>RTT</a:t>
            </a:r>
          </a:p>
        </p:txBody>
      </p:sp>
      <p:sp>
        <p:nvSpPr>
          <p:cNvPr id="1154055" name="Text Box 7"/>
          <p:cNvSpPr txBox="1">
            <a:spLocks noChangeArrowheads="1"/>
          </p:cNvSpPr>
          <p:nvPr/>
        </p:nvSpPr>
        <p:spPr bwMode="auto">
          <a:xfrm>
            <a:off x="7300913" y="6189663"/>
            <a:ext cx="61277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800"/>
              <a:t>time</a:t>
            </a:r>
          </a:p>
        </p:txBody>
      </p:sp>
      <p:grpSp>
        <p:nvGrpSpPr>
          <p:cNvPr id="1154105" name="Group 57"/>
          <p:cNvGrpSpPr>
            <a:grpSpLocks/>
          </p:cNvGrpSpPr>
          <p:nvPr/>
        </p:nvGrpSpPr>
        <p:grpSpPr bwMode="auto">
          <a:xfrm>
            <a:off x="1447800" y="3103563"/>
            <a:ext cx="3048000" cy="3124200"/>
            <a:chOff x="912" y="1811"/>
            <a:chExt cx="1920" cy="1968"/>
          </a:xfrm>
        </p:grpSpPr>
        <p:sp>
          <p:nvSpPr>
            <p:cNvPr id="1154066" name="Line 18"/>
            <p:cNvSpPr>
              <a:spLocks noChangeShapeType="1"/>
            </p:cNvSpPr>
            <p:nvPr/>
          </p:nvSpPr>
          <p:spPr bwMode="auto">
            <a:xfrm>
              <a:off x="91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67" name="Line 19"/>
            <p:cNvSpPr>
              <a:spLocks noChangeShapeType="1"/>
            </p:cNvSpPr>
            <p:nvPr/>
          </p:nvSpPr>
          <p:spPr bwMode="auto">
            <a:xfrm>
              <a:off x="115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68" name="Line 20"/>
            <p:cNvSpPr>
              <a:spLocks noChangeShapeType="1"/>
            </p:cNvSpPr>
            <p:nvPr/>
          </p:nvSpPr>
          <p:spPr bwMode="auto">
            <a:xfrm>
              <a:off x="139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69" name="Line 21"/>
            <p:cNvSpPr>
              <a:spLocks noChangeShapeType="1"/>
            </p:cNvSpPr>
            <p:nvPr/>
          </p:nvSpPr>
          <p:spPr bwMode="auto">
            <a:xfrm>
              <a:off x="163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 dirty="0"/>
            </a:p>
          </p:txBody>
        </p:sp>
        <p:sp>
          <p:nvSpPr>
            <p:cNvPr id="1154070" name="Line 22"/>
            <p:cNvSpPr>
              <a:spLocks noChangeShapeType="1"/>
            </p:cNvSpPr>
            <p:nvPr/>
          </p:nvSpPr>
          <p:spPr bwMode="auto">
            <a:xfrm>
              <a:off x="187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71" name="Line 23"/>
            <p:cNvSpPr>
              <a:spLocks noChangeShapeType="1"/>
            </p:cNvSpPr>
            <p:nvPr/>
          </p:nvSpPr>
          <p:spPr bwMode="auto">
            <a:xfrm>
              <a:off x="211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72" name="Line 24"/>
            <p:cNvSpPr>
              <a:spLocks noChangeShapeType="1"/>
            </p:cNvSpPr>
            <p:nvPr/>
          </p:nvSpPr>
          <p:spPr bwMode="auto">
            <a:xfrm>
              <a:off x="235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73" name="Line 25"/>
            <p:cNvSpPr>
              <a:spLocks noChangeShapeType="1"/>
            </p:cNvSpPr>
            <p:nvPr/>
          </p:nvSpPr>
          <p:spPr bwMode="auto">
            <a:xfrm>
              <a:off x="259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74" name="Line 26"/>
            <p:cNvSpPr>
              <a:spLocks noChangeShapeType="1"/>
            </p:cNvSpPr>
            <p:nvPr/>
          </p:nvSpPr>
          <p:spPr bwMode="auto">
            <a:xfrm>
              <a:off x="283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1154103" name="Text Box 55"/>
          <p:cNvSpPr txBox="1">
            <a:spLocks noChangeArrowheads="1"/>
          </p:cNvSpPr>
          <p:nvPr/>
        </p:nvSpPr>
        <p:spPr bwMode="auto">
          <a:xfrm>
            <a:off x="797555" y="1462088"/>
            <a:ext cx="674942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i="1" dirty="0" err="1">
                <a:latin typeface="+mn-lt"/>
              </a:rPr>
              <a:t>EstimatedRTT</a:t>
            </a:r>
            <a:r>
              <a:rPr lang="en-US" sz="2000" b="0" i="1" dirty="0">
                <a:latin typeface="+mn-lt"/>
              </a:rPr>
              <a:t> = </a:t>
            </a:r>
            <a:r>
              <a:rPr lang="el-GR" sz="2000" b="0" i="1" dirty="0">
                <a:latin typeface="+mn-lt"/>
                <a:cs typeface="Arial" charset="0"/>
              </a:rPr>
              <a:t>α</a:t>
            </a:r>
            <a:r>
              <a:rPr lang="en-US" sz="2000" b="0" i="1" dirty="0">
                <a:latin typeface="+mn-lt"/>
                <a:cs typeface="Arial" charset="0"/>
              </a:rPr>
              <a:t>*</a:t>
            </a:r>
            <a:r>
              <a:rPr lang="en-US" sz="2000" b="0" i="1" dirty="0" err="1">
                <a:latin typeface="+mn-lt"/>
                <a:cs typeface="Arial" charset="0"/>
              </a:rPr>
              <a:t>EstimatedRTT</a:t>
            </a:r>
            <a:r>
              <a:rPr lang="en-US" sz="2000" b="0" i="1" dirty="0">
                <a:latin typeface="+mn-lt"/>
                <a:cs typeface="Arial" charset="0"/>
              </a:rPr>
              <a:t> + </a:t>
            </a:r>
            <a:r>
              <a:rPr lang="en-US" sz="2000" b="0" dirty="0">
                <a:latin typeface="+mn-lt"/>
                <a:cs typeface="Arial" charset="0"/>
              </a:rPr>
              <a:t>(1</a:t>
            </a:r>
            <a:r>
              <a:rPr lang="en-US" sz="2000" b="0" i="1" dirty="0">
                <a:latin typeface="+mn-lt"/>
                <a:cs typeface="Arial" charset="0"/>
              </a:rPr>
              <a:t> – </a:t>
            </a:r>
            <a:r>
              <a:rPr lang="el-GR" sz="2000" b="0" i="1" dirty="0">
                <a:latin typeface="+mn-lt"/>
                <a:cs typeface="Arial" charset="0"/>
              </a:rPr>
              <a:t>α</a:t>
            </a:r>
            <a:r>
              <a:rPr lang="en-US" sz="2000" b="0" dirty="0">
                <a:latin typeface="+mn-lt"/>
                <a:cs typeface="Arial" charset="0"/>
              </a:rPr>
              <a:t>)</a:t>
            </a:r>
            <a:r>
              <a:rPr lang="en-US" sz="2000" b="0" i="1" dirty="0">
                <a:latin typeface="+mn-lt"/>
                <a:cs typeface="Arial" charset="0"/>
              </a:rPr>
              <a:t>*</a:t>
            </a:r>
            <a:r>
              <a:rPr lang="en-US" sz="2000" b="0" i="1" dirty="0" err="1">
                <a:latin typeface="+mn-lt"/>
                <a:cs typeface="Arial" charset="0"/>
              </a:rPr>
              <a:t>SampleRTT</a:t>
            </a:r>
            <a:endParaRPr lang="en-US" b="0" dirty="0">
              <a:latin typeface="+mn-lt"/>
            </a:endParaRPr>
          </a:p>
        </p:txBody>
      </p:sp>
      <p:sp>
        <p:nvSpPr>
          <p:cNvPr id="1154104" name="Text Box 56"/>
          <p:cNvSpPr txBox="1">
            <a:spLocks noChangeArrowheads="1"/>
          </p:cNvSpPr>
          <p:nvPr/>
        </p:nvSpPr>
        <p:spPr bwMode="auto">
          <a:xfrm>
            <a:off x="1447161" y="1843088"/>
            <a:ext cx="5518789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Assume RTT is constant </a:t>
            </a:r>
            <a:r>
              <a:rPr lang="en-US" sz="2000" b="0" dirty="0">
                <a:latin typeface="+mn-lt"/>
                <a:sym typeface="Wingdings" charset="0"/>
              </a:rPr>
              <a:t> </a:t>
            </a:r>
            <a:r>
              <a:rPr lang="en-US" sz="2000" b="0" i="1" dirty="0" err="1">
                <a:latin typeface="+mn-lt"/>
                <a:sym typeface="Wingdings" charset="0"/>
              </a:rPr>
              <a:t>SampleRTT</a:t>
            </a:r>
            <a:r>
              <a:rPr lang="en-US" sz="2000" b="0" dirty="0">
                <a:latin typeface="+mn-lt"/>
                <a:sym typeface="Wingdings" charset="0"/>
              </a:rPr>
              <a:t> = RTT</a:t>
            </a:r>
            <a:endParaRPr lang="en-US" sz="2000" b="0" dirty="0">
              <a:latin typeface="+mn-lt"/>
            </a:endParaRPr>
          </a:p>
        </p:txBody>
      </p:sp>
      <p:sp>
        <p:nvSpPr>
          <p:cNvPr id="1154110" name="Line 62"/>
          <p:cNvSpPr>
            <a:spLocks noChangeShapeType="1"/>
          </p:cNvSpPr>
          <p:nvPr/>
        </p:nvSpPr>
        <p:spPr bwMode="auto">
          <a:xfrm>
            <a:off x="1447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1" name="Line 63"/>
          <p:cNvSpPr>
            <a:spLocks noChangeShapeType="1"/>
          </p:cNvSpPr>
          <p:nvPr/>
        </p:nvSpPr>
        <p:spPr bwMode="auto">
          <a:xfrm>
            <a:off x="1828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2" name="Line 64"/>
          <p:cNvSpPr>
            <a:spLocks noChangeShapeType="1"/>
          </p:cNvSpPr>
          <p:nvPr/>
        </p:nvSpPr>
        <p:spPr bwMode="auto">
          <a:xfrm>
            <a:off x="2209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3" name="Line 65"/>
          <p:cNvSpPr>
            <a:spLocks noChangeShapeType="1"/>
          </p:cNvSpPr>
          <p:nvPr/>
        </p:nvSpPr>
        <p:spPr bwMode="auto">
          <a:xfrm>
            <a:off x="2590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4" name="Line 66"/>
          <p:cNvSpPr>
            <a:spLocks noChangeShapeType="1"/>
          </p:cNvSpPr>
          <p:nvPr/>
        </p:nvSpPr>
        <p:spPr bwMode="auto">
          <a:xfrm>
            <a:off x="3352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5" name="Line 67"/>
          <p:cNvSpPr>
            <a:spLocks noChangeShapeType="1"/>
          </p:cNvSpPr>
          <p:nvPr/>
        </p:nvSpPr>
        <p:spPr bwMode="auto">
          <a:xfrm>
            <a:off x="2971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6" name="Line 68"/>
          <p:cNvSpPr>
            <a:spLocks noChangeShapeType="1"/>
          </p:cNvSpPr>
          <p:nvPr/>
        </p:nvSpPr>
        <p:spPr bwMode="auto">
          <a:xfrm>
            <a:off x="3733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7" name="Line 69"/>
          <p:cNvSpPr>
            <a:spLocks noChangeShapeType="1"/>
          </p:cNvSpPr>
          <p:nvPr/>
        </p:nvSpPr>
        <p:spPr bwMode="auto">
          <a:xfrm>
            <a:off x="4114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8" name="Line 70"/>
          <p:cNvSpPr>
            <a:spLocks noChangeShapeType="1"/>
          </p:cNvSpPr>
          <p:nvPr/>
        </p:nvSpPr>
        <p:spPr bwMode="auto">
          <a:xfrm>
            <a:off x="4495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9" name="Text Box 71"/>
          <p:cNvSpPr txBox="1">
            <a:spLocks noChangeArrowheads="1"/>
          </p:cNvSpPr>
          <p:nvPr/>
        </p:nvSpPr>
        <p:spPr bwMode="auto">
          <a:xfrm>
            <a:off x="914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154120" name="Text Box 72"/>
          <p:cNvSpPr txBox="1">
            <a:spLocks noChangeArrowheads="1"/>
          </p:cNvSpPr>
          <p:nvPr/>
        </p:nvSpPr>
        <p:spPr bwMode="auto">
          <a:xfrm>
            <a:off x="1306513" y="6172200"/>
            <a:ext cx="2936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154121" name="Text Box 73"/>
          <p:cNvSpPr txBox="1">
            <a:spLocks noChangeArrowheads="1"/>
          </p:cNvSpPr>
          <p:nvPr/>
        </p:nvSpPr>
        <p:spPr bwMode="auto">
          <a:xfrm>
            <a:off x="1687513" y="6172200"/>
            <a:ext cx="2936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154122" name="Text Box 74"/>
          <p:cNvSpPr txBox="1">
            <a:spLocks noChangeArrowheads="1"/>
          </p:cNvSpPr>
          <p:nvPr/>
        </p:nvSpPr>
        <p:spPr bwMode="auto">
          <a:xfrm>
            <a:off x="2068513" y="6172200"/>
            <a:ext cx="2936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154123" name="Text Box 75"/>
          <p:cNvSpPr txBox="1">
            <a:spLocks noChangeArrowheads="1"/>
          </p:cNvSpPr>
          <p:nvPr/>
        </p:nvSpPr>
        <p:spPr bwMode="auto">
          <a:xfrm>
            <a:off x="2438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154124" name="Text Box 76"/>
          <p:cNvSpPr txBox="1">
            <a:spLocks noChangeArrowheads="1"/>
          </p:cNvSpPr>
          <p:nvPr/>
        </p:nvSpPr>
        <p:spPr bwMode="auto">
          <a:xfrm>
            <a:off x="2819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154125" name="Text Box 77"/>
          <p:cNvSpPr txBox="1">
            <a:spLocks noChangeArrowheads="1"/>
          </p:cNvSpPr>
          <p:nvPr/>
        </p:nvSpPr>
        <p:spPr bwMode="auto">
          <a:xfrm>
            <a:off x="3200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1154126" name="Text Box 78"/>
          <p:cNvSpPr txBox="1">
            <a:spLocks noChangeArrowheads="1"/>
          </p:cNvSpPr>
          <p:nvPr/>
        </p:nvSpPr>
        <p:spPr bwMode="auto">
          <a:xfrm>
            <a:off x="3581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54127" name="Text Box 79"/>
          <p:cNvSpPr txBox="1">
            <a:spLocks noChangeArrowheads="1"/>
          </p:cNvSpPr>
          <p:nvPr/>
        </p:nvSpPr>
        <p:spPr bwMode="auto">
          <a:xfrm>
            <a:off x="3962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1154128" name="Text Box 80"/>
          <p:cNvSpPr txBox="1">
            <a:spLocks noChangeArrowheads="1"/>
          </p:cNvSpPr>
          <p:nvPr/>
        </p:nvSpPr>
        <p:spPr bwMode="auto">
          <a:xfrm>
            <a:off x="4343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9</a:t>
            </a:r>
          </a:p>
        </p:txBody>
      </p:sp>
      <p:grpSp>
        <p:nvGrpSpPr>
          <p:cNvPr id="1154148" name="Group 100"/>
          <p:cNvGrpSpPr>
            <a:grpSpLocks/>
          </p:cNvGrpSpPr>
          <p:nvPr/>
        </p:nvGrpSpPr>
        <p:grpSpPr bwMode="auto">
          <a:xfrm>
            <a:off x="1066800" y="3179763"/>
            <a:ext cx="7019925" cy="2971800"/>
            <a:chOff x="672" y="1859"/>
            <a:chExt cx="4422" cy="1872"/>
          </a:xfrm>
        </p:grpSpPr>
        <p:sp>
          <p:nvSpPr>
            <p:cNvPr id="1154149" name="Freeform 101"/>
            <p:cNvSpPr>
              <a:spLocks/>
            </p:cNvSpPr>
            <p:nvPr/>
          </p:nvSpPr>
          <p:spPr bwMode="auto">
            <a:xfrm>
              <a:off x="672" y="1859"/>
              <a:ext cx="3936" cy="1872"/>
            </a:xfrm>
            <a:custGeom>
              <a:avLst/>
              <a:gdLst>
                <a:gd name="T0" fmla="*/ 0 w 3936"/>
                <a:gd name="T1" fmla="*/ 1872 h 1872"/>
                <a:gd name="T2" fmla="*/ 240 w 3936"/>
                <a:gd name="T3" fmla="*/ 1488 h 1872"/>
                <a:gd name="T4" fmla="*/ 480 w 3936"/>
                <a:gd name="T5" fmla="*/ 1200 h 1872"/>
                <a:gd name="T6" fmla="*/ 720 w 3936"/>
                <a:gd name="T7" fmla="*/ 960 h 1872"/>
                <a:gd name="T8" fmla="*/ 960 w 3936"/>
                <a:gd name="T9" fmla="*/ 768 h 1872"/>
                <a:gd name="T10" fmla="*/ 1200 w 3936"/>
                <a:gd name="T11" fmla="*/ 576 h 1872"/>
                <a:gd name="T12" fmla="*/ 1440 w 3936"/>
                <a:gd name="T13" fmla="*/ 432 h 1872"/>
                <a:gd name="T14" fmla="*/ 1728 w 3936"/>
                <a:gd name="T15" fmla="*/ 336 h 1872"/>
                <a:gd name="T16" fmla="*/ 2064 w 3936"/>
                <a:gd name="T17" fmla="*/ 240 h 1872"/>
                <a:gd name="T18" fmla="*/ 2592 w 3936"/>
                <a:gd name="T19" fmla="*/ 144 h 1872"/>
                <a:gd name="T20" fmla="*/ 3360 w 3936"/>
                <a:gd name="T21" fmla="*/ 48 h 1872"/>
                <a:gd name="T22" fmla="*/ 3936 w 3936"/>
                <a:gd name="T23" fmla="*/ 0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36" h="1872">
                  <a:moveTo>
                    <a:pt x="0" y="1872"/>
                  </a:moveTo>
                  <a:lnTo>
                    <a:pt x="240" y="1488"/>
                  </a:lnTo>
                  <a:lnTo>
                    <a:pt x="480" y="1200"/>
                  </a:lnTo>
                  <a:lnTo>
                    <a:pt x="720" y="960"/>
                  </a:lnTo>
                  <a:lnTo>
                    <a:pt x="960" y="768"/>
                  </a:lnTo>
                  <a:lnTo>
                    <a:pt x="1200" y="576"/>
                  </a:lnTo>
                  <a:lnTo>
                    <a:pt x="1440" y="432"/>
                  </a:lnTo>
                  <a:lnTo>
                    <a:pt x="1728" y="336"/>
                  </a:lnTo>
                  <a:lnTo>
                    <a:pt x="2064" y="240"/>
                  </a:lnTo>
                  <a:lnTo>
                    <a:pt x="2592" y="144"/>
                  </a:lnTo>
                  <a:lnTo>
                    <a:pt x="3360" y="48"/>
                  </a:lnTo>
                  <a:lnTo>
                    <a:pt x="3936" y="0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150" name="Oval 102"/>
            <p:cNvSpPr>
              <a:spLocks noChangeArrowheads="1"/>
            </p:cNvSpPr>
            <p:nvPr/>
          </p:nvSpPr>
          <p:spPr bwMode="auto">
            <a:xfrm>
              <a:off x="864" y="3299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1" name="Oval 103"/>
            <p:cNvSpPr>
              <a:spLocks noChangeArrowheads="1"/>
            </p:cNvSpPr>
            <p:nvPr/>
          </p:nvSpPr>
          <p:spPr bwMode="auto">
            <a:xfrm>
              <a:off x="1104" y="3011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2" name="Oval 104"/>
            <p:cNvSpPr>
              <a:spLocks noChangeArrowheads="1"/>
            </p:cNvSpPr>
            <p:nvPr/>
          </p:nvSpPr>
          <p:spPr bwMode="auto">
            <a:xfrm>
              <a:off x="1344" y="2771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3" name="Oval 105"/>
            <p:cNvSpPr>
              <a:spLocks noChangeArrowheads="1"/>
            </p:cNvSpPr>
            <p:nvPr/>
          </p:nvSpPr>
          <p:spPr bwMode="auto">
            <a:xfrm>
              <a:off x="1584" y="2579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4" name="Oval 106"/>
            <p:cNvSpPr>
              <a:spLocks noChangeArrowheads="1"/>
            </p:cNvSpPr>
            <p:nvPr/>
          </p:nvSpPr>
          <p:spPr bwMode="auto">
            <a:xfrm>
              <a:off x="1824" y="2387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5" name="Oval 107"/>
            <p:cNvSpPr>
              <a:spLocks noChangeArrowheads="1"/>
            </p:cNvSpPr>
            <p:nvPr/>
          </p:nvSpPr>
          <p:spPr bwMode="auto">
            <a:xfrm>
              <a:off x="2064" y="2243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6" name="Oval 108"/>
            <p:cNvSpPr>
              <a:spLocks noChangeArrowheads="1"/>
            </p:cNvSpPr>
            <p:nvPr/>
          </p:nvSpPr>
          <p:spPr bwMode="auto">
            <a:xfrm>
              <a:off x="2304" y="2156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7" name="Oval 109"/>
            <p:cNvSpPr>
              <a:spLocks noChangeArrowheads="1"/>
            </p:cNvSpPr>
            <p:nvPr/>
          </p:nvSpPr>
          <p:spPr bwMode="auto">
            <a:xfrm>
              <a:off x="2553" y="2088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8" name="Oval 110"/>
            <p:cNvSpPr>
              <a:spLocks noChangeArrowheads="1"/>
            </p:cNvSpPr>
            <p:nvPr/>
          </p:nvSpPr>
          <p:spPr bwMode="auto">
            <a:xfrm>
              <a:off x="2784" y="2021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9" name="Text Box 111"/>
            <p:cNvSpPr txBox="1">
              <a:spLocks noChangeArrowheads="1"/>
            </p:cNvSpPr>
            <p:nvPr/>
          </p:nvSpPr>
          <p:spPr bwMode="auto">
            <a:xfrm>
              <a:off x="3456" y="1960"/>
              <a:ext cx="1638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 i="1">
                  <a:solidFill>
                    <a:schemeClr val="accent1"/>
                  </a:solidFill>
                  <a:latin typeface="Times New Roman" charset="0"/>
                  <a:cs typeface="Arial" charset="0"/>
                </a:rPr>
                <a:t>EstimatedRTT</a:t>
              </a:r>
              <a:r>
                <a:rPr lang="en-US" sz="2000">
                  <a:solidFill>
                    <a:schemeClr val="accent1"/>
                  </a:solidFill>
                  <a:latin typeface="Times New Roman" charset="0"/>
                  <a:cs typeface="Arial" charset="0"/>
                </a:rPr>
                <a:t> (</a:t>
              </a:r>
              <a:r>
                <a:rPr lang="el-GR" sz="2000">
                  <a:solidFill>
                    <a:schemeClr val="accent1"/>
                  </a:solidFill>
                  <a:latin typeface="Times New Roman" charset="0"/>
                  <a:cs typeface="Arial" charset="0"/>
                </a:rPr>
                <a:t>α</a:t>
              </a:r>
              <a:r>
                <a:rPr lang="en-US" sz="2000">
                  <a:solidFill>
                    <a:schemeClr val="accent1"/>
                  </a:solidFill>
                  <a:latin typeface="Times New Roman" charset="0"/>
                  <a:cs typeface="Arial" charset="0"/>
                </a:rPr>
                <a:t> = 0.8)</a:t>
              </a:r>
              <a:endParaRPr lang="el-GR" sz="2000">
                <a:solidFill>
                  <a:schemeClr val="accent1"/>
                </a:solidFill>
                <a:latin typeface="Times New Roman" charset="0"/>
                <a:cs typeface="Arial" charset="0"/>
              </a:endParaRPr>
            </a:p>
          </p:txBody>
        </p:sp>
      </p:grpSp>
      <p:grpSp>
        <p:nvGrpSpPr>
          <p:cNvPr id="1154160" name="Group 112"/>
          <p:cNvGrpSpPr>
            <a:grpSpLocks/>
          </p:cNvGrpSpPr>
          <p:nvPr/>
        </p:nvGrpSpPr>
        <p:grpSpPr bwMode="auto">
          <a:xfrm>
            <a:off x="1066800" y="2709863"/>
            <a:ext cx="6715125" cy="3441700"/>
            <a:chOff x="672" y="1563"/>
            <a:chExt cx="4230" cy="2168"/>
          </a:xfrm>
        </p:grpSpPr>
        <p:sp>
          <p:nvSpPr>
            <p:cNvPr id="1154161" name="Oval 113"/>
            <p:cNvSpPr>
              <a:spLocks noChangeArrowheads="1"/>
            </p:cNvSpPr>
            <p:nvPr/>
          </p:nvSpPr>
          <p:spPr bwMode="auto">
            <a:xfrm>
              <a:off x="864" y="272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2" name="Oval 114"/>
            <p:cNvSpPr>
              <a:spLocks noChangeArrowheads="1"/>
            </p:cNvSpPr>
            <p:nvPr/>
          </p:nvSpPr>
          <p:spPr bwMode="auto">
            <a:xfrm>
              <a:off x="1104" y="224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3" name="Oval 115"/>
            <p:cNvSpPr>
              <a:spLocks noChangeArrowheads="1"/>
            </p:cNvSpPr>
            <p:nvPr/>
          </p:nvSpPr>
          <p:spPr bwMode="auto">
            <a:xfrm>
              <a:off x="1344" y="200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4" name="Oval 116"/>
            <p:cNvSpPr>
              <a:spLocks noChangeArrowheads="1"/>
            </p:cNvSpPr>
            <p:nvPr/>
          </p:nvSpPr>
          <p:spPr bwMode="auto">
            <a:xfrm>
              <a:off x="1584" y="1907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5" name="Oval 117"/>
            <p:cNvSpPr>
              <a:spLocks noChangeArrowheads="1"/>
            </p:cNvSpPr>
            <p:nvPr/>
          </p:nvSpPr>
          <p:spPr bwMode="auto">
            <a:xfrm>
              <a:off x="1824" y="1811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6" name="Oval 118"/>
            <p:cNvSpPr>
              <a:spLocks noChangeArrowheads="1"/>
            </p:cNvSpPr>
            <p:nvPr/>
          </p:nvSpPr>
          <p:spPr bwMode="auto">
            <a:xfrm>
              <a:off x="2064" y="176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7" name="Freeform 119"/>
            <p:cNvSpPr>
              <a:spLocks/>
            </p:cNvSpPr>
            <p:nvPr/>
          </p:nvSpPr>
          <p:spPr bwMode="auto">
            <a:xfrm>
              <a:off x="672" y="1811"/>
              <a:ext cx="3456" cy="1920"/>
            </a:xfrm>
            <a:custGeom>
              <a:avLst/>
              <a:gdLst>
                <a:gd name="T0" fmla="*/ 0 w 3456"/>
                <a:gd name="T1" fmla="*/ 1920 h 1920"/>
                <a:gd name="T2" fmla="*/ 240 w 3456"/>
                <a:gd name="T3" fmla="*/ 960 h 1920"/>
                <a:gd name="T4" fmla="*/ 480 w 3456"/>
                <a:gd name="T5" fmla="*/ 480 h 1920"/>
                <a:gd name="T6" fmla="*/ 720 w 3456"/>
                <a:gd name="T7" fmla="*/ 240 h 1920"/>
                <a:gd name="T8" fmla="*/ 960 w 3456"/>
                <a:gd name="T9" fmla="*/ 144 h 1920"/>
                <a:gd name="T10" fmla="*/ 1200 w 3456"/>
                <a:gd name="T11" fmla="*/ 48 h 1920"/>
                <a:gd name="T12" fmla="*/ 1440 w 3456"/>
                <a:gd name="T13" fmla="*/ 0 h 1920"/>
                <a:gd name="T14" fmla="*/ 3456 w 3456"/>
                <a:gd name="T15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56" h="1920">
                  <a:moveTo>
                    <a:pt x="0" y="1920"/>
                  </a:moveTo>
                  <a:lnTo>
                    <a:pt x="240" y="960"/>
                  </a:lnTo>
                  <a:lnTo>
                    <a:pt x="480" y="480"/>
                  </a:lnTo>
                  <a:lnTo>
                    <a:pt x="720" y="240"/>
                  </a:lnTo>
                  <a:lnTo>
                    <a:pt x="960" y="144"/>
                  </a:lnTo>
                  <a:lnTo>
                    <a:pt x="1200" y="48"/>
                  </a:lnTo>
                  <a:lnTo>
                    <a:pt x="1440" y="0"/>
                  </a:lnTo>
                  <a:lnTo>
                    <a:pt x="3456" y="0"/>
                  </a:lnTo>
                </a:path>
              </a:pathLst>
            </a:custGeom>
            <a:noFill/>
            <a:ln w="254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168" name="Text Box 120"/>
            <p:cNvSpPr txBox="1">
              <a:spLocks noChangeArrowheads="1"/>
            </p:cNvSpPr>
            <p:nvPr/>
          </p:nvSpPr>
          <p:spPr bwMode="auto">
            <a:xfrm>
              <a:off x="3264" y="1563"/>
              <a:ext cx="1638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Arial" charset="0"/>
                </a:rPr>
                <a:t>EstimatedRTT</a:t>
              </a:r>
              <a:r>
                <a:rPr lang="en-US" sz="2000">
                  <a:solidFill>
                    <a:schemeClr val="tx2"/>
                  </a:solidFill>
                  <a:latin typeface="Times New Roman" charset="0"/>
                  <a:cs typeface="Arial" charset="0"/>
                </a:rPr>
                <a:t> (</a:t>
              </a:r>
              <a:r>
                <a:rPr lang="el-GR" sz="2000">
                  <a:solidFill>
                    <a:schemeClr val="tx2"/>
                  </a:solidFill>
                  <a:latin typeface="Times New Roman" charset="0"/>
                  <a:cs typeface="Arial" charset="0"/>
                </a:rPr>
                <a:t>α</a:t>
              </a:r>
              <a:r>
                <a:rPr lang="en-US" sz="2000">
                  <a:solidFill>
                    <a:schemeClr val="tx2"/>
                  </a:solidFill>
                  <a:latin typeface="Times New Roman" charset="0"/>
                  <a:cs typeface="Arial" charset="0"/>
                </a:rPr>
                <a:t> = 0.5)</a:t>
              </a:r>
              <a:endParaRPr lang="el-GR" sz="2000">
                <a:solidFill>
                  <a:schemeClr val="tx2"/>
                </a:solidFill>
                <a:latin typeface="Times New Roman" charset="0"/>
                <a:cs typeface="Arial" charset="0"/>
              </a:endParaRPr>
            </a:p>
          </p:txBody>
        </p:sp>
      </p:grpSp>
      <p:sp>
        <p:nvSpPr>
          <p:cNvPr id="6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15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763000" cy="1173162"/>
          </a:xfrm>
        </p:spPr>
        <p:txBody>
          <a:bodyPr/>
          <a:lstStyle/>
          <a:p>
            <a:r>
              <a:rPr lang="en-US" sz="3600" dirty="0"/>
              <a:t>Problem: Ambiguous Measurements</a:t>
            </a:r>
          </a:p>
        </p:txBody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153400" cy="1828800"/>
          </a:xfrm>
        </p:spPr>
        <p:txBody>
          <a:bodyPr/>
          <a:lstStyle/>
          <a:p>
            <a:r>
              <a:rPr lang="en-US" sz="2400" dirty="0"/>
              <a:t>How do we differentiate between the real ACK, and ACK of the retransmitted packet?</a:t>
            </a:r>
          </a:p>
        </p:txBody>
      </p:sp>
      <p:sp>
        <p:nvSpPr>
          <p:cNvPr id="1144836" name="Line 4"/>
          <p:cNvSpPr>
            <a:spLocks noChangeShapeType="1"/>
          </p:cNvSpPr>
          <p:nvPr/>
        </p:nvSpPr>
        <p:spPr bwMode="auto">
          <a:xfrm>
            <a:off x="1773458" y="34290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37" name="Line 5"/>
          <p:cNvSpPr>
            <a:spLocks noChangeShapeType="1"/>
          </p:cNvSpPr>
          <p:nvPr/>
        </p:nvSpPr>
        <p:spPr bwMode="auto">
          <a:xfrm>
            <a:off x="3830858" y="34290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38" name="Line 6"/>
          <p:cNvSpPr>
            <a:spLocks noChangeShapeType="1"/>
          </p:cNvSpPr>
          <p:nvPr/>
        </p:nvSpPr>
        <p:spPr bwMode="auto">
          <a:xfrm>
            <a:off x="1773458" y="38100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39" name="Line 7"/>
          <p:cNvSpPr>
            <a:spLocks noChangeShapeType="1"/>
          </p:cNvSpPr>
          <p:nvPr/>
        </p:nvSpPr>
        <p:spPr bwMode="auto">
          <a:xfrm>
            <a:off x="1773458" y="46482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0" name="Line 8"/>
          <p:cNvSpPr>
            <a:spLocks noChangeShapeType="1"/>
          </p:cNvSpPr>
          <p:nvPr/>
        </p:nvSpPr>
        <p:spPr bwMode="auto">
          <a:xfrm flipH="1">
            <a:off x="1773458" y="5181600"/>
            <a:ext cx="2057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1" name="Text Box 9"/>
          <p:cNvSpPr txBox="1">
            <a:spLocks noChangeArrowheads="1"/>
          </p:cNvSpPr>
          <p:nvPr/>
        </p:nvSpPr>
        <p:spPr bwMode="auto">
          <a:xfrm rot="-755306">
            <a:off x="2408353" y="5167106"/>
            <a:ext cx="57171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ACK</a:t>
            </a:r>
          </a:p>
        </p:txBody>
      </p:sp>
      <p:sp>
        <p:nvSpPr>
          <p:cNvPr id="1144842" name="Text Box 10"/>
          <p:cNvSpPr txBox="1">
            <a:spLocks noChangeArrowheads="1"/>
          </p:cNvSpPr>
          <p:nvPr/>
        </p:nvSpPr>
        <p:spPr bwMode="auto">
          <a:xfrm rot="873085">
            <a:off x="1971424" y="4586081"/>
            <a:ext cx="1529704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Retransmission</a:t>
            </a:r>
          </a:p>
        </p:txBody>
      </p:sp>
      <p:sp>
        <p:nvSpPr>
          <p:cNvPr id="1144843" name="Text Box 11"/>
          <p:cNvSpPr txBox="1">
            <a:spLocks noChangeArrowheads="1"/>
          </p:cNvSpPr>
          <p:nvPr/>
        </p:nvSpPr>
        <p:spPr bwMode="auto">
          <a:xfrm rot="802585">
            <a:off x="1734620" y="3795506"/>
            <a:ext cx="206840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Original Transmission</a:t>
            </a:r>
          </a:p>
        </p:txBody>
      </p:sp>
      <p:sp>
        <p:nvSpPr>
          <p:cNvPr id="1144844" name="Line 12"/>
          <p:cNvSpPr>
            <a:spLocks noChangeShapeType="1"/>
          </p:cNvSpPr>
          <p:nvPr/>
        </p:nvSpPr>
        <p:spPr bwMode="auto">
          <a:xfrm>
            <a:off x="1544858" y="38100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5" name="Line 13"/>
          <p:cNvSpPr>
            <a:spLocks noChangeShapeType="1"/>
          </p:cNvSpPr>
          <p:nvPr/>
        </p:nvSpPr>
        <p:spPr bwMode="auto">
          <a:xfrm>
            <a:off x="1544858" y="56388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6" name="Line 14"/>
          <p:cNvSpPr>
            <a:spLocks noChangeShapeType="1"/>
          </p:cNvSpPr>
          <p:nvPr/>
        </p:nvSpPr>
        <p:spPr bwMode="auto">
          <a:xfrm flipV="1">
            <a:off x="1621058" y="38100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7" name="Text Box 15"/>
          <p:cNvSpPr txBox="1">
            <a:spLocks noChangeArrowheads="1"/>
          </p:cNvSpPr>
          <p:nvPr/>
        </p:nvSpPr>
        <p:spPr bwMode="auto">
          <a:xfrm rot="-5400000">
            <a:off x="821561" y="4571000"/>
            <a:ext cx="117036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SampleRTT</a:t>
            </a:r>
          </a:p>
        </p:txBody>
      </p:sp>
      <p:sp>
        <p:nvSpPr>
          <p:cNvPr id="1144848" name="Text Box 16"/>
          <p:cNvSpPr txBox="1">
            <a:spLocks noChangeArrowheads="1"/>
          </p:cNvSpPr>
          <p:nvPr/>
        </p:nvSpPr>
        <p:spPr bwMode="auto">
          <a:xfrm>
            <a:off x="1337797" y="3095625"/>
            <a:ext cx="798296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Sender</a:t>
            </a:r>
          </a:p>
        </p:txBody>
      </p:sp>
      <p:sp>
        <p:nvSpPr>
          <p:cNvPr id="1144849" name="Text Box 17"/>
          <p:cNvSpPr txBox="1">
            <a:spLocks noChangeArrowheads="1"/>
          </p:cNvSpPr>
          <p:nvPr/>
        </p:nvSpPr>
        <p:spPr bwMode="auto">
          <a:xfrm>
            <a:off x="3327839" y="3095625"/>
            <a:ext cx="93936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Receiver</a:t>
            </a:r>
          </a:p>
        </p:txBody>
      </p:sp>
      <p:sp>
        <p:nvSpPr>
          <p:cNvPr id="1144850" name="Line 18"/>
          <p:cNvSpPr>
            <a:spLocks noChangeShapeType="1"/>
          </p:cNvSpPr>
          <p:nvPr/>
        </p:nvSpPr>
        <p:spPr bwMode="auto">
          <a:xfrm>
            <a:off x="5431058" y="34290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1" name="Line 19"/>
          <p:cNvSpPr>
            <a:spLocks noChangeShapeType="1"/>
          </p:cNvSpPr>
          <p:nvPr/>
        </p:nvSpPr>
        <p:spPr bwMode="auto">
          <a:xfrm>
            <a:off x="7488458" y="34290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2" name="Line 20"/>
          <p:cNvSpPr>
            <a:spLocks noChangeShapeType="1"/>
          </p:cNvSpPr>
          <p:nvPr/>
        </p:nvSpPr>
        <p:spPr bwMode="auto">
          <a:xfrm>
            <a:off x="5431058" y="38100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3" name="Line 21"/>
          <p:cNvSpPr>
            <a:spLocks noChangeShapeType="1"/>
          </p:cNvSpPr>
          <p:nvPr/>
        </p:nvSpPr>
        <p:spPr bwMode="auto">
          <a:xfrm>
            <a:off x="5431058" y="46482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4" name="Line 22"/>
          <p:cNvSpPr>
            <a:spLocks noChangeShapeType="1"/>
          </p:cNvSpPr>
          <p:nvPr/>
        </p:nvSpPr>
        <p:spPr bwMode="auto">
          <a:xfrm flipH="1">
            <a:off x="5431058" y="43434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5" name="Text Box 23"/>
          <p:cNvSpPr txBox="1">
            <a:spLocks noChangeArrowheads="1"/>
          </p:cNvSpPr>
          <p:nvPr/>
        </p:nvSpPr>
        <p:spPr bwMode="auto">
          <a:xfrm rot="-755306">
            <a:off x="6370753" y="4281281"/>
            <a:ext cx="57171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ACK</a:t>
            </a:r>
          </a:p>
        </p:txBody>
      </p:sp>
      <p:sp>
        <p:nvSpPr>
          <p:cNvPr id="1144856" name="Text Box 24"/>
          <p:cNvSpPr txBox="1">
            <a:spLocks noChangeArrowheads="1"/>
          </p:cNvSpPr>
          <p:nvPr/>
        </p:nvSpPr>
        <p:spPr bwMode="auto">
          <a:xfrm rot="873085">
            <a:off x="5629024" y="4586081"/>
            <a:ext cx="1529704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Retransmission</a:t>
            </a:r>
          </a:p>
        </p:txBody>
      </p:sp>
      <p:sp>
        <p:nvSpPr>
          <p:cNvPr id="1144857" name="Text Box 25"/>
          <p:cNvSpPr txBox="1">
            <a:spLocks noChangeArrowheads="1"/>
          </p:cNvSpPr>
          <p:nvPr/>
        </p:nvSpPr>
        <p:spPr bwMode="auto">
          <a:xfrm rot="802585">
            <a:off x="5392220" y="3795506"/>
            <a:ext cx="206840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Original Transmission</a:t>
            </a:r>
          </a:p>
        </p:txBody>
      </p:sp>
      <p:sp>
        <p:nvSpPr>
          <p:cNvPr id="1144858" name="Line 26"/>
          <p:cNvSpPr>
            <a:spLocks noChangeShapeType="1"/>
          </p:cNvSpPr>
          <p:nvPr/>
        </p:nvSpPr>
        <p:spPr bwMode="auto">
          <a:xfrm>
            <a:off x="5202458" y="38100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9" name="Line 27"/>
          <p:cNvSpPr>
            <a:spLocks noChangeShapeType="1"/>
          </p:cNvSpPr>
          <p:nvPr/>
        </p:nvSpPr>
        <p:spPr bwMode="auto">
          <a:xfrm>
            <a:off x="5202458" y="48768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60" name="Line 28"/>
          <p:cNvSpPr>
            <a:spLocks noChangeShapeType="1"/>
          </p:cNvSpPr>
          <p:nvPr/>
        </p:nvSpPr>
        <p:spPr bwMode="auto">
          <a:xfrm flipV="1">
            <a:off x="5278658" y="381000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61" name="Text Box 29"/>
          <p:cNvSpPr txBox="1">
            <a:spLocks noChangeArrowheads="1"/>
          </p:cNvSpPr>
          <p:nvPr/>
        </p:nvSpPr>
        <p:spPr bwMode="auto">
          <a:xfrm rot="-5400000">
            <a:off x="4479161" y="4136025"/>
            <a:ext cx="117036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SampleRTT</a:t>
            </a:r>
          </a:p>
        </p:txBody>
      </p:sp>
      <p:sp>
        <p:nvSpPr>
          <p:cNvPr id="1144862" name="Text Box 30"/>
          <p:cNvSpPr txBox="1">
            <a:spLocks noChangeArrowheads="1"/>
          </p:cNvSpPr>
          <p:nvPr/>
        </p:nvSpPr>
        <p:spPr bwMode="auto">
          <a:xfrm>
            <a:off x="4995397" y="3095625"/>
            <a:ext cx="798296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Sender</a:t>
            </a:r>
          </a:p>
        </p:txBody>
      </p:sp>
      <p:sp>
        <p:nvSpPr>
          <p:cNvPr id="1144863" name="Text Box 31"/>
          <p:cNvSpPr txBox="1">
            <a:spLocks noChangeArrowheads="1"/>
          </p:cNvSpPr>
          <p:nvPr/>
        </p:nvSpPr>
        <p:spPr bwMode="auto">
          <a:xfrm>
            <a:off x="6985439" y="3095625"/>
            <a:ext cx="93936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Receiver</a:t>
            </a:r>
          </a:p>
        </p:txBody>
      </p:sp>
      <p:sp>
        <p:nvSpPr>
          <p:cNvPr id="3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55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Karn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/Partridge Algorithm </a:t>
            </a:r>
            <a:b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</a:br>
            <a:r>
              <a:rPr lang="en-US" sz="3100" dirty="0">
                <a:latin typeface="Helvetica" charset="0"/>
                <a:ea typeface="ＭＳ Ｐゴシック" charset="0"/>
                <a:cs typeface="ＭＳ Ｐゴシック" charset="0"/>
              </a:rPr>
              <a:t>Discard junk measures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sz="2000" dirty="0">
              <a:latin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Measure </a:t>
            </a:r>
            <a:r>
              <a:rPr lang="en-US" sz="2400" i="1" dirty="0" err="1">
                <a:latin typeface="Times New Roman" charset="0"/>
                <a:cs typeface="Arial" charset="0"/>
              </a:rPr>
              <a:t>SampleRTT</a:t>
            </a:r>
            <a:r>
              <a:rPr lang="en-US" sz="2400" i="1" dirty="0">
                <a:latin typeface="Times New Roman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cs typeface="Arial" charset="0"/>
              </a:rPr>
              <a:t>only for original transmissions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Once a segment has been retransmitted, do not use it for any further measurements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Computes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EstimatedRTT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using </a:t>
            </a:r>
            <a:r>
              <a:rPr lang="el-GR" sz="2400" i="1" dirty="0">
                <a:cs typeface="Arial" charset="0"/>
              </a:rPr>
              <a:t>α</a:t>
            </a:r>
            <a:r>
              <a:rPr lang="en-US" sz="2400" i="1" dirty="0">
                <a:cs typeface="Arial" charset="0"/>
              </a:rPr>
              <a:t> = 0.875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Timeout value (RTO)  = 2 ×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EstimatedRTT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Employs 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exponential 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  <a:cs typeface="Arial" charset="0"/>
              </a:rPr>
              <a:t>backoff</a:t>
            </a:r>
            <a:endParaRPr lang="en-US" sz="2400" dirty="0">
              <a:latin typeface="Arial" charset="0"/>
              <a:cs typeface="Arial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Every time RTO timer expires, set RTO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Symbol" charset="0"/>
              </a:rPr>
              <a:t> 2·RTO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Symbol" charset="0"/>
              </a:rPr>
              <a:t>(Up  to maximum  60 sec)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Symbol" charset="0"/>
              </a:rPr>
              <a:t>Every time new measurement comes in (= successful original transmission), collapse RTO back to 2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×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EstimatedRTT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834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0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Karn</a:t>
            </a:r>
            <a:r>
              <a:rPr lang="en-US" dirty="0"/>
              <a:t>/Partridge in action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000" b="200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513876" y="6305490"/>
            <a:ext cx="5444019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from Jacobson and </a:t>
            </a:r>
            <a:r>
              <a:rPr lang="en-US" dirty="0" err="1"/>
              <a:t>Karels</a:t>
            </a:r>
            <a:r>
              <a:rPr lang="en-US" dirty="0"/>
              <a:t>, SIGCOMM 1988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641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457200" y="4635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Jacobson/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Karels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Algorithm</a:t>
            </a:r>
            <a:b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</a:br>
            <a:r>
              <a:rPr lang="en-US" sz="3100" dirty="0">
                <a:latin typeface="Helvetica" charset="0"/>
                <a:ea typeface="ＭＳ Ｐゴシック" charset="0"/>
                <a:cs typeface="ＭＳ Ｐゴシック" charset="0"/>
              </a:rPr>
              <a:t>Add a safety margin</a:t>
            </a:r>
            <a:b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458200" cy="4411662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800" dirty="0">
                <a:latin typeface="Arial" charset="0"/>
                <a:cs typeface="Arial" charset="0"/>
              </a:rPr>
              <a:t>Problem: need to better capture variability in RTT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Directly measure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deviation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/>
            <a:endParaRPr lang="en-US" dirty="0">
              <a:latin typeface="Arial" charset="0"/>
              <a:cs typeface="Arial" charset="0"/>
            </a:endParaRPr>
          </a:p>
          <a:p>
            <a:pPr marL="285750" indent="-285750"/>
            <a:r>
              <a:rPr lang="en-US" sz="2400" dirty="0">
                <a:latin typeface="Arial" charset="0"/>
                <a:cs typeface="Arial" charset="0"/>
              </a:rPr>
              <a:t>Deviation = </a:t>
            </a:r>
            <a:r>
              <a:rPr lang="en-US" sz="2400" b="1" dirty="0">
                <a:latin typeface="Arial" charset="0"/>
                <a:cs typeface="Arial" charset="0"/>
              </a:rPr>
              <a:t>|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SampleRTT</a:t>
            </a:r>
            <a:r>
              <a:rPr lang="en-US" sz="2400" dirty="0">
                <a:latin typeface="Arial" charset="0"/>
                <a:cs typeface="Arial" charset="0"/>
              </a:rPr>
              <a:t> – </a:t>
            </a:r>
            <a:r>
              <a:rPr lang="en-US" sz="2400" dirty="0" err="1">
                <a:latin typeface="Arial" charset="0"/>
                <a:cs typeface="Arial" charset="0"/>
              </a:rPr>
              <a:t>EstimatedRTT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b="1" dirty="0">
                <a:latin typeface="Arial" charset="0"/>
                <a:cs typeface="Arial" charset="0"/>
              </a:rPr>
              <a:t>|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</a:p>
          <a:p>
            <a:pPr marL="285750" indent="-285750"/>
            <a:r>
              <a:rPr lang="en-US" sz="2400" dirty="0" err="1">
                <a:latin typeface="Arial" charset="0"/>
                <a:cs typeface="Arial" charset="0"/>
              </a:rPr>
              <a:t>EstimatedDeviation</a:t>
            </a:r>
            <a:r>
              <a:rPr lang="en-US" sz="2400" dirty="0">
                <a:latin typeface="Arial" charset="0"/>
                <a:cs typeface="Arial" charset="0"/>
              </a:rPr>
              <a:t>: exponential average of Deviation</a:t>
            </a:r>
          </a:p>
          <a:p>
            <a:pPr marL="285750" indent="-285750"/>
            <a:endParaRPr lang="en-US" sz="2400" dirty="0">
              <a:latin typeface="Arial" charset="0"/>
              <a:cs typeface="Arial" charset="0"/>
            </a:endParaRPr>
          </a:p>
          <a:p>
            <a:pPr marL="285750" indent="-285750"/>
            <a:r>
              <a:rPr lang="en-US" sz="2400" dirty="0">
                <a:latin typeface="Arial" charset="0"/>
                <a:cs typeface="Arial" charset="0"/>
              </a:rPr>
              <a:t>RTO = </a:t>
            </a:r>
            <a:r>
              <a:rPr lang="en-US" sz="2400" dirty="0" err="1">
                <a:latin typeface="Arial" charset="0"/>
                <a:cs typeface="Arial" charset="0"/>
              </a:rPr>
              <a:t>EstimatedRTT</a:t>
            </a:r>
            <a:r>
              <a:rPr lang="en-US" sz="2400" dirty="0">
                <a:latin typeface="Arial" charset="0"/>
                <a:cs typeface="Arial" charset="0"/>
              </a:rPr>
              <a:t> + 4 x </a:t>
            </a:r>
            <a:r>
              <a:rPr lang="en-US" sz="2400" dirty="0" err="1">
                <a:latin typeface="Arial" charset="0"/>
                <a:cs typeface="Arial" charset="0"/>
              </a:rPr>
              <a:t>EstimatedDeviation</a:t>
            </a:r>
            <a:endParaRPr lang="en-US" sz="2400" dirty="0">
              <a:latin typeface="Arial" charset="0"/>
              <a:cs typeface="Arial" charset="0"/>
            </a:endParaRPr>
          </a:p>
          <a:p>
            <a:pPr marL="285750" indent="-285750"/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200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/>
          <a:srcRect l="10168" t="2000" r="20595" b="2000"/>
          <a:stretch/>
        </p:blipFill>
        <p:spPr>
          <a:xfrm>
            <a:off x="172616" y="1541298"/>
            <a:ext cx="4486910" cy="3563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Jacobson/</a:t>
            </a:r>
            <a:r>
              <a:rPr lang="en-US" dirty="0" err="1"/>
              <a:t>Karels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1068" t="45" r="26182" b="45"/>
          <a:stretch/>
        </p:blipFill>
        <p:spPr>
          <a:xfrm>
            <a:off x="4605136" y="1401221"/>
            <a:ext cx="4538864" cy="3814528"/>
          </a:xfrm>
        </p:spPr>
      </p:pic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61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686800" cy="44116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Communication between processes</a:t>
            </a:r>
          </a:p>
          <a:p>
            <a:r>
              <a:rPr lang="en-US" dirty="0">
                <a:solidFill>
                  <a:srgbClr val="7F7F7F"/>
                </a:solidFill>
              </a:rPr>
              <a:t>Provide common end-to-end services for app layer [optional]</a:t>
            </a:r>
          </a:p>
          <a:p>
            <a:r>
              <a:rPr lang="en-US" dirty="0">
                <a:solidFill>
                  <a:srgbClr val="7F7F7F"/>
                </a:solidFill>
              </a:rPr>
              <a:t>TCP and UDP are the common transport protocols</a:t>
            </a:r>
          </a:p>
          <a:p>
            <a:r>
              <a:rPr lang="en-US" dirty="0">
                <a:solidFill>
                  <a:srgbClr val="7F7F7F"/>
                </a:solidFill>
              </a:rPr>
              <a:t>UDP is a minimalist, no-frills transport protocol</a:t>
            </a:r>
          </a:p>
          <a:p>
            <a:r>
              <a:rPr lang="en-US" dirty="0"/>
              <a:t>TCP is the </a:t>
            </a:r>
            <a:r>
              <a:rPr lang="en-US" i="1" dirty="0" err="1"/>
              <a:t>totus</a:t>
            </a:r>
            <a:r>
              <a:rPr lang="en-US" i="1" dirty="0"/>
              <a:t> </a:t>
            </a:r>
            <a:r>
              <a:rPr lang="en-US" i="1" dirty="0" err="1"/>
              <a:t>porcus</a:t>
            </a:r>
            <a:r>
              <a:rPr lang="en-US" i="1" dirty="0"/>
              <a:t> </a:t>
            </a:r>
            <a:r>
              <a:rPr lang="en-US" dirty="0"/>
              <a:t>protocol</a:t>
            </a:r>
          </a:p>
          <a:p>
            <a:pPr lvl="1"/>
            <a:r>
              <a:rPr lang="en-US" dirty="0"/>
              <a:t>offers apps a reliable, in-order, byte-stream abstraction</a:t>
            </a:r>
          </a:p>
          <a:p>
            <a:pPr lvl="1"/>
            <a:r>
              <a:rPr lang="en-US" dirty="0"/>
              <a:t>with congestion control </a:t>
            </a:r>
          </a:p>
          <a:p>
            <a:pPr lvl="1"/>
            <a:r>
              <a:rPr lang="en-US" dirty="0"/>
              <a:t>but </a:t>
            </a:r>
            <a:r>
              <a:rPr lang="en-US" b="1" dirty="0"/>
              <a:t>no</a:t>
            </a:r>
            <a:r>
              <a:rPr lang="en-US" dirty="0"/>
              <a:t> performance (delay, bandwidth, ...) guarantees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13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18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Most of our previous ideas, but some key differences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Checksum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numbers are byte offsets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 sends cumulative acknowledgements (like GBN)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Receivers do not drop out-of-sequence packets (like SR)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Introduces fast retransmit: optimization that uses duplicate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ACKs to trigger early retransmission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Sender maintains a single retransmission timer (like GBN) and retransmits on timeout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611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Header: What’s left?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5064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40976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4098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685800" y="2743200"/>
            <a:ext cx="2209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ja-JP" altLang="en-US" b="0" dirty="0">
                <a:solidFill>
                  <a:srgbClr val="FF6600"/>
                </a:solidFill>
                <a:latin typeface="Arial" charset="0"/>
              </a:rPr>
              <a:t>“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Must Be Zero</a:t>
            </a:r>
            <a:r>
              <a:rPr lang="ja-JP" altLang="en-US" b="0" dirty="0">
                <a:solidFill>
                  <a:srgbClr val="FF6600"/>
                </a:solidFill>
                <a:latin typeface="Arial" charset="0"/>
              </a:rPr>
              <a:t>”</a:t>
            </a:r>
            <a:br>
              <a:rPr lang="en-US" b="0" dirty="0">
                <a:solidFill>
                  <a:srgbClr val="FF6600"/>
                </a:solidFill>
                <a:latin typeface="Arial" charset="0"/>
              </a:rPr>
            </a:br>
            <a:r>
              <a:rPr lang="en-US" b="0" dirty="0">
                <a:solidFill>
                  <a:srgbClr val="FF6600"/>
                </a:solidFill>
                <a:latin typeface="Arial" charset="0"/>
              </a:rPr>
              <a:t>6 bits reserved</a:t>
            </a:r>
          </a:p>
        </p:txBody>
      </p:sp>
      <p:sp>
        <p:nvSpPr>
          <p:cNvPr id="32" name="Oval 28"/>
          <p:cNvSpPr>
            <a:spLocks noChangeArrowheads="1"/>
          </p:cNvSpPr>
          <p:nvPr/>
        </p:nvSpPr>
        <p:spPr bwMode="auto">
          <a:xfrm>
            <a:off x="4191000" y="3352800"/>
            <a:ext cx="533400" cy="4572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3" name="AutoShape 29"/>
          <p:cNvCxnSpPr>
            <a:cxnSpLocks noChangeShapeType="1"/>
          </p:cNvCxnSpPr>
          <p:nvPr/>
        </p:nvCxnSpPr>
        <p:spPr bwMode="auto">
          <a:xfrm>
            <a:off x="2590800" y="3124200"/>
            <a:ext cx="1587500" cy="334962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27"/>
          <p:cNvSpPr txBox="1">
            <a:spLocks noChangeArrowheads="1"/>
          </p:cNvSpPr>
          <p:nvPr/>
        </p:nvSpPr>
        <p:spPr bwMode="auto">
          <a:xfrm>
            <a:off x="685800" y="3717925"/>
            <a:ext cx="22098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Number of 4-byte words in TCP header;</a:t>
            </a:r>
            <a:br>
              <a:rPr lang="en-US" b="0" dirty="0">
                <a:solidFill>
                  <a:srgbClr val="FF6600"/>
                </a:solidFill>
                <a:latin typeface="Arial" charset="0"/>
              </a:rPr>
            </a:br>
            <a:r>
              <a:rPr lang="en-US" b="0" dirty="0">
                <a:solidFill>
                  <a:srgbClr val="FF6600"/>
                </a:solidFill>
                <a:latin typeface="Arial" charset="0"/>
              </a:rPr>
              <a:t>5 = no options</a:t>
            </a:r>
          </a:p>
        </p:txBody>
      </p:sp>
      <p:sp>
        <p:nvSpPr>
          <p:cNvPr id="36" name="Oval 28"/>
          <p:cNvSpPr>
            <a:spLocks noChangeArrowheads="1"/>
          </p:cNvSpPr>
          <p:nvPr/>
        </p:nvSpPr>
        <p:spPr bwMode="auto">
          <a:xfrm>
            <a:off x="3276600" y="3276600"/>
            <a:ext cx="10668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AutoShape 29"/>
          <p:cNvCxnSpPr>
            <a:cxnSpLocks noChangeShapeType="1"/>
            <a:stCxn id="35" idx="3"/>
            <a:endCxn id="36" idx="2"/>
          </p:cNvCxnSpPr>
          <p:nvPr/>
        </p:nvCxnSpPr>
        <p:spPr bwMode="auto">
          <a:xfrm flipV="1">
            <a:off x="2895600" y="3581400"/>
            <a:ext cx="381000" cy="792163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131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06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5" grpId="0"/>
      <p:bldP spid="35" grpId="1"/>
      <p:bldP spid="36" grpId="0" animBg="1"/>
      <p:bldP spid="36" grpId="1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Header: What’s left?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5064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40976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HdrLen</a:t>
            </a:r>
            <a:endParaRPr lang="en-US" b="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0</a:t>
            </a: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4098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685800" y="2743200"/>
            <a:ext cx="22098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Used with </a:t>
            </a:r>
            <a:r>
              <a:rPr lang="en-US" dirty="0">
                <a:solidFill>
                  <a:srgbClr val="FF6600"/>
                </a:solidFill>
                <a:latin typeface="Arial" charset="0"/>
              </a:rPr>
              <a:t>URG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flag to indicate urgent data (not discussed further)</a:t>
            </a:r>
          </a:p>
        </p:txBody>
      </p:sp>
      <p:sp>
        <p:nvSpPr>
          <p:cNvPr id="38" name="Oval 28"/>
          <p:cNvSpPr>
            <a:spLocks noChangeArrowheads="1"/>
          </p:cNvSpPr>
          <p:nvPr/>
        </p:nvSpPr>
        <p:spPr bwMode="auto">
          <a:xfrm>
            <a:off x="5791200" y="3733800"/>
            <a:ext cx="2438400" cy="685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9" name="AutoShape 29"/>
          <p:cNvCxnSpPr>
            <a:cxnSpLocks noChangeShapeType="1"/>
            <a:stCxn id="34" idx="3"/>
            <a:endCxn id="38" idx="2"/>
          </p:cNvCxnSpPr>
          <p:nvPr/>
        </p:nvCxnSpPr>
        <p:spPr bwMode="auto">
          <a:xfrm>
            <a:off x="2895600" y="3398838"/>
            <a:ext cx="2895600" cy="677862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107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Header: What’s left?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5064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40976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HdrLen</a:t>
            </a:r>
            <a:endParaRPr lang="en-US" b="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0</a:t>
            </a: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4098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813317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0" name="Oval 28"/>
          <p:cNvSpPr>
            <a:spLocks noChangeArrowheads="1"/>
          </p:cNvSpPr>
          <p:nvPr/>
        </p:nvSpPr>
        <p:spPr bwMode="auto">
          <a:xfrm>
            <a:off x="4724400" y="3200400"/>
            <a:ext cx="1143000" cy="685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098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>
                <a:latin typeface="Helvetica" charset="0"/>
                <a:ea typeface="ＭＳ Ｐゴシック" charset="0"/>
                <a:cs typeface="ＭＳ Ｐゴシック" charset="0"/>
              </a:rPr>
              <a:t>TCP Connection Establishment and Initial Sequence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162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Initial Sequence Number (ISN)</a:t>
            </a:r>
          </a:p>
        </p:txBody>
      </p:sp>
      <p:sp>
        <p:nvSpPr>
          <p:cNvPr id="95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Sequence number for the very first byte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Why not just use ISN = 0?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Practical issue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IP addresses and port #s uniquely identify a connection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Eventually, though, these port #s do get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used again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small chance an old packet is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still in flight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TCP therefore 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requires</a:t>
            </a:r>
            <a:r>
              <a:rPr lang="en-US" sz="2400" dirty="0">
                <a:latin typeface="Arial" charset="0"/>
                <a:cs typeface="Arial" charset="0"/>
              </a:rPr>
              <a:t> changing ISN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Hosts exchange ISNs when they establish a connection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6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47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Establishing a TCP Connection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963" y="4773613"/>
            <a:ext cx="8458200" cy="19415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  <a:cs typeface="Arial" charset="0"/>
              </a:rPr>
              <a:t>Three-way handshake to establish connection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Host A sends a 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SYN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(open; </a:t>
            </a:r>
            <a:r>
              <a:rPr lang="ja-JP" alt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synchronize sequence numbers</a:t>
            </a:r>
            <a:r>
              <a:rPr lang="ja-JP" altLang="en-US" sz="2000" dirty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to host B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Host B returns a SYN acknowledgment (</a:t>
            </a:r>
            <a:r>
              <a:rPr lang="en-US" sz="2000" b="1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SYN ACK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Host A sends an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ACK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to acknowledge the SYN ACK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51100" y="1555750"/>
            <a:ext cx="1603375" cy="630238"/>
            <a:chOff x="1544" y="980"/>
            <a:chExt cx="1010" cy="397"/>
          </a:xfrm>
        </p:grpSpPr>
        <p:sp>
          <p:nvSpPr>
            <p:cNvPr id="75798" name="Line 5"/>
            <p:cNvSpPr>
              <a:spLocks noChangeShapeType="1"/>
            </p:cNvSpPr>
            <p:nvPr/>
          </p:nvSpPr>
          <p:spPr bwMode="auto">
            <a:xfrm rot="5400000" flipV="1">
              <a:off x="1958" y="782"/>
              <a:ext cx="181" cy="101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Text Box 6"/>
            <p:cNvSpPr txBox="1">
              <a:spLocks noChangeArrowheads="1"/>
            </p:cNvSpPr>
            <p:nvPr/>
          </p:nvSpPr>
          <p:spPr bwMode="auto">
            <a:xfrm rot="605430">
              <a:off x="1828" y="980"/>
              <a:ext cx="4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0000FF"/>
                  </a:solidFill>
                  <a:latin typeface="Times New Roman" charset="0"/>
                </a:rPr>
                <a:t>SYN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462213" y="2195513"/>
            <a:ext cx="1574800" cy="520700"/>
            <a:chOff x="1551" y="1383"/>
            <a:chExt cx="992" cy="328"/>
          </a:xfrm>
        </p:grpSpPr>
        <p:sp>
          <p:nvSpPr>
            <p:cNvPr id="75796" name="Line 8"/>
            <p:cNvSpPr>
              <a:spLocks noChangeShapeType="1"/>
            </p:cNvSpPr>
            <p:nvPr/>
          </p:nvSpPr>
          <p:spPr bwMode="auto">
            <a:xfrm rot="5400000">
              <a:off x="1952" y="1121"/>
              <a:ext cx="189" cy="9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7" name="Text Box 9"/>
            <p:cNvSpPr txBox="1">
              <a:spLocks noChangeArrowheads="1"/>
            </p:cNvSpPr>
            <p:nvPr/>
          </p:nvSpPr>
          <p:spPr bwMode="auto">
            <a:xfrm rot="10146980" flipH="1" flipV="1">
              <a:off x="1631" y="1383"/>
              <a:ext cx="8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FF3300"/>
                  </a:solidFill>
                  <a:latin typeface="Times New Roman" charset="0"/>
                </a:rPr>
                <a:t>SYN ACK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439988" y="2963863"/>
            <a:ext cx="1600200" cy="501650"/>
            <a:chOff x="1537" y="1867"/>
            <a:chExt cx="1008" cy="316"/>
          </a:xfrm>
        </p:grpSpPr>
        <p:sp>
          <p:nvSpPr>
            <p:cNvPr id="75794" name="Line 11"/>
            <p:cNvSpPr>
              <a:spLocks noChangeShapeType="1"/>
            </p:cNvSpPr>
            <p:nvPr/>
          </p:nvSpPr>
          <p:spPr bwMode="auto">
            <a:xfrm rot="5400000" flipV="1">
              <a:off x="1897" y="1535"/>
              <a:ext cx="288" cy="1008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Text Box 12"/>
            <p:cNvSpPr txBox="1">
              <a:spLocks noChangeArrowheads="1"/>
            </p:cNvSpPr>
            <p:nvPr/>
          </p:nvSpPr>
          <p:spPr bwMode="auto">
            <a:xfrm rot="1044999">
              <a:off x="1963" y="1867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0000FF"/>
                  </a:solidFill>
                  <a:latin typeface="Times New Roman" charset="0"/>
                </a:rPr>
                <a:t>ACK</a:t>
              </a:r>
            </a:p>
          </p:txBody>
        </p:sp>
      </p:grpSp>
      <p:sp>
        <p:nvSpPr>
          <p:cNvPr id="75784" name="Line 13"/>
          <p:cNvSpPr>
            <a:spLocks noChangeShapeType="1"/>
          </p:cNvSpPr>
          <p:nvPr/>
        </p:nvSpPr>
        <p:spPr bwMode="auto">
          <a:xfrm rot="16200000" flipH="1">
            <a:off x="2599531" y="3132932"/>
            <a:ext cx="2890837" cy="63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5" name="Line 14"/>
          <p:cNvSpPr>
            <a:spLocks noChangeShapeType="1"/>
          </p:cNvSpPr>
          <p:nvPr/>
        </p:nvSpPr>
        <p:spPr bwMode="auto">
          <a:xfrm rot="5400000">
            <a:off x="1048544" y="3093244"/>
            <a:ext cx="2797175" cy="2381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6" name="Text Box 15"/>
          <p:cNvSpPr txBox="1">
            <a:spLocks noChangeArrowheads="1"/>
          </p:cNvSpPr>
          <p:nvPr/>
        </p:nvSpPr>
        <p:spPr bwMode="auto">
          <a:xfrm>
            <a:off x="2274888" y="12398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solidFill>
                  <a:srgbClr val="0000FF"/>
                </a:solidFill>
                <a:latin typeface="Times New Roman" charset="0"/>
              </a:rPr>
              <a:t>A</a:t>
            </a:r>
          </a:p>
        </p:txBody>
      </p:sp>
      <p:sp>
        <p:nvSpPr>
          <p:cNvPr id="75787" name="Text Box 16"/>
          <p:cNvSpPr txBox="1">
            <a:spLocks noChangeArrowheads="1"/>
          </p:cNvSpPr>
          <p:nvPr/>
        </p:nvSpPr>
        <p:spPr bwMode="auto">
          <a:xfrm>
            <a:off x="3841750" y="12017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solidFill>
                  <a:srgbClr val="FF3300"/>
                </a:solidFill>
                <a:latin typeface="Times New Roman" charset="0"/>
              </a:rPr>
              <a:t>B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444750" y="3384550"/>
            <a:ext cx="1627188" cy="966788"/>
            <a:chOff x="1540" y="2132"/>
            <a:chExt cx="1025" cy="609"/>
          </a:xfrm>
        </p:grpSpPr>
        <p:sp>
          <p:nvSpPr>
            <p:cNvPr id="75790" name="Line 18"/>
            <p:cNvSpPr>
              <a:spLocks noChangeShapeType="1"/>
            </p:cNvSpPr>
            <p:nvPr/>
          </p:nvSpPr>
          <p:spPr bwMode="auto">
            <a:xfrm rot="5400000" flipV="1">
              <a:off x="1896" y="1874"/>
              <a:ext cx="296" cy="1007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1" name="Text Box 19"/>
            <p:cNvSpPr txBox="1">
              <a:spLocks noChangeArrowheads="1"/>
            </p:cNvSpPr>
            <p:nvPr/>
          </p:nvSpPr>
          <p:spPr bwMode="auto">
            <a:xfrm rot="1003808">
              <a:off x="1829" y="2132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0000FF"/>
                  </a:solidFill>
                  <a:latin typeface="Times New Roman" charset="0"/>
                </a:rPr>
                <a:t>Data</a:t>
              </a:r>
            </a:p>
          </p:txBody>
        </p:sp>
        <p:sp>
          <p:nvSpPr>
            <p:cNvPr id="75792" name="Line 20"/>
            <p:cNvSpPr>
              <a:spLocks noChangeShapeType="1"/>
            </p:cNvSpPr>
            <p:nvPr/>
          </p:nvSpPr>
          <p:spPr bwMode="auto">
            <a:xfrm rot="5400000" flipV="1">
              <a:off x="1914" y="2089"/>
              <a:ext cx="296" cy="1007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Text Box 21"/>
            <p:cNvSpPr txBox="1">
              <a:spLocks noChangeArrowheads="1"/>
            </p:cNvSpPr>
            <p:nvPr/>
          </p:nvSpPr>
          <p:spPr bwMode="auto">
            <a:xfrm rot="1003808">
              <a:off x="1847" y="2347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0000FF"/>
                  </a:solidFill>
                  <a:latin typeface="Times New Roman" charset="0"/>
                </a:rPr>
                <a:t>Data</a:t>
              </a:r>
            </a:p>
          </p:txBody>
        </p:sp>
      </p:grpSp>
      <p:sp>
        <p:nvSpPr>
          <p:cNvPr id="957462" name="Text Box 22"/>
          <p:cNvSpPr txBox="1">
            <a:spLocks noChangeArrowheads="1"/>
          </p:cNvSpPr>
          <p:nvPr/>
        </p:nvSpPr>
        <p:spPr bwMode="auto">
          <a:xfrm>
            <a:off x="5148263" y="2122488"/>
            <a:ext cx="2535237" cy="11874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>
                <a:latin typeface="Helvetica" charset="0"/>
              </a:rPr>
              <a:t>Each host tells its ISN to the other host.</a:t>
            </a:r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5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3" grpId="0" build="p"/>
      <p:bldP spid="957462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ChangeArrowheads="1"/>
          </p:cNvSpPr>
          <p:nvPr/>
        </p:nvSpPr>
        <p:spPr bwMode="auto">
          <a:xfrm>
            <a:off x="609600" y="1524000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Source port</a:t>
            </a:r>
          </a:p>
        </p:txBody>
      </p:sp>
      <p:sp>
        <p:nvSpPr>
          <p:cNvPr id="77831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77833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606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77835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77837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77840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77841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77844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77845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6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7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77848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77849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50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77851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77852" name="Text Box 27"/>
          <p:cNvSpPr txBox="1">
            <a:spLocks noChangeArrowheads="1"/>
          </p:cNvSpPr>
          <p:nvPr/>
        </p:nvSpPr>
        <p:spPr bwMode="auto">
          <a:xfrm>
            <a:off x="685800" y="2667000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Flags:</a:t>
            </a:r>
          </a:p>
        </p:txBody>
      </p:sp>
      <p:sp>
        <p:nvSpPr>
          <p:cNvPr id="77853" name="Text Box 28"/>
          <p:cNvSpPr txBox="1">
            <a:spLocks noChangeArrowheads="1"/>
          </p:cNvSpPr>
          <p:nvPr/>
        </p:nvSpPr>
        <p:spPr bwMode="auto">
          <a:xfrm>
            <a:off x="1506538" y="2740025"/>
            <a:ext cx="7493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u="sng" dirty="0">
                <a:solidFill>
                  <a:srgbClr val="FF6600"/>
                </a:solidFill>
                <a:latin typeface="Arial" charset="0"/>
              </a:rPr>
              <a:t>SYN</a:t>
            </a:r>
            <a:endParaRPr lang="en-US" dirty="0">
              <a:solidFill>
                <a:srgbClr val="FF6600"/>
              </a:solidFill>
              <a:latin typeface="Arial" charset="0"/>
            </a:endParaRPr>
          </a:p>
          <a:p>
            <a:pPr algn="l"/>
            <a:r>
              <a:rPr lang="en-US" u="sng" dirty="0">
                <a:solidFill>
                  <a:srgbClr val="FF6600"/>
                </a:solidFill>
                <a:latin typeface="Arial" charset="0"/>
              </a:rPr>
              <a:t>ACK</a:t>
            </a:r>
            <a:endParaRPr lang="en-US" dirty="0">
              <a:solidFill>
                <a:srgbClr val="FF6600"/>
              </a:solidFill>
              <a:latin typeface="Arial" charset="0"/>
            </a:endParaRPr>
          </a:p>
          <a:p>
            <a:pPr algn="l"/>
            <a:r>
              <a:rPr lang="en-US" b="0" dirty="0">
                <a:solidFill>
                  <a:schemeClr val="accent1"/>
                </a:solidFill>
                <a:latin typeface="Arial" charset="0"/>
              </a:rPr>
              <a:t>FIN</a:t>
            </a:r>
          </a:p>
          <a:p>
            <a:pPr algn="l"/>
            <a:r>
              <a:rPr lang="en-US" b="0" dirty="0">
                <a:solidFill>
                  <a:schemeClr val="accent1"/>
                </a:solidFill>
                <a:latin typeface="Arial" charset="0"/>
              </a:rPr>
              <a:t>RST</a:t>
            </a:r>
          </a:p>
          <a:p>
            <a:pPr algn="l"/>
            <a:r>
              <a:rPr lang="en-US" b="0" dirty="0">
                <a:solidFill>
                  <a:schemeClr val="accent1"/>
                </a:solidFill>
                <a:latin typeface="Arial" charset="0"/>
              </a:rPr>
              <a:t>PSH</a:t>
            </a:r>
          </a:p>
          <a:p>
            <a:pPr algn="l"/>
            <a:r>
              <a:rPr lang="en-US" b="0" dirty="0">
                <a:solidFill>
                  <a:schemeClr val="accent1"/>
                </a:solidFill>
                <a:latin typeface="Arial" charset="0"/>
              </a:rPr>
              <a:t>URG</a:t>
            </a:r>
            <a:endParaRPr lang="en-US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77854" name="Oval 29"/>
          <p:cNvSpPr>
            <a:spLocks noChangeArrowheads="1"/>
          </p:cNvSpPr>
          <p:nvPr/>
        </p:nvSpPr>
        <p:spPr bwMode="auto">
          <a:xfrm>
            <a:off x="4648200" y="3276600"/>
            <a:ext cx="1219200" cy="5334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855" name="AutoShape 30"/>
          <p:cNvCxnSpPr>
            <a:cxnSpLocks noChangeShapeType="1"/>
            <a:endCxn id="77854" idx="2"/>
          </p:cNvCxnSpPr>
          <p:nvPr/>
        </p:nvCxnSpPr>
        <p:spPr bwMode="auto">
          <a:xfrm>
            <a:off x="2362200" y="3124200"/>
            <a:ext cx="2286000" cy="41910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788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Step 1: A</a:t>
            </a:r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 Initial SYN Packet</a:t>
            </a:r>
          </a:p>
        </p:txBody>
      </p:sp>
      <p:sp>
        <p:nvSpPr>
          <p:cNvPr id="961539" name="Rectangle 3"/>
          <p:cNvSpPr>
            <a:spLocks noChangeArrowheads="1"/>
          </p:cNvSpPr>
          <p:nvPr/>
        </p:nvSpPr>
        <p:spPr bwMode="auto">
          <a:xfrm>
            <a:off x="609600" y="1447800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9877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05897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3300"/>
                </a:solidFill>
                <a:latin typeface="Arial" charset="0"/>
              </a:rPr>
              <a:t>A’s port</a:t>
            </a:r>
          </a:p>
        </p:txBody>
      </p:sp>
      <p:sp>
        <p:nvSpPr>
          <p:cNvPr id="79879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Text Box 7"/>
          <p:cNvSpPr txBox="1">
            <a:spLocks noChangeArrowheads="1"/>
          </p:cNvSpPr>
          <p:nvPr/>
        </p:nvSpPr>
        <p:spPr bwMode="auto">
          <a:xfrm>
            <a:off x="6446838" y="1874838"/>
            <a:ext cx="1046155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3300"/>
                </a:solidFill>
                <a:latin typeface="Arial" charset="0"/>
              </a:rPr>
              <a:t>B’s port</a:t>
            </a:r>
          </a:p>
        </p:txBody>
      </p:sp>
      <p:sp>
        <p:nvSpPr>
          <p:cNvPr id="79881" name="Rectangle 8"/>
          <p:cNvSpPr>
            <a:spLocks noChangeArrowheads="1"/>
          </p:cNvSpPr>
          <p:nvPr/>
        </p:nvSpPr>
        <p:spPr bwMode="auto">
          <a:xfrm>
            <a:off x="3343275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Text Box 9"/>
          <p:cNvSpPr txBox="1">
            <a:spLocks noChangeArrowheads="1"/>
          </p:cNvSpPr>
          <p:nvPr/>
        </p:nvSpPr>
        <p:spPr bwMode="auto">
          <a:xfrm>
            <a:off x="4178300" y="2408238"/>
            <a:ext cx="3429144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3300"/>
                </a:solidFill>
                <a:latin typeface="Arial" charset="0"/>
              </a:rPr>
              <a:t>A’s Initial Sequence Number</a:t>
            </a:r>
          </a:p>
        </p:txBody>
      </p:sp>
      <p:sp>
        <p:nvSpPr>
          <p:cNvPr id="79883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4" name="Text Box 11"/>
          <p:cNvSpPr txBox="1">
            <a:spLocks noChangeArrowheads="1"/>
          </p:cNvSpPr>
          <p:nvPr/>
        </p:nvSpPr>
        <p:spPr bwMode="auto">
          <a:xfrm>
            <a:off x="4114800" y="2895600"/>
            <a:ext cx="35020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(Irrelevant since ACK not set)</a:t>
            </a:r>
            <a:endParaRPr lang="en-US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9885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6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7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79888" name="Text Box 15"/>
          <p:cNvSpPr txBox="1">
            <a:spLocks noChangeArrowheads="1"/>
          </p:cNvSpPr>
          <p:nvPr/>
        </p:nvSpPr>
        <p:spPr bwMode="auto">
          <a:xfrm>
            <a:off x="3352800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 dirty="0">
                <a:solidFill>
                  <a:srgbClr val="FF3300"/>
                </a:solidFill>
                <a:latin typeface="Arial" charset="0"/>
              </a:rPr>
              <a:t>5</a:t>
            </a:r>
          </a:p>
        </p:txBody>
      </p:sp>
      <p:sp>
        <p:nvSpPr>
          <p:cNvPr id="79889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chemeClr val="accent1"/>
                </a:solidFill>
                <a:latin typeface="Arial" charset="0"/>
              </a:rPr>
              <a:t>Flags</a:t>
            </a:r>
            <a:endParaRPr lang="en-US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9892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79893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94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95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79896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79897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98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79899" name="Text Box 26"/>
          <p:cNvSpPr txBox="1">
            <a:spLocks noChangeArrowheads="1"/>
          </p:cNvSpPr>
          <p:nvPr/>
        </p:nvSpPr>
        <p:spPr bwMode="auto">
          <a:xfrm>
            <a:off x="652463" y="2705100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Flags:</a:t>
            </a:r>
          </a:p>
        </p:txBody>
      </p:sp>
      <p:sp>
        <p:nvSpPr>
          <p:cNvPr id="79900" name="Text Box 27"/>
          <p:cNvSpPr txBox="1">
            <a:spLocks noChangeArrowheads="1"/>
          </p:cNvSpPr>
          <p:nvPr/>
        </p:nvSpPr>
        <p:spPr bwMode="auto">
          <a:xfrm>
            <a:off x="1506538" y="2740025"/>
            <a:ext cx="7493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SYN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FIN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RST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PSH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</a:t>
            </a:r>
          </a:p>
        </p:txBody>
      </p:sp>
      <p:sp>
        <p:nvSpPr>
          <p:cNvPr id="79901" name="Text Box 28"/>
          <p:cNvSpPr txBox="1">
            <a:spLocks noChangeArrowheads="1"/>
          </p:cNvSpPr>
          <p:nvPr/>
        </p:nvSpPr>
        <p:spPr bwMode="auto">
          <a:xfrm>
            <a:off x="1957388" y="5349875"/>
            <a:ext cx="509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A tells B it wants to open a connection…</a:t>
            </a:r>
          </a:p>
        </p:txBody>
      </p:sp>
      <p:sp>
        <p:nvSpPr>
          <p:cNvPr id="79902" name="Oval 29"/>
          <p:cNvSpPr>
            <a:spLocks noChangeArrowheads="1"/>
          </p:cNvSpPr>
          <p:nvPr/>
        </p:nvSpPr>
        <p:spPr bwMode="auto">
          <a:xfrm>
            <a:off x="4648200" y="3276600"/>
            <a:ext cx="1219200" cy="5334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9903" name="AutoShape 30"/>
          <p:cNvCxnSpPr>
            <a:cxnSpLocks noChangeShapeType="1"/>
            <a:stCxn id="79904" idx="6"/>
            <a:endCxn id="79902" idx="2"/>
          </p:cNvCxnSpPr>
          <p:nvPr/>
        </p:nvCxnSpPr>
        <p:spPr bwMode="auto">
          <a:xfrm>
            <a:off x="2374900" y="2933700"/>
            <a:ext cx="2260600" cy="60960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9904" name="Oval 31"/>
          <p:cNvSpPr>
            <a:spLocks noChangeArrowheads="1"/>
          </p:cNvSpPr>
          <p:nvPr/>
        </p:nvSpPr>
        <p:spPr bwMode="auto">
          <a:xfrm>
            <a:off x="1447800" y="2743200"/>
            <a:ext cx="914400" cy="3810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5" name="Oval 32"/>
          <p:cNvSpPr>
            <a:spLocks noChangeArrowheads="1"/>
          </p:cNvSpPr>
          <p:nvPr/>
        </p:nvSpPr>
        <p:spPr bwMode="auto">
          <a:xfrm>
            <a:off x="3429000" y="3276600"/>
            <a:ext cx="762000" cy="5334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6" name="Line 33"/>
          <p:cNvSpPr>
            <a:spLocks noChangeShapeType="1"/>
          </p:cNvSpPr>
          <p:nvPr/>
        </p:nvSpPr>
        <p:spPr bwMode="auto">
          <a:xfrm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7" name="Line 34"/>
          <p:cNvSpPr>
            <a:spLocks noChangeShapeType="1"/>
          </p:cNvSpPr>
          <p:nvPr/>
        </p:nvSpPr>
        <p:spPr bwMode="auto">
          <a:xfrm flipV="1"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9908" name="AutoShape 35"/>
          <p:cNvCxnSpPr>
            <a:cxnSpLocks noChangeShapeType="1"/>
            <a:stCxn id="79905" idx="4"/>
            <a:endCxn id="79906" idx="0"/>
          </p:cNvCxnSpPr>
          <p:nvPr/>
        </p:nvCxnSpPr>
        <p:spPr bwMode="auto">
          <a:xfrm flipH="1">
            <a:off x="3352800" y="3810000"/>
            <a:ext cx="457200" cy="53340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2515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189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Step 2: B</a:t>
            </a:r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 SYN-ACK Packet</a:t>
            </a:r>
          </a:p>
        </p:txBody>
      </p:sp>
      <p:sp>
        <p:nvSpPr>
          <p:cNvPr id="963587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192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0445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192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28" name="Text Box 7"/>
          <p:cNvSpPr txBox="1">
            <a:spLocks noChangeArrowheads="1"/>
          </p:cNvSpPr>
          <p:nvPr/>
        </p:nvSpPr>
        <p:spPr bwMode="auto">
          <a:xfrm>
            <a:off x="6446838" y="1874838"/>
            <a:ext cx="10445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1929" name="Rectangle 8"/>
          <p:cNvSpPr>
            <a:spLocks noChangeArrowheads="1"/>
          </p:cNvSpPr>
          <p:nvPr/>
        </p:nvSpPr>
        <p:spPr bwMode="auto">
          <a:xfrm>
            <a:off x="3343275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Text Box 9"/>
          <p:cNvSpPr txBox="1">
            <a:spLocks noChangeArrowheads="1"/>
          </p:cNvSpPr>
          <p:nvPr/>
        </p:nvSpPr>
        <p:spPr bwMode="auto">
          <a:xfrm>
            <a:off x="4178300" y="2408238"/>
            <a:ext cx="3389313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Initial Sequence Number</a:t>
            </a:r>
          </a:p>
        </p:txBody>
      </p:sp>
      <p:sp>
        <p:nvSpPr>
          <p:cNvPr id="8193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32" name="Text Box 11"/>
          <p:cNvSpPr txBox="1">
            <a:spLocks noChangeArrowheads="1"/>
          </p:cNvSpPr>
          <p:nvPr/>
        </p:nvSpPr>
        <p:spPr bwMode="auto">
          <a:xfrm>
            <a:off x="4495800" y="2895600"/>
            <a:ext cx="25908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ACK = A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ISN plus 1</a:t>
            </a:r>
          </a:p>
        </p:txBody>
      </p:sp>
      <p:sp>
        <p:nvSpPr>
          <p:cNvPr id="81933" name="Rectangle 12"/>
          <p:cNvSpPr>
            <a:spLocks noChangeArrowheads="1"/>
          </p:cNvSpPr>
          <p:nvPr/>
        </p:nvSpPr>
        <p:spPr bwMode="auto">
          <a:xfrm>
            <a:off x="3352800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3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3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81936" name="Text Box 15"/>
          <p:cNvSpPr txBox="1">
            <a:spLocks noChangeArrowheads="1"/>
          </p:cNvSpPr>
          <p:nvPr/>
        </p:nvSpPr>
        <p:spPr bwMode="auto">
          <a:xfrm>
            <a:off x="3573463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3300"/>
                </a:solidFill>
                <a:latin typeface="Arial" charset="0"/>
              </a:rPr>
              <a:t>5</a:t>
            </a:r>
          </a:p>
        </p:txBody>
      </p:sp>
      <p:sp>
        <p:nvSpPr>
          <p:cNvPr id="8193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18415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endParaRPr lang="en-US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94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194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4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4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8194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8194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4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81947" name="Text Box 26"/>
          <p:cNvSpPr txBox="1">
            <a:spLocks noChangeArrowheads="1"/>
          </p:cNvSpPr>
          <p:nvPr/>
        </p:nvSpPr>
        <p:spPr bwMode="auto">
          <a:xfrm>
            <a:off x="652463" y="2705100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Flags:</a:t>
            </a:r>
          </a:p>
        </p:txBody>
      </p:sp>
      <p:sp>
        <p:nvSpPr>
          <p:cNvPr id="81948" name="Text Box 27"/>
          <p:cNvSpPr txBox="1">
            <a:spLocks noChangeArrowheads="1"/>
          </p:cNvSpPr>
          <p:nvPr/>
        </p:nvSpPr>
        <p:spPr bwMode="auto">
          <a:xfrm>
            <a:off x="1506538" y="2740025"/>
            <a:ext cx="7493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SYN</a:t>
            </a:r>
          </a:p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ACK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FIN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RST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PSH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</a:t>
            </a:r>
          </a:p>
        </p:txBody>
      </p:sp>
      <p:sp>
        <p:nvSpPr>
          <p:cNvPr id="81949" name="Text Box 28"/>
          <p:cNvSpPr txBox="1">
            <a:spLocks noChangeArrowheads="1"/>
          </p:cNvSpPr>
          <p:nvPr/>
        </p:nvSpPr>
        <p:spPr bwMode="auto">
          <a:xfrm>
            <a:off x="1079500" y="5349875"/>
            <a:ext cx="687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B tells A it accepts, and is ready to hear the next byte…</a:t>
            </a:r>
          </a:p>
        </p:txBody>
      </p:sp>
      <p:sp>
        <p:nvSpPr>
          <p:cNvPr id="81950" name="Text Box 29"/>
          <p:cNvSpPr txBox="1">
            <a:spLocks noChangeArrowheads="1"/>
          </p:cNvSpPr>
          <p:nvPr/>
        </p:nvSpPr>
        <p:spPr bwMode="auto">
          <a:xfrm>
            <a:off x="1173163" y="6219825"/>
            <a:ext cx="680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… upon receiving this packet, A can start sending data</a:t>
            </a:r>
          </a:p>
        </p:txBody>
      </p:sp>
      <p:sp>
        <p:nvSpPr>
          <p:cNvPr id="81951" name="Text Box 30"/>
          <p:cNvSpPr txBox="1">
            <a:spLocks noChangeArrowheads="1"/>
          </p:cNvSpPr>
          <p:nvPr/>
        </p:nvSpPr>
        <p:spPr bwMode="auto">
          <a:xfrm>
            <a:off x="4800600" y="3352800"/>
            <a:ext cx="804863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chemeClr val="accent1"/>
                </a:solidFill>
                <a:latin typeface="Arial" charset="0"/>
              </a:rPr>
              <a:t>Flags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447800" y="2743200"/>
            <a:ext cx="4343400" cy="1082675"/>
            <a:chOff x="912" y="1728"/>
            <a:chExt cx="2736" cy="682"/>
          </a:xfrm>
        </p:grpSpPr>
        <p:cxnSp>
          <p:nvCxnSpPr>
            <p:cNvPr id="81959" name="AutoShape 32"/>
            <p:cNvCxnSpPr>
              <a:cxnSpLocks noChangeShapeType="1"/>
              <a:stCxn id="81960" idx="6"/>
            </p:cNvCxnSpPr>
            <p:nvPr/>
          </p:nvCxnSpPr>
          <p:spPr bwMode="auto">
            <a:xfrm>
              <a:off x="1496" y="1944"/>
              <a:ext cx="1416" cy="26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960" name="Oval 33"/>
            <p:cNvSpPr>
              <a:spLocks noChangeArrowheads="1"/>
            </p:cNvSpPr>
            <p:nvPr/>
          </p:nvSpPr>
          <p:spPr bwMode="auto">
            <a:xfrm>
              <a:off x="912" y="1728"/>
              <a:ext cx="576" cy="43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61" name="Oval 34"/>
            <p:cNvSpPr>
              <a:spLocks noChangeArrowheads="1"/>
            </p:cNvSpPr>
            <p:nvPr/>
          </p:nvSpPr>
          <p:spPr bwMode="auto">
            <a:xfrm>
              <a:off x="2928" y="2074"/>
              <a:ext cx="720" cy="336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524000" y="2705100"/>
            <a:ext cx="6858000" cy="685800"/>
            <a:chOff x="960" y="1704"/>
            <a:chExt cx="4320" cy="432"/>
          </a:xfrm>
        </p:grpSpPr>
        <p:cxnSp>
          <p:nvCxnSpPr>
            <p:cNvPr id="81956" name="AutoShape 36"/>
            <p:cNvCxnSpPr>
              <a:cxnSpLocks noChangeShapeType="1"/>
              <a:stCxn id="81957" idx="6"/>
              <a:endCxn id="81958" idx="2"/>
            </p:cNvCxnSpPr>
            <p:nvPr/>
          </p:nvCxnSpPr>
          <p:spPr bwMode="auto">
            <a:xfrm flipV="1">
              <a:off x="1448" y="1920"/>
              <a:ext cx="560" cy="9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957" name="Oval 37"/>
            <p:cNvSpPr>
              <a:spLocks noChangeArrowheads="1"/>
            </p:cNvSpPr>
            <p:nvPr/>
          </p:nvSpPr>
          <p:spPr bwMode="auto">
            <a:xfrm>
              <a:off x="960" y="1920"/>
              <a:ext cx="480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auto">
            <a:xfrm>
              <a:off x="2016" y="1704"/>
              <a:ext cx="3264" cy="43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54" name="Line 39"/>
          <p:cNvSpPr>
            <a:spLocks noChangeShapeType="1"/>
          </p:cNvSpPr>
          <p:nvPr/>
        </p:nvSpPr>
        <p:spPr bwMode="auto">
          <a:xfrm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5" name="Line 40"/>
          <p:cNvSpPr>
            <a:spLocks noChangeShapeType="1"/>
          </p:cNvSpPr>
          <p:nvPr/>
        </p:nvSpPr>
        <p:spPr bwMode="auto">
          <a:xfrm flipV="1"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673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686800" cy="4411662"/>
          </a:xfrm>
        </p:spPr>
        <p:txBody>
          <a:bodyPr/>
          <a:lstStyle/>
          <a:p>
            <a:r>
              <a:rPr lang="en-US" dirty="0"/>
              <a:t>Communication between processes</a:t>
            </a:r>
          </a:p>
          <a:p>
            <a:pPr lvl="1"/>
            <a:r>
              <a:rPr lang="en-US" dirty="0"/>
              <a:t>mux/</a:t>
            </a:r>
            <a:r>
              <a:rPr lang="en-US" dirty="0" err="1"/>
              <a:t>demux</a:t>
            </a:r>
            <a:r>
              <a:rPr lang="en-US" dirty="0"/>
              <a:t> from and to application processes</a:t>
            </a:r>
          </a:p>
          <a:p>
            <a:pPr lvl="1"/>
            <a:r>
              <a:rPr lang="en-US" dirty="0"/>
              <a:t>implemented using ports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14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3548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Step 3: A</a:t>
            </a:r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 ACK of the SYN-ACK</a:t>
            </a:r>
          </a:p>
        </p:txBody>
      </p:sp>
      <p:sp>
        <p:nvSpPr>
          <p:cNvPr id="965635" name="Rectangle 3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3973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74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0445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3975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76" name="Text Box 7"/>
          <p:cNvSpPr txBox="1">
            <a:spLocks noChangeArrowheads="1"/>
          </p:cNvSpPr>
          <p:nvPr/>
        </p:nvSpPr>
        <p:spPr bwMode="auto">
          <a:xfrm>
            <a:off x="6446838" y="1874838"/>
            <a:ext cx="10445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3977" name="Rectangle 8"/>
          <p:cNvSpPr>
            <a:spLocks noChangeArrowheads="1"/>
          </p:cNvSpPr>
          <p:nvPr/>
        </p:nvSpPr>
        <p:spPr bwMode="auto">
          <a:xfrm>
            <a:off x="3343275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78" name="Rectangle 9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79" name="Text Box 10"/>
          <p:cNvSpPr txBox="1">
            <a:spLocks noChangeArrowheads="1"/>
          </p:cNvSpPr>
          <p:nvPr/>
        </p:nvSpPr>
        <p:spPr bwMode="auto">
          <a:xfrm>
            <a:off x="4751388" y="2865438"/>
            <a:ext cx="177958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ISN plus 1</a:t>
            </a:r>
          </a:p>
        </p:txBody>
      </p:sp>
      <p:sp>
        <p:nvSpPr>
          <p:cNvPr id="83980" name="Rectangle 11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81" name="Rectangle 12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82" name="Text Box 13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83983" name="Text Box 14"/>
          <p:cNvSpPr txBox="1">
            <a:spLocks noChangeArrowheads="1"/>
          </p:cNvSpPr>
          <p:nvPr/>
        </p:nvSpPr>
        <p:spPr bwMode="auto">
          <a:xfrm>
            <a:off x="3573463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20B</a:t>
            </a:r>
          </a:p>
        </p:txBody>
      </p:sp>
      <p:sp>
        <p:nvSpPr>
          <p:cNvPr id="83984" name="Line 15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5" name="Line 16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6" name="Text Box 17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83987" name="Text Box 18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3988" name="Rectangle 19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89" name="Rectangle 20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90" name="Text Box 21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83991" name="Text Box 22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83992" name="Rectangle 23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93" name="Text Box 24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83994" name="Text Box 25"/>
          <p:cNvSpPr txBox="1">
            <a:spLocks noChangeArrowheads="1"/>
          </p:cNvSpPr>
          <p:nvPr/>
        </p:nvSpPr>
        <p:spPr bwMode="auto">
          <a:xfrm>
            <a:off x="652463" y="2705100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Flags:</a:t>
            </a:r>
          </a:p>
        </p:txBody>
      </p:sp>
      <p:sp>
        <p:nvSpPr>
          <p:cNvPr id="83995" name="Text Box 26"/>
          <p:cNvSpPr txBox="1">
            <a:spLocks noChangeArrowheads="1"/>
          </p:cNvSpPr>
          <p:nvPr/>
        </p:nvSpPr>
        <p:spPr bwMode="auto">
          <a:xfrm>
            <a:off x="1506538" y="2740025"/>
            <a:ext cx="7493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latin typeface="Arial" charset="0"/>
              </a:rPr>
              <a:t>SYN</a:t>
            </a:r>
          </a:p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ACK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FIN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RST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PSH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</a:t>
            </a:r>
          </a:p>
        </p:txBody>
      </p:sp>
      <p:sp>
        <p:nvSpPr>
          <p:cNvPr id="83996" name="Text Box 27"/>
          <p:cNvSpPr txBox="1">
            <a:spLocks noChangeArrowheads="1"/>
          </p:cNvSpPr>
          <p:nvPr/>
        </p:nvSpPr>
        <p:spPr bwMode="auto">
          <a:xfrm>
            <a:off x="1866900" y="5349875"/>
            <a:ext cx="5308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A tells B it</a:t>
            </a:r>
            <a:r>
              <a:rPr lang="ja-JP" altLang="en-US">
                <a:solidFill>
                  <a:srgbClr val="FF3300"/>
                </a:solidFill>
                <a:latin typeface="Helvetica" charset="0"/>
              </a:rPr>
              <a:t>’</a:t>
            </a:r>
            <a:r>
              <a:rPr lang="en-US">
                <a:solidFill>
                  <a:srgbClr val="FF3300"/>
                </a:solidFill>
                <a:latin typeface="Helvetica" charset="0"/>
              </a:rPr>
              <a:t>s likewise okay to start sending</a:t>
            </a:r>
          </a:p>
        </p:txBody>
      </p:sp>
      <p:sp>
        <p:nvSpPr>
          <p:cNvPr id="83997" name="Text Box 28"/>
          <p:cNvSpPr txBox="1">
            <a:spLocks noChangeArrowheads="1"/>
          </p:cNvSpPr>
          <p:nvPr/>
        </p:nvSpPr>
        <p:spPr bwMode="auto">
          <a:xfrm>
            <a:off x="4114800" y="2438400"/>
            <a:ext cx="3389313" cy="3667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FF3300"/>
                </a:solidFill>
                <a:latin typeface="Arial" charset="0"/>
              </a:rPr>
              <a:t>A</a:t>
            </a:r>
            <a:r>
              <a:rPr lang="ja-JP" altLang="en-US" sz="1800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sz="1800" b="0">
                <a:solidFill>
                  <a:srgbClr val="FF3300"/>
                </a:solidFill>
                <a:latin typeface="Arial" charset="0"/>
              </a:rPr>
              <a:t>s Initial Sequence Number</a:t>
            </a:r>
          </a:p>
        </p:txBody>
      </p:sp>
      <p:sp>
        <p:nvSpPr>
          <p:cNvPr id="83998" name="Text Box 29"/>
          <p:cNvSpPr txBox="1">
            <a:spLocks noChangeArrowheads="1"/>
          </p:cNvSpPr>
          <p:nvPr/>
        </p:nvSpPr>
        <p:spPr bwMode="auto">
          <a:xfrm>
            <a:off x="1173163" y="6270625"/>
            <a:ext cx="680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… upon receiving this packet, B can start sending data</a:t>
            </a:r>
          </a:p>
        </p:txBody>
      </p:sp>
      <p:grpSp>
        <p:nvGrpSpPr>
          <p:cNvPr id="83999" name="Group 30"/>
          <p:cNvGrpSpPr>
            <a:grpSpLocks/>
          </p:cNvGrpSpPr>
          <p:nvPr/>
        </p:nvGrpSpPr>
        <p:grpSpPr bwMode="auto">
          <a:xfrm>
            <a:off x="1524000" y="2705100"/>
            <a:ext cx="6858000" cy="685800"/>
            <a:chOff x="960" y="1704"/>
            <a:chExt cx="4320" cy="432"/>
          </a:xfrm>
        </p:grpSpPr>
        <p:cxnSp>
          <p:nvCxnSpPr>
            <p:cNvPr id="84002" name="AutoShape 31"/>
            <p:cNvCxnSpPr>
              <a:cxnSpLocks noChangeShapeType="1"/>
              <a:stCxn id="84003" idx="6"/>
              <a:endCxn id="84004" idx="2"/>
            </p:cNvCxnSpPr>
            <p:nvPr/>
          </p:nvCxnSpPr>
          <p:spPr bwMode="auto">
            <a:xfrm flipV="1">
              <a:off x="1448" y="1920"/>
              <a:ext cx="560" cy="9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4003" name="Oval 32"/>
            <p:cNvSpPr>
              <a:spLocks noChangeArrowheads="1"/>
            </p:cNvSpPr>
            <p:nvPr/>
          </p:nvSpPr>
          <p:spPr bwMode="auto">
            <a:xfrm>
              <a:off x="960" y="1920"/>
              <a:ext cx="480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04" name="Oval 33"/>
            <p:cNvSpPr>
              <a:spLocks noChangeArrowheads="1"/>
            </p:cNvSpPr>
            <p:nvPr/>
          </p:nvSpPr>
          <p:spPr bwMode="auto">
            <a:xfrm>
              <a:off x="2016" y="1704"/>
              <a:ext cx="3264" cy="43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00" name="Line 34"/>
          <p:cNvSpPr>
            <a:spLocks noChangeShapeType="1"/>
          </p:cNvSpPr>
          <p:nvPr/>
        </p:nvSpPr>
        <p:spPr bwMode="auto">
          <a:xfrm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1" name="Line 35"/>
          <p:cNvSpPr>
            <a:spLocks noChangeShapeType="1"/>
          </p:cNvSpPr>
          <p:nvPr/>
        </p:nvSpPr>
        <p:spPr bwMode="auto">
          <a:xfrm flipV="1"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752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sz="3400">
                <a:latin typeface="Helvetica" charset="0"/>
                <a:ea typeface="ＭＳ Ｐゴシック" charset="0"/>
                <a:cs typeface="ＭＳ Ｐゴシック" charset="0"/>
              </a:rPr>
              <a:t>Timing Diagram: 3-Way Handshaking</a:t>
            </a:r>
            <a:endParaRPr lang="en-US" sz="320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6020" name="Line 3"/>
          <p:cNvSpPr>
            <a:spLocks noChangeShapeType="1"/>
          </p:cNvSpPr>
          <p:nvPr/>
        </p:nvSpPr>
        <p:spPr bwMode="auto">
          <a:xfrm>
            <a:off x="1985963" y="3041650"/>
            <a:ext cx="1587" cy="266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889000" y="2700338"/>
            <a:ext cx="18700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Client (initiator)</a:t>
            </a:r>
          </a:p>
        </p:txBody>
      </p:sp>
      <p:sp>
        <p:nvSpPr>
          <p:cNvPr id="86022" name="Text Box 5"/>
          <p:cNvSpPr txBox="1">
            <a:spLocks noChangeArrowheads="1"/>
          </p:cNvSpPr>
          <p:nvPr/>
        </p:nvSpPr>
        <p:spPr bwMode="auto">
          <a:xfrm>
            <a:off x="6403975" y="2152650"/>
            <a:ext cx="8921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Server</a:t>
            </a:r>
          </a:p>
        </p:txBody>
      </p:sp>
      <p:sp>
        <p:nvSpPr>
          <p:cNvPr id="86023" name="Line 6"/>
          <p:cNvSpPr>
            <a:spLocks noChangeShapeType="1"/>
          </p:cNvSpPr>
          <p:nvPr/>
        </p:nvSpPr>
        <p:spPr bwMode="auto">
          <a:xfrm>
            <a:off x="6858000" y="3041650"/>
            <a:ext cx="1588" cy="266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81200" y="3295650"/>
            <a:ext cx="4876800" cy="736600"/>
            <a:chOff x="1248" y="2176"/>
            <a:chExt cx="3072" cy="464"/>
          </a:xfrm>
        </p:grpSpPr>
        <p:sp>
          <p:nvSpPr>
            <p:cNvPr id="86036" name="Line 8"/>
            <p:cNvSpPr>
              <a:spLocks noChangeShapeType="1"/>
            </p:cNvSpPr>
            <p:nvPr/>
          </p:nvSpPr>
          <p:spPr bwMode="auto">
            <a:xfrm>
              <a:off x="1248" y="2256"/>
              <a:ext cx="307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86037" name="Text Box 9"/>
            <p:cNvSpPr txBox="1">
              <a:spLocks noChangeArrowheads="1"/>
            </p:cNvSpPr>
            <p:nvPr/>
          </p:nvSpPr>
          <p:spPr bwMode="auto">
            <a:xfrm rot="429064">
              <a:off x="1931" y="2176"/>
              <a:ext cx="131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SYN, SeqNum = x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982788" y="4162425"/>
            <a:ext cx="4875212" cy="631825"/>
            <a:chOff x="1248" y="2722"/>
            <a:chExt cx="3072" cy="398"/>
          </a:xfrm>
        </p:grpSpPr>
        <p:sp>
          <p:nvSpPr>
            <p:cNvPr id="86034" name="Line 11"/>
            <p:cNvSpPr>
              <a:spLocks noChangeShapeType="1"/>
            </p:cNvSpPr>
            <p:nvPr/>
          </p:nvSpPr>
          <p:spPr bwMode="auto">
            <a:xfrm flipH="1">
              <a:off x="1248" y="2784"/>
              <a:ext cx="3072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86035" name="Text Box 12"/>
            <p:cNvSpPr txBox="1">
              <a:spLocks noChangeArrowheads="1"/>
            </p:cNvSpPr>
            <p:nvPr/>
          </p:nvSpPr>
          <p:spPr bwMode="auto">
            <a:xfrm rot="-375610">
              <a:off x="1440" y="2722"/>
              <a:ext cx="26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SYN + ACK, SeqNum = y, Ack = x + 1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981200" y="4972050"/>
            <a:ext cx="4876800" cy="736600"/>
            <a:chOff x="1248" y="3232"/>
            <a:chExt cx="3072" cy="464"/>
          </a:xfrm>
        </p:grpSpPr>
        <p:sp>
          <p:nvSpPr>
            <p:cNvPr id="86032" name="Line 14"/>
            <p:cNvSpPr>
              <a:spLocks noChangeShapeType="1"/>
            </p:cNvSpPr>
            <p:nvPr/>
          </p:nvSpPr>
          <p:spPr bwMode="auto">
            <a:xfrm>
              <a:off x="1248" y="3312"/>
              <a:ext cx="307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86033" name="Text Box 15"/>
            <p:cNvSpPr txBox="1">
              <a:spLocks noChangeArrowheads="1"/>
            </p:cNvSpPr>
            <p:nvPr/>
          </p:nvSpPr>
          <p:spPr bwMode="auto">
            <a:xfrm rot="429064">
              <a:off x="1964" y="3232"/>
              <a:ext cx="1259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ACK, Ack = y + 1</a:t>
              </a:r>
            </a:p>
          </p:txBody>
        </p:sp>
      </p:grpSp>
      <p:sp>
        <p:nvSpPr>
          <p:cNvPr id="86027" name="Text Box 16"/>
          <p:cNvSpPr txBox="1">
            <a:spLocks noChangeArrowheads="1"/>
          </p:cNvSpPr>
          <p:nvPr/>
        </p:nvSpPr>
        <p:spPr bwMode="auto">
          <a:xfrm>
            <a:off x="1219200" y="1905000"/>
            <a:ext cx="8667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i="1">
                <a:latin typeface="Arial" charset="0"/>
              </a:rPr>
              <a:t>Active</a:t>
            </a:r>
            <a:br>
              <a:rPr lang="en-US" sz="1800" i="1">
                <a:latin typeface="Arial" charset="0"/>
              </a:rPr>
            </a:br>
            <a:r>
              <a:rPr lang="en-US" sz="1800" i="1">
                <a:latin typeface="Arial" charset="0"/>
              </a:rPr>
              <a:t>Open</a:t>
            </a:r>
          </a:p>
        </p:txBody>
      </p:sp>
      <p:sp>
        <p:nvSpPr>
          <p:cNvPr id="86028" name="Text Box 17"/>
          <p:cNvSpPr txBox="1">
            <a:spLocks noChangeArrowheads="1"/>
          </p:cNvSpPr>
          <p:nvPr/>
        </p:nvSpPr>
        <p:spPr bwMode="auto">
          <a:xfrm>
            <a:off x="6324600" y="1371600"/>
            <a:ext cx="10318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i="1">
                <a:latin typeface="Arial" charset="0"/>
              </a:rPr>
              <a:t>Passive</a:t>
            </a:r>
            <a:br>
              <a:rPr lang="en-US" sz="1800" i="1">
                <a:latin typeface="Arial" charset="0"/>
              </a:rPr>
            </a:br>
            <a:r>
              <a:rPr lang="en-US" sz="1800" i="1">
                <a:latin typeface="Arial" charset="0"/>
              </a:rPr>
              <a:t>Open</a:t>
            </a:r>
          </a:p>
        </p:txBody>
      </p:sp>
      <p:sp>
        <p:nvSpPr>
          <p:cNvPr id="967698" name="Text Box 18"/>
          <p:cNvSpPr txBox="1">
            <a:spLocks noChangeArrowheads="1"/>
          </p:cNvSpPr>
          <p:nvPr/>
        </p:nvSpPr>
        <p:spPr bwMode="auto">
          <a:xfrm>
            <a:off x="606425" y="3101975"/>
            <a:ext cx="14160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>
                <a:latin typeface="Courier" charset="0"/>
              </a:rPr>
              <a:t>connect()</a:t>
            </a:r>
          </a:p>
        </p:txBody>
      </p:sp>
      <p:sp>
        <p:nvSpPr>
          <p:cNvPr id="86030" name="Text Box 19"/>
          <p:cNvSpPr txBox="1">
            <a:spLocks noChangeArrowheads="1"/>
          </p:cNvSpPr>
          <p:nvPr/>
        </p:nvSpPr>
        <p:spPr bwMode="auto">
          <a:xfrm>
            <a:off x="6934200" y="2895600"/>
            <a:ext cx="1277938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dirty="0">
                <a:latin typeface="Courier" charset="0"/>
              </a:rPr>
              <a:t>listen()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8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69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sz="3600" dirty="0">
                <a:latin typeface="Helvetica" charset="0"/>
                <a:ea typeface="ＭＳ Ｐゴシック" charset="0"/>
                <a:cs typeface="ＭＳ Ｐゴシック" charset="0"/>
              </a:rPr>
              <a:t>What if the SYN Packet Gets Lost?</a:t>
            </a:r>
          </a:p>
        </p:txBody>
      </p:sp>
      <p:sp>
        <p:nvSpPr>
          <p:cNvPr id="96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Suppose the SYN packet gets lost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Packet is lost inside the network, or: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Server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discards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the packet (e.g., it’s too busy)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Eventually, no SYN-ACK arrives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Sender sets a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timer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waits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for the SYN-ACK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and retransmits the SYN if needed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How should the TCP sender set the timer?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Sender has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no idea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how far away the receiver is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Hard to guess a reasonable length of time to wait</a:t>
            </a:r>
          </a:p>
          <a:p>
            <a:pPr lvl="1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SHOULD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(RFCs 1122 &amp; 2988) use default of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3 seconds</a:t>
            </a:r>
          </a:p>
          <a:p>
            <a:pPr lvl="2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Some implementations instead use 6 seconds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428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31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Tearing Down the Connection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667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Helvetica" charset="0"/>
                <a:ea typeface="ＭＳ Ｐゴシック" charset="0"/>
                <a:cs typeface="ＭＳ Ｐゴシック" charset="0"/>
              </a:rPr>
              <a:t>Normal Termination, One Side At A Time</a:t>
            </a: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038600"/>
            <a:ext cx="8458200" cy="26670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Finish (</a:t>
            </a:r>
            <a:r>
              <a:rPr lang="en-US" sz="2400" b="1" dirty="0">
                <a:latin typeface="Arial" charset="0"/>
                <a:cs typeface="Arial" charset="0"/>
              </a:rPr>
              <a:t>FIN</a:t>
            </a:r>
            <a:r>
              <a:rPr lang="en-US" sz="2400" dirty="0">
                <a:latin typeface="Arial" charset="0"/>
                <a:cs typeface="Arial" charset="0"/>
              </a:rPr>
              <a:t>) to close and receive remaining bytes</a:t>
            </a:r>
          </a:p>
          <a:p>
            <a:pPr lvl="1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FIN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occupies one byte in the sequence space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Other host </a:t>
            </a:r>
            <a:r>
              <a:rPr lang="en-US" sz="2400" dirty="0" err="1">
                <a:latin typeface="Arial" charset="0"/>
                <a:cs typeface="Arial" charset="0"/>
              </a:rPr>
              <a:t>acks</a:t>
            </a:r>
            <a:r>
              <a:rPr lang="en-US" sz="2400" dirty="0">
                <a:latin typeface="Arial" charset="0"/>
                <a:cs typeface="Arial" charset="0"/>
              </a:rPr>
              <a:t> the byte to confirm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Closes A’s side of the connection, but 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not</a:t>
            </a:r>
            <a:r>
              <a:rPr lang="en-US" sz="2400" dirty="0">
                <a:latin typeface="Arial" charset="0"/>
                <a:cs typeface="Arial" charset="0"/>
              </a:rPr>
              <a:t> B’s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Until B likewise sends 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FIN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Which A then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acks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7285" name="Line 4"/>
          <p:cNvSpPr>
            <a:spLocks noChangeShapeType="1"/>
          </p:cNvSpPr>
          <p:nvPr/>
        </p:nvSpPr>
        <p:spPr bwMode="auto">
          <a:xfrm flipV="1">
            <a:off x="1471613" y="1762125"/>
            <a:ext cx="287337" cy="160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6" name="Line 5"/>
          <p:cNvSpPr>
            <a:spLocks noChangeShapeType="1"/>
          </p:cNvSpPr>
          <p:nvPr/>
        </p:nvSpPr>
        <p:spPr bwMode="auto">
          <a:xfrm>
            <a:off x="1989138" y="1779588"/>
            <a:ext cx="300037" cy="157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7" name="Line 6"/>
          <p:cNvSpPr>
            <a:spLocks noChangeShapeType="1"/>
          </p:cNvSpPr>
          <p:nvPr/>
        </p:nvSpPr>
        <p:spPr bwMode="auto">
          <a:xfrm flipV="1">
            <a:off x="2581275" y="1776413"/>
            <a:ext cx="457200" cy="160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8" name="Line 7"/>
          <p:cNvSpPr>
            <a:spLocks noChangeShapeType="1"/>
          </p:cNvSpPr>
          <p:nvPr/>
        </p:nvSpPr>
        <p:spPr bwMode="auto">
          <a:xfrm flipV="1">
            <a:off x="3113088" y="1771650"/>
            <a:ext cx="469900" cy="1598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9" name="Text Box 8"/>
          <p:cNvSpPr txBox="1">
            <a:spLocks noChangeArrowheads="1"/>
          </p:cNvSpPr>
          <p:nvPr/>
        </p:nvSpPr>
        <p:spPr bwMode="auto">
          <a:xfrm rot="-4794570">
            <a:off x="979488" y="2366962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</a:t>
            </a:r>
          </a:p>
        </p:txBody>
      </p:sp>
      <p:sp>
        <p:nvSpPr>
          <p:cNvPr id="97290" name="Text Box 9"/>
          <p:cNvSpPr txBox="1">
            <a:spLocks noChangeArrowheads="1"/>
          </p:cNvSpPr>
          <p:nvPr/>
        </p:nvSpPr>
        <p:spPr bwMode="auto">
          <a:xfrm rot="4712803">
            <a:off x="1703388" y="2360613"/>
            <a:ext cx="1292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 ACK</a:t>
            </a:r>
          </a:p>
        </p:txBody>
      </p:sp>
      <p:sp>
        <p:nvSpPr>
          <p:cNvPr id="97291" name="Text Box 10"/>
          <p:cNvSpPr txBox="1">
            <a:spLocks noChangeArrowheads="1"/>
          </p:cNvSpPr>
          <p:nvPr/>
        </p:nvSpPr>
        <p:spPr bwMode="auto">
          <a:xfrm rot="-4355001">
            <a:off x="2373313" y="2138363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97292" name="Text Box 11"/>
          <p:cNvSpPr txBox="1">
            <a:spLocks noChangeArrowheads="1"/>
          </p:cNvSpPr>
          <p:nvPr/>
        </p:nvSpPr>
        <p:spPr bwMode="auto">
          <a:xfrm rot="-4396192">
            <a:off x="2824163" y="2382838"/>
            <a:ext cx="66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Data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833938" y="1773238"/>
            <a:ext cx="465137" cy="1603375"/>
            <a:chOff x="3406" y="1115"/>
            <a:chExt cx="293" cy="1010"/>
          </a:xfrm>
        </p:grpSpPr>
        <p:sp>
          <p:nvSpPr>
            <p:cNvPr id="97326" name="Line 13"/>
            <p:cNvSpPr>
              <a:spLocks noChangeShapeType="1"/>
            </p:cNvSpPr>
            <p:nvPr/>
          </p:nvSpPr>
          <p:spPr bwMode="auto">
            <a:xfrm flipV="1">
              <a:off x="3551" y="1115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7" name="Text Box 14"/>
            <p:cNvSpPr txBox="1">
              <a:spLocks noChangeArrowheads="1"/>
            </p:cNvSpPr>
            <p:nvPr/>
          </p:nvSpPr>
          <p:spPr bwMode="auto">
            <a:xfrm rot="-4702247">
              <a:off x="3344" y="1472"/>
              <a:ext cx="3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FIN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576888" y="1771650"/>
            <a:ext cx="514350" cy="1573213"/>
            <a:chOff x="3874" y="1114"/>
            <a:chExt cx="324" cy="991"/>
          </a:xfrm>
        </p:grpSpPr>
        <p:sp>
          <p:nvSpPr>
            <p:cNvPr id="97324" name="Line 16"/>
            <p:cNvSpPr>
              <a:spLocks noChangeShapeType="1"/>
            </p:cNvSpPr>
            <p:nvPr/>
          </p:nvSpPr>
          <p:spPr bwMode="auto">
            <a:xfrm>
              <a:off x="3874" y="1114"/>
              <a:ext cx="175" cy="9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5" name="Text Box 17"/>
            <p:cNvSpPr txBox="1">
              <a:spLocks noChangeArrowheads="1"/>
            </p:cNvSpPr>
            <p:nvPr/>
          </p:nvSpPr>
          <p:spPr bwMode="auto">
            <a:xfrm rot="4688575">
              <a:off x="3846" y="1465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ACK</a:t>
              </a:r>
            </a:p>
          </p:txBody>
        </p:sp>
      </p:grpSp>
      <p:sp>
        <p:nvSpPr>
          <p:cNvPr id="97295" name="Line 18"/>
          <p:cNvSpPr>
            <a:spLocks noChangeShapeType="1"/>
          </p:cNvSpPr>
          <p:nvPr/>
        </p:nvSpPr>
        <p:spPr bwMode="auto">
          <a:xfrm>
            <a:off x="3706813" y="1773238"/>
            <a:ext cx="379412" cy="1584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6" name="Line 19"/>
          <p:cNvSpPr>
            <a:spLocks noChangeShapeType="1"/>
          </p:cNvSpPr>
          <p:nvPr/>
        </p:nvSpPr>
        <p:spPr bwMode="auto">
          <a:xfrm flipV="1">
            <a:off x="1263650" y="1752600"/>
            <a:ext cx="70421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7" name="Line 20"/>
          <p:cNvSpPr>
            <a:spLocks noChangeShapeType="1"/>
          </p:cNvSpPr>
          <p:nvPr/>
        </p:nvSpPr>
        <p:spPr bwMode="auto">
          <a:xfrm flipV="1">
            <a:off x="1279525" y="3352800"/>
            <a:ext cx="7102475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8" name="Text Box 21"/>
          <p:cNvSpPr txBox="1">
            <a:spLocks noChangeArrowheads="1"/>
          </p:cNvSpPr>
          <p:nvPr/>
        </p:nvSpPr>
        <p:spPr bwMode="auto">
          <a:xfrm rot="4676639">
            <a:off x="3724275" y="2371725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97299" name="Line 22"/>
          <p:cNvSpPr>
            <a:spLocks noChangeShapeType="1"/>
          </p:cNvSpPr>
          <p:nvPr/>
        </p:nvSpPr>
        <p:spPr bwMode="auto">
          <a:xfrm>
            <a:off x="2554288" y="3597275"/>
            <a:ext cx="1779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0" name="Text Box 23"/>
          <p:cNvSpPr txBox="1">
            <a:spLocks noChangeArrowheads="1"/>
          </p:cNvSpPr>
          <p:nvPr/>
        </p:nvSpPr>
        <p:spPr bwMode="auto">
          <a:xfrm>
            <a:off x="1951038" y="3398838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b="0">
                <a:latin typeface="Times New Roman" charset="0"/>
              </a:rPr>
              <a:t>time</a:t>
            </a:r>
            <a:endParaRPr lang="en-US" sz="2400" b="0">
              <a:latin typeface="Times New Roman" charset="0"/>
            </a:endParaRPr>
          </a:p>
        </p:txBody>
      </p:sp>
      <p:sp>
        <p:nvSpPr>
          <p:cNvPr id="97301" name="Text Box 24"/>
          <p:cNvSpPr txBox="1">
            <a:spLocks noChangeArrowheads="1"/>
          </p:cNvSpPr>
          <p:nvPr/>
        </p:nvSpPr>
        <p:spPr bwMode="auto">
          <a:xfrm>
            <a:off x="774700" y="310991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A</a:t>
            </a:r>
          </a:p>
        </p:txBody>
      </p:sp>
      <p:sp>
        <p:nvSpPr>
          <p:cNvPr id="97302" name="Text Box 25"/>
          <p:cNvSpPr txBox="1">
            <a:spLocks noChangeArrowheads="1"/>
          </p:cNvSpPr>
          <p:nvPr/>
        </p:nvSpPr>
        <p:spPr bwMode="auto">
          <a:xfrm>
            <a:off x="731838" y="1571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B</a:t>
            </a:r>
          </a:p>
        </p:txBody>
      </p:sp>
      <p:sp>
        <p:nvSpPr>
          <p:cNvPr id="97303" name="Oval 26"/>
          <p:cNvSpPr>
            <a:spLocks noChangeArrowheads="1"/>
          </p:cNvSpPr>
          <p:nvPr/>
        </p:nvSpPr>
        <p:spPr bwMode="auto">
          <a:xfrm>
            <a:off x="4246563" y="3108325"/>
            <a:ext cx="82550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4" name="Oval 27"/>
          <p:cNvSpPr>
            <a:spLocks noChangeArrowheads="1"/>
          </p:cNvSpPr>
          <p:nvPr/>
        </p:nvSpPr>
        <p:spPr bwMode="auto">
          <a:xfrm>
            <a:off x="4452938" y="3116263"/>
            <a:ext cx="80962" cy="841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5" name="Oval 28"/>
          <p:cNvSpPr>
            <a:spLocks noChangeArrowheads="1"/>
          </p:cNvSpPr>
          <p:nvPr/>
        </p:nvSpPr>
        <p:spPr bwMode="auto">
          <a:xfrm>
            <a:off x="4668838" y="3108325"/>
            <a:ext cx="80962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226175" y="1781175"/>
            <a:ext cx="517525" cy="1573213"/>
            <a:chOff x="4283" y="1120"/>
            <a:chExt cx="326" cy="991"/>
          </a:xfrm>
        </p:grpSpPr>
        <p:sp>
          <p:nvSpPr>
            <p:cNvPr id="97322" name="Line 30"/>
            <p:cNvSpPr>
              <a:spLocks noChangeShapeType="1"/>
            </p:cNvSpPr>
            <p:nvPr/>
          </p:nvSpPr>
          <p:spPr bwMode="auto">
            <a:xfrm>
              <a:off x="4283" y="1120"/>
              <a:ext cx="175" cy="9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3" name="Text Box 31"/>
            <p:cNvSpPr txBox="1">
              <a:spLocks noChangeArrowheads="1"/>
            </p:cNvSpPr>
            <p:nvPr/>
          </p:nvSpPr>
          <p:spPr bwMode="auto">
            <a:xfrm rot="4688575">
              <a:off x="4297" y="1472"/>
              <a:ext cx="3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FIN</a:t>
              </a: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797675" y="1743075"/>
            <a:ext cx="466725" cy="1603375"/>
            <a:chOff x="4643" y="1096"/>
            <a:chExt cx="294" cy="1010"/>
          </a:xfrm>
        </p:grpSpPr>
        <p:sp>
          <p:nvSpPr>
            <p:cNvPr id="97320" name="Line 33"/>
            <p:cNvSpPr>
              <a:spLocks noChangeShapeType="1"/>
            </p:cNvSpPr>
            <p:nvPr/>
          </p:nvSpPr>
          <p:spPr bwMode="auto">
            <a:xfrm flipV="1">
              <a:off x="4789" y="1096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1" name="Text Box 34"/>
            <p:cNvSpPr txBox="1">
              <a:spLocks noChangeArrowheads="1"/>
            </p:cNvSpPr>
            <p:nvPr/>
          </p:nvSpPr>
          <p:spPr bwMode="auto">
            <a:xfrm rot="-4702247">
              <a:off x="4541" y="1450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ACK</a:t>
              </a:r>
            </a:p>
          </p:txBody>
        </p:sp>
      </p:grp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6934200" y="3200400"/>
            <a:ext cx="2020888" cy="3486150"/>
            <a:chOff x="4368" y="2016"/>
            <a:chExt cx="1273" cy="2196"/>
          </a:xfrm>
        </p:grpSpPr>
        <p:cxnSp>
          <p:nvCxnSpPr>
            <p:cNvPr id="97317" name="AutoShape 36"/>
            <p:cNvCxnSpPr>
              <a:cxnSpLocks noChangeShapeType="1"/>
              <a:stCxn id="97319" idx="0"/>
              <a:endCxn id="97318" idx="4"/>
            </p:cNvCxnSpPr>
            <p:nvPr/>
          </p:nvCxnSpPr>
          <p:spPr bwMode="auto">
            <a:xfrm flipH="1" flipV="1">
              <a:off x="4854" y="2208"/>
              <a:ext cx="151" cy="1199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7318" name="Oval 37"/>
            <p:cNvSpPr>
              <a:spLocks noChangeArrowheads="1"/>
            </p:cNvSpPr>
            <p:nvPr/>
          </p:nvSpPr>
          <p:spPr bwMode="auto">
            <a:xfrm>
              <a:off x="4428" y="2016"/>
              <a:ext cx="852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9" name="Text Box 38"/>
            <p:cNvSpPr txBox="1">
              <a:spLocks noChangeArrowheads="1"/>
            </p:cNvSpPr>
            <p:nvPr/>
          </p:nvSpPr>
          <p:spPr bwMode="auto">
            <a:xfrm>
              <a:off x="4368" y="3407"/>
              <a:ext cx="1273" cy="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sz="1600" dirty="0">
                  <a:solidFill>
                    <a:srgbClr val="FF6600"/>
                  </a:solidFill>
                  <a:latin typeface="Arial" charset="0"/>
                </a:rPr>
                <a:t>TIME_WAIT</a:t>
              </a: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: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Avoid reincarnation</a:t>
              </a:r>
            </a:p>
            <a:p>
              <a:pPr algn="l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B will retransmit FIN </a:t>
              </a:r>
              <a:br>
                <a:rPr lang="en-US" sz="1600" b="0" dirty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if ACK is lost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5715000" y="2971800"/>
            <a:ext cx="2524125" cy="2257425"/>
            <a:chOff x="3600" y="1872"/>
            <a:chExt cx="1590" cy="1422"/>
          </a:xfrm>
        </p:grpSpPr>
        <p:cxnSp>
          <p:nvCxnSpPr>
            <p:cNvPr id="97314" name="AutoShape 40"/>
            <p:cNvCxnSpPr>
              <a:cxnSpLocks noChangeShapeType="1"/>
              <a:stCxn id="97316" idx="0"/>
              <a:endCxn id="97315" idx="4"/>
            </p:cNvCxnSpPr>
            <p:nvPr/>
          </p:nvCxnSpPr>
          <p:spPr bwMode="auto">
            <a:xfrm flipH="1" flipV="1">
              <a:off x="3696" y="2264"/>
              <a:ext cx="963" cy="66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7315" name="Oval 41"/>
            <p:cNvSpPr>
              <a:spLocks noChangeArrowheads="1"/>
            </p:cNvSpPr>
            <p:nvPr/>
          </p:nvSpPr>
          <p:spPr bwMode="auto">
            <a:xfrm>
              <a:off x="3600" y="1872"/>
              <a:ext cx="192" cy="38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7316" name="Text Box 42"/>
            <p:cNvSpPr txBox="1">
              <a:spLocks noChangeArrowheads="1"/>
            </p:cNvSpPr>
            <p:nvPr/>
          </p:nvSpPr>
          <p:spPr bwMode="auto">
            <a:xfrm>
              <a:off x="4128" y="2928"/>
              <a:ext cx="106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6600"/>
                  </a:solidFill>
                  <a:latin typeface="Arial" charset="0"/>
                </a:rPr>
                <a:t>Connection</a:t>
              </a:r>
              <a:br>
                <a:rPr lang="en-US" sz="1600" b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>
                  <a:solidFill>
                    <a:srgbClr val="FF6600"/>
                  </a:solidFill>
                  <a:latin typeface="Arial" charset="0"/>
                </a:rPr>
                <a:t>now </a:t>
              </a:r>
              <a:r>
                <a:rPr lang="en-US" sz="1600">
                  <a:solidFill>
                    <a:srgbClr val="FF6600"/>
                  </a:solidFill>
                  <a:latin typeface="Arial" charset="0"/>
                </a:rPr>
                <a:t>half-closed</a:t>
              </a:r>
              <a:endParaRPr lang="en-US" sz="1600" b="0">
                <a:solidFill>
                  <a:srgbClr val="FF6600"/>
                </a:solidFill>
                <a:latin typeface="Arial" charset="0"/>
              </a:endParaRPr>
            </a:p>
          </p:txBody>
        </p:sp>
      </p:grpSp>
      <p:grpSp>
        <p:nvGrpSpPr>
          <p:cNvPr id="8" name="Group 43"/>
          <p:cNvGrpSpPr>
            <a:grpSpLocks/>
          </p:cNvGrpSpPr>
          <p:nvPr/>
        </p:nvGrpSpPr>
        <p:grpSpPr bwMode="auto">
          <a:xfrm>
            <a:off x="7886700" y="3124200"/>
            <a:ext cx="1257300" cy="1571625"/>
            <a:chOff x="4968" y="1968"/>
            <a:chExt cx="792" cy="990"/>
          </a:xfrm>
        </p:grpSpPr>
        <p:cxnSp>
          <p:nvCxnSpPr>
            <p:cNvPr id="97311" name="AutoShape 44"/>
            <p:cNvCxnSpPr>
              <a:cxnSpLocks noChangeShapeType="1"/>
              <a:stCxn id="97313" idx="0"/>
              <a:endCxn id="97312" idx="4"/>
            </p:cNvCxnSpPr>
            <p:nvPr/>
          </p:nvCxnSpPr>
          <p:spPr bwMode="auto">
            <a:xfrm flipH="1" flipV="1">
              <a:off x="5232" y="2360"/>
              <a:ext cx="132" cy="23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7312" name="Oval 45"/>
            <p:cNvSpPr>
              <a:spLocks noChangeArrowheads="1"/>
            </p:cNvSpPr>
            <p:nvPr/>
          </p:nvSpPr>
          <p:spPr bwMode="auto">
            <a:xfrm>
              <a:off x="5136" y="1968"/>
              <a:ext cx="192" cy="38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3" name="Text Box 46"/>
            <p:cNvSpPr txBox="1">
              <a:spLocks noChangeArrowheads="1"/>
            </p:cNvSpPr>
            <p:nvPr/>
          </p:nvSpPr>
          <p:spPr bwMode="auto">
            <a:xfrm>
              <a:off x="4968" y="2592"/>
              <a:ext cx="79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Connection</a:t>
              </a:r>
              <a:br>
                <a:rPr lang="en-US" sz="1600" b="0" dirty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now </a:t>
              </a:r>
              <a:r>
                <a:rPr lang="en-US" sz="1600" dirty="0">
                  <a:solidFill>
                    <a:srgbClr val="FF6600"/>
                  </a:solidFill>
                  <a:latin typeface="Arial" charset="0"/>
                </a:rPr>
                <a:t>closed</a:t>
              </a:r>
              <a:endParaRPr lang="en-US" sz="1600" b="0" dirty="0">
                <a:solidFill>
                  <a:srgbClr val="FF6600"/>
                </a:solidFill>
                <a:latin typeface="Arial" charset="0"/>
              </a:endParaRPr>
            </a:p>
          </p:txBody>
        </p:sp>
      </p:grpSp>
      <p:sp>
        <p:nvSpPr>
          <p:cNvPr id="4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534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Helvetica" charset="0"/>
                <a:ea typeface="ＭＳ Ｐゴシック" charset="0"/>
                <a:cs typeface="ＭＳ Ｐゴシック" charset="0"/>
              </a:rPr>
              <a:t>Normal Termination, Both Together</a:t>
            </a: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257800"/>
            <a:ext cx="8458200" cy="6858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Same as before, but B sets </a:t>
            </a:r>
            <a:r>
              <a:rPr lang="en-US" sz="2400" b="1" dirty="0">
                <a:latin typeface="Arial" charset="0"/>
                <a:cs typeface="Arial" charset="0"/>
              </a:rPr>
              <a:t>FIN</a:t>
            </a:r>
            <a:r>
              <a:rPr lang="en-US" sz="2400" dirty="0">
                <a:latin typeface="Arial" charset="0"/>
                <a:cs typeface="Arial" charset="0"/>
              </a:rPr>
              <a:t> with their </a:t>
            </a:r>
            <a:r>
              <a:rPr lang="en-US" sz="2400" dirty="0" err="1">
                <a:latin typeface="Arial" charset="0"/>
                <a:cs typeface="Arial" charset="0"/>
              </a:rPr>
              <a:t>ack</a:t>
            </a:r>
            <a:r>
              <a:rPr lang="en-US" sz="2400" dirty="0">
                <a:latin typeface="Arial" charset="0"/>
                <a:cs typeface="Arial" charset="0"/>
              </a:rPr>
              <a:t> of A’s </a:t>
            </a:r>
            <a:r>
              <a:rPr lang="en-US" sz="2400" b="1" dirty="0">
                <a:latin typeface="Arial" charset="0"/>
                <a:cs typeface="Arial" charset="0"/>
              </a:rPr>
              <a:t>FIN</a:t>
            </a:r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99333" name="Line 4"/>
          <p:cNvSpPr>
            <a:spLocks noChangeShapeType="1"/>
          </p:cNvSpPr>
          <p:nvPr/>
        </p:nvSpPr>
        <p:spPr bwMode="auto">
          <a:xfrm flipV="1">
            <a:off x="2044700" y="1758950"/>
            <a:ext cx="287338" cy="160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Line 5"/>
          <p:cNvSpPr>
            <a:spLocks noChangeShapeType="1"/>
          </p:cNvSpPr>
          <p:nvPr/>
        </p:nvSpPr>
        <p:spPr bwMode="auto">
          <a:xfrm>
            <a:off x="2562225" y="1776413"/>
            <a:ext cx="300038" cy="157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Line 6"/>
          <p:cNvSpPr>
            <a:spLocks noChangeShapeType="1"/>
          </p:cNvSpPr>
          <p:nvPr/>
        </p:nvSpPr>
        <p:spPr bwMode="auto">
          <a:xfrm flipV="1">
            <a:off x="3154363" y="1773238"/>
            <a:ext cx="457200" cy="160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6" name="Line 7"/>
          <p:cNvSpPr>
            <a:spLocks noChangeShapeType="1"/>
          </p:cNvSpPr>
          <p:nvPr/>
        </p:nvSpPr>
        <p:spPr bwMode="auto">
          <a:xfrm flipV="1">
            <a:off x="3686175" y="1768475"/>
            <a:ext cx="469900" cy="1598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7" name="Text Box 8"/>
          <p:cNvSpPr txBox="1">
            <a:spLocks noChangeArrowheads="1"/>
          </p:cNvSpPr>
          <p:nvPr/>
        </p:nvSpPr>
        <p:spPr bwMode="auto">
          <a:xfrm rot="-4794570">
            <a:off x="1552576" y="2363787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</a:t>
            </a:r>
          </a:p>
        </p:txBody>
      </p:sp>
      <p:sp>
        <p:nvSpPr>
          <p:cNvPr id="99338" name="Text Box 9"/>
          <p:cNvSpPr txBox="1">
            <a:spLocks noChangeArrowheads="1"/>
          </p:cNvSpPr>
          <p:nvPr/>
        </p:nvSpPr>
        <p:spPr bwMode="auto">
          <a:xfrm rot="4712803">
            <a:off x="2276475" y="2357438"/>
            <a:ext cx="1292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 ACK</a:t>
            </a:r>
          </a:p>
        </p:txBody>
      </p:sp>
      <p:sp>
        <p:nvSpPr>
          <p:cNvPr id="99339" name="Text Box 10"/>
          <p:cNvSpPr txBox="1">
            <a:spLocks noChangeArrowheads="1"/>
          </p:cNvSpPr>
          <p:nvPr/>
        </p:nvSpPr>
        <p:spPr bwMode="auto">
          <a:xfrm rot="-4355001">
            <a:off x="2946400" y="2135188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99340" name="Text Box 11"/>
          <p:cNvSpPr txBox="1">
            <a:spLocks noChangeArrowheads="1"/>
          </p:cNvSpPr>
          <p:nvPr/>
        </p:nvSpPr>
        <p:spPr bwMode="auto">
          <a:xfrm rot="-4396192">
            <a:off x="3397250" y="2379663"/>
            <a:ext cx="66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Data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07025" y="1770063"/>
            <a:ext cx="465138" cy="1603375"/>
            <a:chOff x="3406" y="1115"/>
            <a:chExt cx="293" cy="1010"/>
          </a:xfrm>
        </p:grpSpPr>
        <p:sp>
          <p:nvSpPr>
            <p:cNvPr id="99367" name="Line 13"/>
            <p:cNvSpPr>
              <a:spLocks noChangeShapeType="1"/>
            </p:cNvSpPr>
            <p:nvPr/>
          </p:nvSpPr>
          <p:spPr bwMode="auto">
            <a:xfrm flipV="1">
              <a:off x="3551" y="1115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8" name="Text Box 14"/>
            <p:cNvSpPr txBox="1">
              <a:spLocks noChangeArrowheads="1"/>
            </p:cNvSpPr>
            <p:nvPr/>
          </p:nvSpPr>
          <p:spPr bwMode="auto">
            <a:xfrm rot="-4702247">
              <a:off x="3344" y="1472"/>
              <a:ext cx="3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FIN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149975" y="1768475"/>
            <a:ext cx="512763" cy="1573213"/>
            <a:chOff x="3874" y="1114"/>
            <a:chExt cx="323" cy="991"/>
          </a:xfrm>
        </p:grpSpPr>
        <p:sp>
          <p:nvSpPr>
            <p:cNvPr id="99365" name="Line 16"/>
            <p:cNvSpPr>
              <a:spLocks noChangeShapeType="1"/>
            </p:cNvSpPr>
            <p:nvPr/>
          </p:nvSpPr>
          <p:spPr bwMode="auto">
            <a:xfrm>
              <a:off x="3874" y="1114"/>
              <a:ext cx="175" cy="9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6" name="Text Box 17"/>
            <p:cNvSpPr txBox="1">
              <a:spLocks noChangeArrowheads="1"/>
            </p:cNvSpPr>
            <p:nvPr/>
          </p:nvSpPr>
          <p:spPr bwMode="auto">
            <a:xfrm rot="4688575">
              <a:off x="3631" y="1466"/>
              <a:ext cx="8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FIN + ACK</a:t>
              </a:r>
            </a:p>
          </p:txBody>
        </p:sp>
      </p:grpSp>
      <p:sp>
        <p:nvSpPr>
          <p:cNvPr id="99343" name="Line 18"/>
          <p:cNvSpPr>
            <a:spLocks noChangeShapeType="1"/>
          </p:cNvSpPr>
          <p:nvPr/>
        </p:nvSpPr>
        <p:spPr bwMode="auto">
          <a:xfrm>
            <a:off x="4279900" y="1770063"/>
            <a:ext cx="379413" cy="1584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4" name="Line 19"/>
          <p:cNvSpPr>
            <a:spLocks noChangeShapeType="1"/>
          </p:cNvSpPr>
          <p:nvPr/>
        </p:nvSpPr>
        <p:spPr bwMode="auto">
          <a:xfrm flipV="1">
            <a:off x="1836738" y="1739900"/>
            <a:ext cx="6421437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5" name="Line 20"/>
          <p:cNvSpPr>
            <a:spLocks noChangeShapeType="1"/>
          </p:cNvSpPr>
          <p:nvPr/>
        </p:nvSpPr>
        <p:spPr bwMode="auto">
          <a:xfrm flipV="1">
            <a:off x="1852613" y="3352800"/>
            <a:ext cx="64452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6" name="Text Box 21"/>
          <p:cNvSpPr txBox="1">
            <a:spLocks noChangeArrowheads="1"/>
          </p:cNvSpPr>
          <p:nvPr/>
        </p:nvSpPr>
        <p:spPr bwMode="auto">
          <a:xfrm rot="4676639">
            <a:off x="4297363" y="236855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99347" name="Line 22"/>
          <p:cNvSpPr>
            <a:spLocks noChangeShapeType="1"/>
          </p:cNvSpPr>
          <p:nvPr/>
        </p:nvSpPr>
        <p:spPr bwMode="auto">
          <a:xfrm>
            <a:off x="3127375" y="3594100"/>
            <a:ext cx="177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8" name="Text Box 23"/>
          <p:cNvSpPr txBox="1">
            <a:spLocks noChangeArrowheads="1"/>
          </p:cNvSpPr>
          <p:nvPr/>
        </p:nvSpPr>
        <p:spPr bwMode="auto">
          <a:xfrm>
            <a:off x="2524125" y="339566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b="0">
                <a:latin typeface="Times New Roman" charset="0"/>
              </a:rPr>
              <a:t>time</a:t>
            </a:r>
            <a:endParaRPr lang="en-US" sz="2400" b="0">
              <a:latin typeface="Times New Roman" charset="0"/>
            </a:endParaRPr>
          </a:p>
        </p:txBody>
      </p:sp>
      <p:sp>
        <p:nvSpPr>
          <p:cNvPr id="99349" name="Text Box 24"/>
          <p:cNvSpPr txBox="1">
            <a:spLocks noChangeArrowheads="1"/>
          </p:cNvSpPr>
          <p:nvPr/>
        </p:nvSpPr>
        <p:spPr bwMode="auto">
          <a:xfrm>
            <a:off x="1347788" y="31067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A</a:t>
            </a:r>
          </a:p>
        </p:txBody>
      </p:sp>
      <p:sp>
        <p:nvSpPr>
          <p:cNvPr id="99350" name="Text Box 25"/>
          <p:cNvSpPr txBox="1">
            <a:spLocks noChangeArrowheads="1"/>
          </p:cNvSpPr>
          <p:nvPr/>
        </p:nvSpPr>
        <p:spPr bwMode="auto">
          <a:xfrm>
            <a:off x="1304925" y="15684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B</a:t>
            </a:r>
          </a:p>
        </p:txBody>
      </p:sp>
      <p:sp>
        <p:nvSpPr>
          <p:cNvPr id="99351" name="Oval 26"/>
          <p:cNvSpPr>
            <a:spLocks noChangeArrowheads="1"/>
          </p:cNvSpPr>
          <p:nvPr/>
        </p:nvSpPr>
        <p:spPr bwMode="auto">
          <a:xfrm>
            <a:off x="4819650" y="3105150"/>
            <a:ext cx="82550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52" name="Oval 27"/>
          <p:cNvSpPr>
            <a:spLocks noChangeArrowheads="1"/>
          </p:cNvSpPr>
          <p:nvPr/>
        </p:nvSpPr>
        <p:spPr bwMode="auto">
          <a:xfrm>
            <a:off x="5026025" y="3113088"/>
            <a:ext cx="80963" cy="841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53" name="Oval 28"/>
          <p:cNvSpPr>
            <a:spLocks noChangeArrowheads="1"/>
          </p:cNvSpPr>
          <p:nvPr/>
        </p:nvSpPr>
        <p:spPr bwMode="auto">
          <a:xfrm>
            <a:off x="5241925" y="3105150"/>
            <a:ext cx="80963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629400" y="1752600"/>
            <a:ext cx="466725" cy="1603375"/>
            <a:chOff x="4643" y="1096"/>
            <a:chExt cx="294" cy="1010"/>
          </a:xfrm>
        </p:grpSpPr>
        <p:sp>
          <p:nvSpPr>
            <p:cNvPr id="99363" name="Line 30"/>
            <p:cNvSpPr>
              <a:spLocks noChangeShapeType="1"/>
            </p:cNvSpPr>
            <p:nvPr/>
          </p:nvSpPr>
          <p:spPr bwMode="auto">
            <a:xfrm flipV="1">
              <a:off x="4789" y="1096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4" name="Text Box 31"/>
            <p:cNvSpPr txBox="1">
              <a:spLocks noChangeArrowheads="1"/>
            </p:cNvSpPr>
            <p:nvPr/>
          </p:nvSpPr>
          <p:spPr bwMode="auto">
            <a:xfrm rot="-4702247">
              <a:off x="4541" y="1450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ACK</a:t>
              </a: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7467600" y="3124200"/>
            <a:ext cx="1212850" cy="2105025"/>
            <a:chOff x="4704" y="1968"/>
            <a:chExt cx="764" cy="1326"/>
          </a:xfrm>
        </p:grpSpPr>
        <p:cxnSp>
          <p:nvCxnSpPr>
            <p:cNvPr id="99360" name="AutoShape 33"/>
            <p:cNvCxnSpPr>
              <a:cxnSpLocks noChangeShapeType="1"/>
              <a:stCxn id="99362" idx="0"/>
              <a:endCxn id="99361" idx="4"/>
            </p:cNvCxnSpPr>
            <p:nvPr/>
          </p:nvCxnSpPr>
          <p:spPr bwMode="auto">
            <a:xfrm flipV="1">
              <a:off x="5086" y="2360"/>
              <a:ext cx="146" cy="568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61" name="Oval 34"/>
            <p:cNvSpPr>
              <a:spLocks noChangeArrowheads="1"/>
            </p:cNvSpPr>
            <p:nvPr/>
          </p:nvSpPr>
          <p:spPr bwMode="auto">
            <a:xfrm>
              <a:off x="5136" y="1968"/>
              <a:ext cx="192" cy="38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9362" name="Text Box 35"/>
            <p:cNvSpPr txBox="1">
              <a:spLocks noChangeArrowheads="1"/>
            </p:cNvSpPr>
            <p:nvPr/>
          </p:nvSpPr>
          <p:spPr bwMode="auto">
            <a:xfrm>
              <a:off x="4704" y="2928"/>
              <a:ext cx="76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6600"/>
                  </a:solidFill>
                  <a:latin typeface="Arial" charset="0"/>
                </a:rPr>
                <a:t>Connection</a:t>
              </a:r>
              <a:br>
                <a:rPr lang="en-US" sz="1600" b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>
                  <a:solidFill>
                    <a:srgbClr val="FF6600"/>
                  </a:solidFill>
                  <a:latin typeface="Arial" charset="0"/>
                </a:rPr>
                <a:t>now closed</a:t>
              </a:r>
            </a:p>
          </p:txBody>
        </p:sp>
      </p:grp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257800" y="3200400"/>
            <a:ext cx="3124200" cy="1735138"/>
            <a:chOff x="3312" y="2016"/>
            <a:chExt cx="1968" cy="1093"/>
          </a:xfrm>
        </p:grpSpPr>
        <p:cxnSp>
          <p:nvCxnSpPr>
            <p:cNvPr id="99357" name="AutoShape 37"/>
            <p:cNvCxnSpPr>
              <a:cxnSpLocks noChangeShapeType="1"/>
              <a:stCxn id="99359" idx="0"/>
              <a:endCxn id="99358" idx="4"/>
            </p:cNvCxnSpPr>
            <p:nvPr/>
          </p:nvCxnSpPr>
          <p:spPr bwMode="auto">
            <a:xfrm rot="5400000" flipH="1" flipV="1">
              <a:off x="4274" y="1871"/>
              <a:ext cx="189" cy="86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58" name="Oval 38"/>
            <p:cNvSpPr>
              <a:spLocks noChangeArrowheads="1"/>
            </p:cNvSpPr>
            <p:nvPr/>
          </p:nvSpPr>
          <p:spPr bwMode="auto">
            <a:xfrm>
              <a:off x="4320" y="2016"/>
              <a:ext cx="960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9359" name="Text Box 39"/>
            <p:cNvSpPr txBox="1">
              <a:spLocks noChangeArrowheads="1"/>
            </p:cNvSpPr>
            <p:nvPr/>
          </p:nvSpPr>
          <p:spPr bwMode="auto">
            <a:xfrm>
              <a:off x="3312" y="2397"/>
              <a:ext cx="1251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sz="1600" dirty="0">
                  <a:solidFill>
                    <a:srgbClr val="FF6600"/>
                  </a:solidFill>
                  <a:latin typeface="Arial" charset="0"/>
                </a:rPr>
                <a:t>TIME_WAIT</a:t>
              </a: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:</a:t>
              </a:r>
            </a:p>
            <a:p>
              <a:pPr algn="l" eaLnBrk="1" hangingPunct="1">
                <a:lnSpc>
                  <a:spcPct val="40000"/>
                </a:lnSpc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Avoid reincarnation</a:t>
              </a:r>
            </a:p>
            <a:p>
              <a:pPr algn="l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Can retransmit</a:t>
              </a:r>
              <a:br>
                <a:rPr lang="en-US" sz="1600" b="0" dirty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FIN ACK if ACK lost</a:t>
              </a:r>
            </a:p>
          </p:txBody>
        </p:sp>
      </p:grp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24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Abrupt Termination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4191000"/>
            <a:ext cx="8458200" cy="2438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  <a:cs typeface="Arial" charset="0"/>
              </a:rPr>
              <a:t>A sends a RESET (</a:t>
            </a:r>
            <a:r>
              <a:rPr lang="en-US" sz="2000" b="1" dirty="0">
                <a:latin typeface="Arial" charset="0"/>
                <a:cs typeface="Arial" charset="0"/>
              </a:rPr>
              <a:t>RST</a:t>
            </a:r>
            <a:r>
              <a:rPr lang="en-US" sz="2000" dirty="0">
                <a:latin typeface="Arial" charset="0"/>
                <a:cs typeface="Arial" charset="0"/>
              </a:rPr>
              <a:t>) to B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E.g., because application process on A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crashed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sz="2000" dirty="0">
                <a:solidFill>
                  <a:srgbClr val="0000FF"/>
                </a:solidFill>
                <a:latin typeface="Arial" charset="0"/>
                <a:cs typeface="Arial" charset="0"/>
              </a:rPr>
              <a:t>That’s it</a:t>
            </a:r>
            <a:endParaRPr lang="en-US" sz="2000" dirty="0">
              <a:latin typeface="Arial" charset="0"/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B does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err="1">
                <a:latin typeface="Arial" charset="0"/>
                <a:ea typeface="Arial" charset="0"/>
                <a:cs typeface="Arial" charset="0"/>
              </a:rPr>
              <a:t>ack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RST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Thus, </a:t>
            </a: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RST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is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delivered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reliably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And: any data in flight is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lost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But: if B sends anything more, will elicit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another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RST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3429" name="Line 4"/>
          <p:cNvSpPr>
            <a:spLocks noChangeShapeType="1"/>
          </p:cNvSpPr>
          <p:nvPr/>
        </p:nvSpPr>
        <p:spPr bwMode="auto">
          <a:xfrm flipV="1">
            <a:off x="2044700" y="1758950"/>
            <a:ext cx="287338" cy="160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Line 5"/>
          <p:cNvSpPr>
            <a:spLocks noChangeShapeType="1"/>
          </p:cNvSpPr>
          <p:nvPr/>
        </p:nvSpPr>
        <p:spPr bwMode="auto">
          <a:xfrm>
            <a:off x="2562225" y="1776413"/>
            <a:ext cx="300038" cy="157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1" name="Line 6"/>
          <p:cNvSpPr>
            <a:spLocks noChangeShapeType="1"/>
          </p:cNvSpPr>
          <p:nvPr/>
        </p:nvSpPr>
        <p:spPr bwMode="auto">
          <a:xfrm flipV="1">
            <a:off x="3154363" y="1773238"/>
            <a:ext cx="457200" cy="160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2" name="Line 7"/>
          <p:cNvSpPr>
            <a:spLocks noChangeShapeType="1"/>
          </p:cNvSpPr>
          <p:nvPr/>
        </p:nvSpPr>
        <p:spPr bwMode="auto">
          <a:xfrm flipV="1">
            <a:off x="3686175" y="1768475"/>
            <a:ext cx="469900" cy="1598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3" name="Text Box 8"/>
          <p:cNvSpPr txBox="1">
            <a:spLocks noChangeArrowheads="1"/>
          </p:cNvSpPr>
          <p:nvPr/>
        </p:nvSpPr>
        <p:spPr bwMode="auto">
          <a:xfrm rot="-4794570">
            <a:off x="1552576" y="2363787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</a:t>
            </a:r>
          </a:p>
        </p:txBody>
      </p:sp>
      <p:sp>
        <p:nvSpPr>
          <p:cNvPr id="103434" name="Text Box 9"/>
          <p:cNvSpPr txBox="1">
            <a:spLocks noChangeArrowheads="1"/>
          </p:cNvSpPr>
          <p:nvPr/>
        </p:nvSpPr>
        <p:spPr bwMode="auto">
          <a:xfrm rot="4712803">
            <a:off x="2276475" y="2357438"/>
            <a:ext cx="1292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 ACK</a:t>
            </a:r>
          </a:p>
        </p:txBody>
      </p:sp>
      <p:sp>
        <p:nvSpPr>
          <p:cNvPr id="103435" name="Text Box 10"/>
          <p:cNvSpPr txBox="1">
            <a:spLocks noChangeArrowheads="1"/>
          </p:cNvSpPr>
          <p:nvPr/>
        </p:nvSpPr>
        <p:spPr bwMode="auto">
          <a:xfrm rot="-4355001">
            <a:off x="2946400" y="2135188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103436" name="Text Box 11"/>
          <p:cNvSpPr txBox="1">
            <a:spLocks noChangeArrowheads="1"/>
          </p:cNvSpPr>
          <p:nvPr/>
        </p:nvSpPr>
        <p:spPr bwMode="auto">
          <a:xfrm rot="-4396192">
            <a:off x="3397250" y="2379663"/>
            <a:ext cx="66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Data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07025" y="1770063"/>
            <a:ext cx="465138" cy="1603375"/>
            <a:chOff x="3406" y="1115"/>
            <a:chExt cx="293" cy="1010"/>
          </a:xfrm>
        </p:grpSpPr>
        <p:sp>
          <p:nvSpPr>
            <p:cNvPr id="103455" name="Line 13"/>
            <p:cNvSpPr>
              <a:spLocks noChangeShapeType="1"/>
            </p:cNvSpPr>
            <p:nvPr/>
          </p:nvSpPr>
          <p:spPr bwMode="auto">
            <a:xfrm flipV="1">
              <a:off x="3551" y="1115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56" name="Text Box 14"/>
            <p:cNvSpPr txBox="1">
              <a:spLocks noChangeArrowheads="1"/>
            </p:cNvSpPr>
            <p:nvPr/>
          </p:nvSpPr>
          <p:spPr bwMode="auto">
            <a:xfrm rot="-4702247">
              <a:off x="3326" y="1470"/>
              <a:ext cx="4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RST</a:t>
              </a:r>
            </a:p>
          </p:txBody>
        </p:sp>
      </p:grpSp>
      <p:sp>
        <p:nvSpPr>
          <p:cNvPr id="103438" name="Line 15"/>
          <p:cNvSpPr>
            <a:spLocks noChangeShapeType="1"/>
          </p:cNvSpPr>
          <p:nvPr/>
        </p:nvSpPr>
        <p:spPr bwMode="auto">
          <a:xfrm>
            <a:off x="4279900" y="1770063"/>
            <a:ext cx="379413" cy="1584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9" name="Line 16"/>
          <p:cNvSpPr>
            <a:spLocks noChangeShapeType="1"/>
          </p:cNvSpPr>
          <p:nvPr/>
        </p:nvSpPr>
        <p:spPr bwMode="auto">
          <a:xfrm flipV="1">
            <a:off x="1836738" y="1739900"/>
            <a:ext cx="6421437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0" name="Line 17"/>
          <p:cNvSpPr>
            <a:spLocks noChangeShapeType="1"/>
          </p:cNvSpPr>
          <p:nvPr/>
        </p:nvSpPr>
        <p:spPr bwMode="auto">
          <a:xfrm flipV="1">
            <a:off x="1852613" y="3352800"/>
            <a:ext cx="64452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1" name="Text Box 18"/>
          <p:cNvSpPr txBox="1">
            <a:spLocks noChangeArrowheads="1"/>
          </p:cNvSpPr>
          <p:nvPr/>
        </p:nvSpPr>
        <p:spPr bwMode="auto">
          <a:xfrm rot="4676639">
            <a:off x="4297363" y="236855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103442" name="Line 19"/>
          <p:cNvSpPr>
            <a:spLocks noChangeShapeType="1"/>
          </p:cNvSpPr>
          <p:nvPr/>
        </p:nvSpPr>
        <p:spPr bwMode="auto">
          <a:xfrm>
            <a:off x="3127375" y="3594100"/>
            <a:ext cx="177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3" name="Text Box 20"/>
          <p:cNvSpPr txBox="1">
            <a:spLocks noChangeArrowheads="1"/>
          </p:cNvSpPr>
          <p:nvPr/>
        </p:nvSpPr>
        <p:spPr bwMode="auto">
          <a:xfrm>
            <a:off x="2524125" y="339566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b="0">
                <a:latin typeface="Times New Roman" charset="0"/>
              </a:rPr>
              <a:t>time</a:t>
            </a:r>
            <a:endParaRPr lang="en-US" sz="2400" b="0">
              <a:latin typeface="Times New Roman" charset="0"/>
            </a:endParaRPr>
          </a:p>
        </p:txBody>
      </p:sp>
      <p:sp>
        <p:nvSpPr>
          <p:cNvPr id="103444" name="Text Box 21"/>
          <p:cNvSpPr txBox="1">
            <a:spLocks noChangeArrowheads="1"/>
          </p:cNvSpPr>
          <p:nvPr/>
        </p:nvSpPr>
        <p:spPr bwMode="auto">
          <a:xfrm>
            <a:off x="1347788" y="31067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A</a:t>
            </a:r>
          </a:p>
        </p:txBody>
      </p:sp>
      <p:sp>
        <p:nvSpPr>
          <p:cNvPr id="103445" name="Text Box 22"/>
          <p:cNvSpPr txBox="1">
            <a:spLocks noChangeArrowheads="1"/>
          </p:cNvSpPr>
          <p:nvPr/>
        </p:nvSpPr>
        <p:spPr bwMode="auto">
          <a:xfrm>
            <a:off x="1304925" y="15684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B</a:t>
            </a:r>
          </a:p>
        </p:txBody>
      </p:sp>
      <p:sp>
        <p:nvSpPr>
          <p:cNvPr id="103446" name="Oval 23"/>
          <p:cNvSpPr>
            <a:spLocks noChangeArrowheads="1"/>
          </p:cNvSpPr>
          <p:nvPr/>
        </p:nvSpPr>
        <p:spPr bwMode="auto">
          <a:xfrm>
            <a:off x="4819650" y="3105150"/>
            <a:ext cx="82550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47" name="Oval 24"/>
          <p:cNvSpPr>
            <a:spLocks noChangeArrowheads="1"/>
          </p:cNvSpPr>
          <p:nvPr/>
        </p:nvSpPr>
        <p:spPr bwMode="auto">
          <a:xfrm>
            <a:off x="5026025" y="3113088"/>
            <a:ext cx="80963" cy="841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48" name="Oval 25"/>
          <p:cNvSpPr>
            <a:spLocks noChangeArrowheads="1"/>
          </p:cNvSpPr>
          <p:nvPr/>
        </p:nvSpPr>
        <p:spPr bwMode="auto">
          <a:xfrm>
            <a:off x="5241925" y="3105150"/>
            <a:ext cx="80963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373813" y="1773238"/>
            <a:ext cx="574675" cy="1584325"/>
            <a:chOff x="4015" y="1117"/>
            <a:chExt cx="362" cy="998"/>
          </a:xfrm>
        </p:grpSpPr>
        <p:sp>
          <p:nvSpPr>
            <p:cNvPr id="103453" name="Line 27"/>
            <p:cNvSpPr>
              <a:spLocks noChangeShapeType="1"/>
            </p:cNvSpPr>
            <p:nvPr/>
          </p:nvSpPr>
          <p:spPr bwMode="auto">
            <a:xfrm>
              <a:off x="4015" y="1117"/>
              <a:ext cx="239" cy="9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54" name="Text Box 28"/>
            <p:cNvSpPr txBox="1">
              <a:spLocks noChangeArrowheads="1"/>
            </p:cNvSpPr>
            <p:nvPr/>
          </p:nvSpPr>
          <p:spPr bwMode="auto">
            <a:xfrm rot="4676639">
              <a:off x="4043" y="1494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Data</a:t>
              </a: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858000" y="1773238"/>
            <a:ext cx="465138" cy="1603375"/>
            <a:chOff x="4320" y="1117"/>
            <a:chExt cx="293" cy="1010"/>
          </a:xfrm>
        </p:grpSpPr>
        <p:sp>
          <p:nvSpPr>
            <p:cNvPr id="103451" name="Line 30"/>
            <p:cNvSpPr>
              <a:spLocks noChangeShapeType="1"/>
            </p:cNvSpPr>
            <p:nvPr/>
          </p:nvSpPr>
          <p:spPr bwMode="auto">
            <a:xfrm flipV="1">
              <a:off x="4465" y="1117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52" name="Text Box 31"/>
            <p:cNvSpPr txBox="1">
              <a:spLocks noChangeArrowheads="1"/>
            </p:cNvSpPr>
            <p:nvPr/>
          </p:nvSpPr>
          <p:spPr bwMode="auto">
            <a:xfrm rot="-4702247">
              <a:off x="4240" y="1472"/>
              <a:ext cx="4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 dirty="0">
                  <a:latin typeface="Times New Roman" charset="0"/>
                </a:rPr>
                <a:t>RST</a:t>
              </a:r>
            </a:p>
          </p:txBody>
        </p:sp>
      </p:grpSp>
      <p:sp>
        <p:nvSpPr>
          <p:cNvPr id="3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1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067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sz="3500"/>
              <a:t>TCP State Transitions</a:t>
            </a:r>
          </a:p>
        </p:txBody>
      </p:sp>
      <p:pic>
        <p:nvPicPr>
          <p:cNvPr id="6148" name="Picture 4" descr="W:\Editorial\KARYN\Booksold\PD3e\final figures\Metafiles\05x07.WM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752600"/>
            <a:ext cx="4519613" cy="4114800"/>
          </a:xfr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248400" y="3505200"/>
            <a:ext cx="1752600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0" dirty="0">
                <a:latin typeface="+mn-lt"/>
              </a:rPr>
              <a:t>Data, ACK 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exchanges 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are in here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3505200" y="4038600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2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An Simpler View of the Client Side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3429000" y="2057400"/>
            <a:ext cx="2057400" cy="762000"/>
          </a:xfrm>
          <a:prstGeom prst="ellipse">
            <a:avLst/>
          </a:prstGeom>
          <a:solidFill>
            <a:srgbClr val="FF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CLOSED</a:t>
            </a:r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685800" y="2590800"/>
            <a:ext cx="2057400" cy="762000"/>
          </a:xfrm>
          <a:prstGeom prst="ellipse">
            <a:avLst/>
          </a:prstGeom>
          <a:solidFill>
            <a:srgbClr val="FF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TIME_WAIT</a:t>
            </a:r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838200" y="4495800"/>
            <a:ext cx="2057400" cy="762000"/>
          </a:xfrm>
          <a:prstGeom prst="ellipse">
            <a:avLst/>
          </a:prstGeom>
          <a:solidFill>
            <a:srgbClr val="E6E6E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FIN_WAIT2</a:t>
            </a:r>
          </a:p>
        </p:txBody>
      </p: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3276600" y="5257800"/>
            <a:ext cx="20574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FIN_WAIT1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5867400" y="4343400"/>
            <a:ext cx="2057400" cy="762000"/>
          </a:xfrm>
          <a:prstGeom prst="ellipse">
            <a:avLst/>
          </a:prstGeom>
          <a:solidFill>
            <a:srgbClr val="00FF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ESTABLISHED</a:t>
            </a: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5791200" y="2819400"/>
            <a:ext cx="2057400" cy="7620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>
                <a:latin typeface="+mn-lt"/>
              </a:rPr>
              <a:t>SYN_SENT</a:t>
            </a:r>
          </a:p>
        </p:txBody>
      </p:sp>
      <p:sp>
        <p:nvSpPr>
          <p:cNvPr id="7178" name="Freeform 10"/>
          <p:cNvSpPr>
            <a:spLocks/>
          </p:cNvSpPr>
          <p:nvPr/>
        </p:nvSpPr>
        <p:spPr bwMode="auto">
          <a:xfrm>
            <a:off x="5486400" y="2362200"/>
            <a:ext cx="1066800" cy="457200"/>
          </a:xfrm>
          <a:custGeom>
            <a:avLst/>
            <a:gdLst>
              <a:gd name="T0" fmla="*/ 0 w 672"/>
              <a:gd name="T1" fmla="*/ 0 h 288"/>
              <a:gd name="T2" fmla="*/ 528 w 672"/>
              <a:gd name="T3" fmla="*/ 48 h 288"/>
              <a:gd name="T4" fmla="*/ 672 w 672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288">
                <a:moveTo>
                  <a:pt x="0" y="0"/>
                </a:moveTo>
                <a:cubicBezTo>
                  <a:pt x="208" y="0"/>
                  <a:pt x="416" y="0"/>
                  <a:pt x="528" y="48"/>
                </a:cubicBezTo>
                <a:cubicBezTo>
                  <a:pt x="640" y="96"/>
                  <a:pt x="656" y="192"/>
                  <a:pt x="672" y="28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79" name="Freeform 11"/>
          <p:cNvSpPr>
            <a:spLocks/>
          </p:cNvSpPr>
          <p:nvPr/>
        </p:nvSpPr>
        <p:spPr bwMode="auto">
          <a:xfrm>
            <a:off x="6781800" y="3581400"/>
            <a:ext cx="254000" cy="685800"/>
          </a:xfrm>
          <a:custGeom>
            <a:avLst/>
            <a:gdLst>
              <a:gd name="T0" fmla="*/ 0 w 160"/>
              <a:gd name="T1" fmla="*/ 0 h 432"/>
              <a:gd name="T2" fmla="*/ 144 w 160"/>
              <a:gd name="T3" fmla="*/ 192 h 432"/>
              <a:gd name="T4" fmla="*/ 96 w 160"/>
              <a:gd name="T5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432">
                <a:moveTo>
                  <a:pt x="0" y="0"/>
                </a:moveTo>
                <a:cubicBezTo>
                  <a:pt x="64" y="60"/>
                  <a:pt x="128" y="120"/>
                  <a:pt x="144" y="192"/>
                </a:cubicBezTo>
                <a:cubicBezTo>
                  <a:pt x="160" y="264"/>
                  <a:pt x="128" y="348"/>
                  <a:pt x="96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0" name="Freeform 12"/>
          <p:cNvSpPr>
            <a:spLocks/>
          </p:cNvSpPr>
          <p:nvPr/>
        </p:nvSpPr>
        <p:spPr bwMode="auto">
          <a:xfrm>
            <a:off x="5334000" y="5105400"/>
            <a:ext cx="1219200" cy="457200"/>
          </a:xfrm>
          <a:custGeom>
            <a:avLst/>
            <a:gdLst>
              <a:gd name="T0" fmla="*/ 720 w 720"/>
              <a:gd name="T1" fmla="*/ 0 h 384"/>
              <a:gd name="T2" fmla="*/ 480 w 720"/>
              <a:gd name="T3" fmla="*/ 288 h 384"/>
              <a:gd name="T4" fmla="*/ 0 w 720"/>
              <a:gd name="T5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0" h="384">
                <a:moveTo>
                  <a:pt x="720" y="0"/>
                </a:moveTo>
                <a:cubicBezTo>
                  <a:pt x="660" y="112"/>
                  <a:pt x="600" y="224"/>
                  <a:pt x="480" y="288"/>
                </a:cubicBezTo>
                <a:cubicBezTo>
                  <a:pt x="360" y="352"/>
                  <a:pt x="180" y="368"/>
                  <a:pt x="0" y="3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1" name="Freeform 13"/>
          <p:cNvSpPr>
            <a:spLocks/>
          </p:cNvSpPr>
          <p:nvPr/>
        </p:nvSpPr>
        <p:spPr bwMode="auto">
          <a:xfrm>
            <a:off x="2438400" y="5181600"/>
            <a:ext cx="838200" cy="444500"/>
          </a:xfrm>
          <a:custGeom>
            <a:avLst/>
            <a:gdLst>
              <a:gd name="T0" fmla="*/ 528 w 528"/>
              <a:gd name="T1" fmla="*/ 240 h 280"/>
              <a:gd name="T2" fmla="*/ 192 w 528"/>
              <a:gd name="T3" fmla="*/ 240 h 280"/>
              <a:gd name="T4" fmla="*/ 0 w 528"/>
              <a:gd name="T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280">
                <a:moveTo>
                  <a:pt x="528" y="240"/>
                </a:moveTo>
                <a:cubicBezTo>
                  <a:pt x="404" y="260"/>
                  <a:pt x="280" y="280"/>
                  <a:pt x="192" y="240"/>
                </a:cubicBezTo>
                <a:cubicBezTo>
                  <a:pt x="104" y="200"/>
                  <a:pt x="52" y="10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2" name="Freeform 14"/>
          <p:cNvSpPr>
            <a:spLocks/>
          </p:cNvSpPr>
          <p:nvPr/>
        </p:nvSpPr>
        <p:spPr bwMode="auto">
          <a:xfrm>
            <a:off x="393700" y="3124200"/>
            <a:ext cx="825500" cy="1447800"/>
          </a:xfrm>
          <a:custGeom>
            <a:avLst/>
            <a:gdLst>
              <a:gd name="T0" fmla="*/ 520 w 520"/>
              <a:gd name="T1" fmla="*/ 912 h 912"/>
              <a:gd name="T2" fmla="*/ 40 w 520"/>
              <a:gd name="T3" fmla="*/ 480 h 912"/>
              <a:gd name="T4" fmla="*/ 280 w 520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0" h="912">
                <a:moveTo>
                  <a:pt x="520" y="912"/>
                </a:moveTo>
                <a:cubicBezTo>
                  <a:pt x="300" y="772"/>
                  <a:pt x="80" y="632"/>
                  <a:pt x="40" y="480"/>
                </a:cubicBezTo>
                <a:cubicBezTo>
                  <a:pt x="0" y="328"/>
                  <a:pt x="140" y="164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2209800" y="2324100"/>
            <a:ext cx="1219200" cy="266700"/>
          </a:xfrm>
          <a:custGeom>
            <a:avLst/>
            <a:gdLst>
              <a:gd name="T0" fmla="*/ 0 w 768"/>
              <a:gd name="T1" fmla="*/ 168 h 168"/>
              <a:gd name="T2" fmla="*/ 288 w 768"/>
              <a:gd name="T3" fmla="*/ 24 h 168"/>
              <a:gd name="T4" fmla="*/ 768 w 768"/>
              <a:gd name="T5" fmla="*/ 2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8" h="168">
                <a:moveTo>
                  <a:pt x="0" y="168"/>
                </a:moveTo>
                <a:cubicBezTo>
                  <a:pt x="80" y="108"/>
                  <a:pt x="160" y="48"/>
                  <a:pt x="288" y="24"/>
                </a:cubicBezTo>
                <a:cubicBezTo>
                  <a:pt x="416" y="0"/>
                  <a:pt x="592" y="12"/>
                  <a:pt x="768" y="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5791200" y="1981200"/>
            <a:ext cx="14478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>
                <a:latin typeface="+mn-lt"/>
              </a:rPr>
              <a:t>SYN (Send)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7162800" y="3713202"/>
            <a:ext cx="1676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b="1" dirty="0" err="1">
                <a:latin typeface="+mn-lt"/>
              </a:rPr>
              <a:t>Rcv</a:t>
            </a:r>
            <a:r>
              <a:rPr lang="en-US" sz="1500" b="1" dirty="0">
                <a:latin typeface="+mn-lt"/>
              </a:rPr>
              <a:t>. SYN+ACK,</a:t>
            </a:r>
            <a:br>
              <a:rPr lang="en-US" sz="1500" b="1" dirty="0">
                <a:latin typeface="+mn-lt"/>
              </a:rPr>
            </a:br>
            <a:r>
              <a:rPr lang="en-US" sz="1500" b="1" dirty="0">
                <a:latin typeface="+mn-lt"/>
              </a:rPr>
              <a:t> Send ACK</a:t>
            </a:r>
          </a:p>
        </p:txBody>
      </p:sp>
      <p:sp>
        <p:nvSpPr>
          <p:cNvPr id="7186" name="Text Box 18"/>
          <p:cNvSpPr txBox="1">
            <a:spLocks noChangeArrowheads="1"/>
          </p:cNvSpPr>
          <p:nvPr/>
        </p:nvSpPr>
        <p:spPr bwMode="auto">
          <a:xfrm>
            <a:off x="5257800" y="5410200"/>
            <a:ext cx="21336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+mn-lt"/>
              </a:rPr>
              <a:t>Send FIN</a:t>
            </a:r>
          </a:p>
        </p:txBody>
      </p:sp>
      <p:sp>
        <p:nvSpPr>
          <p:cNvPr id="7187" name="Text Box 19"/>
          <p:cNvSpPr txBox="1">
            <a:spLocks noChangeArrowheads="1"/>
          </p:cNvSpPr>
          <p:nvPr/>
        </p:nvSpPr>
        <p:spPr bwMode="auto">
          <a:xfrm>
            <a:off x="1524000" y="5410200"/>
            <a:ext cx="2286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b="1" dirty="0" err="1">
                <a:latin typeface="+mn-lt"/>
              </a:rPr>
              <a:t>Rcv</a:t>
            </a:r>
            <a:r>
              <a:rPr lang="en-US" sz="1500" b="1" dirty="0">
                <a:latin typeface="+mn-lt"/>
              </a:rPr>
              <a:t>. ACK,</a:t>
            </a:r>
            <a:br>
              <a:rPr lang="en-US" sz="1500" b="1" dirty="0">
                <a:latin typeface="+mn-lt"/>
              </a:rPr>
            </a:br>
            <a:r>
              <a:rPr lang="en-US" sz="1500" b="1" dirty="0">
                <a:latin typeface="+mn-lt"/>
              </a:rPr>
              <a:t> Send Nothing</a:t>
            </a:r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533400" y="3505200"/>
            <a:ext cx="1905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b="1" dirty="0" err="1">
                <a:latin typeface="+mn-lt"/>
              </a:rPr>
              <a:t>Rcv</a:t>
            </a:r>
            <a:r>
              <a:rPr lang="en-US" sz="1500" b="1" dirty="0">
                <a:latin typeface="+mn-lt"/>
              </a:rPr>
              <a:t>. FIN, </a:t>
            </a:r>
            <a:br>
              <a:rPr lang="en-US" sz="1500" b="1" dirty="0">
                <a:latin typeface="+mn-lt"/>
              </a:rPr>
            </a:br>
            <a:r>
              <a:rPr lang="en-US" sz="1500" b="1" dirty="0">
                <a:latin typeface="+mn-lt"/>
              </a:rPr>
              <a:t>Send ACK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061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ChangeArrowheads="1"/>
          </p:cNvSpPr>
          <p:nvPr/>
        </p:nvSpPr>
        <p:spPr bwMode="auto">
          <a:xfrm>
            <a:off x="609600" y="1524000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77831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77833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77835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5064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77837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77840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HdrLen</a:t>
            </a:r>
          </a:p>
        </p:txBody>
      </p:sp>
      <p:sp>
        <p:nvSpPr>
          <p:cNvPr id="77841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Flags</a:t>
            </a:r>
          </a:p>
        </p:txBody>
      </p:sp>
      <p:sp>
        <p:nvSpPr>
          <p:cNvPr id="77844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0</a:t>
            </a:r>
          </a:p>
        </p:txBody>
      </p:sp>
      <p:sp>
        <p:nvSpPr>
          <p:cNvPr id="77845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6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7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77848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813317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77849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50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77851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77854" name="Oval 29"/>
          <p:cNvSpPr>
            <a:spLocks noChangeArrowheads="1"/>
          </p:cNvSpPr>
          <p:nvPr/>
        </p:nvSpPr>
        <p:spPr bwMode="auto">
          <a:xfrm>
            <a:off x="5791200" y="3276600"/>
            <a:ext cx="2514600" cy="5334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4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06362"/>
            <a:ext cx="8991600" cy="1173162"/>
          </a:xfrm>
        </p:spPr>
        <p:txBody>
          <a:bodyPr/>
          <a:lstStyle/>
          <a:p>
            <a:r>
              <a:rPr lang="en-US" dirty="0"/>
              <a:t>Context: Applications and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1"/>
            <a:ext cx="8534400" cy="5181600"/>
          </a:xfrm>
        </p:spPr>
        <p:txBody>
          <a:bodyPr/>
          <a:lstStyle/>
          <a:p>
            <a:r>
              <a:rPr lang="en-US" sz="2400" dirty="0"/>
              <a:t>Socket: software abstraction by which an application process exchanges network messages with the (transport layer in the) operating system </a:t>
            </a:r>
          </a:p>
          <a:p>
            <a:pPr lvl="1"/>
            <a:r>
              <a:rPr lang="en-US" sz="2000" dirty="0" err="1">
                <a:solidFill>
                  <a:srgbClr val="000090"/>
                </a:solidFill>
              </a:rPr>
              <a:t>socketID</a:t>
            </a:r>
            <a:r>
              <a:rPr lang="en-US" sz="2000" dirty="0">
                <a:solidFill>
                  <a:srgbClr val="000090"/>
                </a:solidFill>
              </a:rPr>
              <a:t> = socket(…, </a:t>
            </a:r>
            <a:r>
              <a:rPr lang="en-US" sz="2000" dirty="0" err="1">
                <a:solidFill>
                  <a:srgbClr val="000090"/>
                </a:solidFill>
              </a:rPr>
              <a:t>socket.TYPE</a:t>
            </a:r>
            <a:r>
              <a:rPr lang="en-US" sz="2000" dirty="0">
                <a:solidFill>
                  <a:srgbClr val="000090"/>
                </a:solidFill>
              </a:rPr>
              <a:t>)</a:t>
            </a:r>
          </a:p>
          <a:p>
            <a:pPr lvl="1"/>
            <a:r>
              <a:rPr lang="en-US" sz="2000" dirty="0" err="1">
                <a:solidFill>
                  <a:srgbClr val="000090"/>
                </a:solidFill>
              </a:rPr>
              <a:t>socketID.sendto</a:t>
            </a:r>
            <a:r>
              <a:rPr lang="en-US" sz="2000" dirty="0">
                <a:solidFill>
                  <a:srgbClr val="000090"/>
                </a:solidFill>
              </a:rPr>
              <a:t>(message, …)  </a:t>
            </a:r>
          </a:p>
          <a:p>
            <a:pPr lvl="1"/>
            <a:r>
              <a:rPr lang="en-US" sz="2000" dirty="0" err="1">
                <a:solidFill>
                  <a:srgbClr val="000090"/>
                </a:solidFill>
              </a:rPr>
              <a:t>socketID.recvfrom</a:t>
            </a:r>
            <a:r>
              <a:rPr lang="en-US" sz="2000" dirty="0">
                <a:solidFill>
                  <a:srgbClr val="000090"/>
                </a:solidFill>
              </a:rPr>
              <a:t>(…)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Two important types of sockets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UDP socket: TYPE is SOCK_DGRAM 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sym typeface="Wingdings"/>
              </a:rPr>
              <a:t>TCP socket: TYPE is SOCK_STREAM</a:t>
            </a:r>
          </a:p>
          <a:p>
            <a:pPr lvl="1"/>
            <a:endParaRPr lang="en-US" sz="2000" dirty="0">
              <a:solidFill>
                <a:srgbClr val="000090"/>
              </a:solidFill>
            </a:endParaRPr>
          </a:p>
          <a:p>
            <a:pPr lvl="1"/>
            <a:endParaRPr lang="en-US" sz="20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15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1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28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74244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flow control</a:t>
            </a:r>
            <a:endParaRPr lang="en-US" sz="3300" dirty="0"/>
          </a:p>
        </p:txBody>
      </p:sp>
      <p:sp>
        <p:nvSpPr>
          <p:cNvPr id="137" name="Rectangle 72">
            <a:extLst>
              <a:ext uri="{FF2B5EF4-FFF2-40B4-BE49-F238E27FC236}">
                <a16:creationId xmlns:a16="http://schemas.microsoft.com/office/drawing/2014/main" id="{C267ED98-FBDB-D24C-A351-3097B056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7" y="1670941"/>
            <a:ext cx="1893094" cy="2890838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38" name="Freeform 32">
            <a:extLst>
              <a:ext uri="{FF2B5EF4-FFF2-40B4-BE49-F238E27FC236}">
                <a16:creationId xmlns:a16="http://schemas.microsoft.com/office/drawing/2014/main" id="{58EA8CF4-DBF4-E34D-8254-A77227811341}"/>
              </a:ext>
            </a:extLst>
          </p:cNvPr>
          <p:cNvSpPr>
            <a:spLocks/>
          </p:cNvSpPr>
          <p:nvPr/>
        </p:nvSpPr>
        <p:spPr bwMode="auto">
          <a:xfrm>
            <a:off x="7717498" y="1666179"/>
            <a:ext cx="435769" cy="315515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9" name="Rectangle 40">
            <a:extLst>
              <a:ext uri="{FF2B5EF4-FFF2-40B4-BE49-F238E27FC236}">
                <a16:creationId xmlns:a16="http://schemas.microsoft.com/office/drawing/2014/main" id="{8F576ED5-5855-F048-B4BB-75BF51C27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023" y="1747141"/>
            <a:ext cx="1900238" cy="286107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40" name="Oval 31">
            <a:extLst>
              <a:ext uri="{FF2B5EF4-FFF2-40B4-BE49-F238E27FC236}">
                <a16:creationId xmlns:a16="http://schemas.microsoft.com/office/drawing/2014/main" id="{E56CABC0-9BC4-164D-8001-714872CF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835" y="1790003"/>
            <a:ext cx="1033463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application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process</a:t>
            </a:r>
          </a:p>
        </p:txBody>
      </p:sp>
      <p:grpSp>
        <p:nvGrpSpPr>
          <p:cNvPr id="141" name="Group 47">
            <a:extLst>
              <a:ext uri="{FF2B5EF4-FFF2-40B4-BE49-F238E27FC236}">
                <a16:creationId xmlns:a16="http://schemas.microsoft.com/office/drawing/2014/main" id="{02602D35-C64D-9445-8BEF-315190C777FA}"/>
              </a:ext>
            </a:extLst>
          </p:cNvPr>
          <p:cNvGrpSpPr>
            <a:grpSpLocks/>
          </p:cNvGrpSpPr>
          <p:nvPr/>
        </p:nvGrpSpPr>
        <p:grpSpPr bwMode="auto">
          <a:xfrm>
            <a:off x="6053005" y="2591294"/>
            <a:ext cx="1346597" cy="516731"/>
            <a:chOff x="1173" y="2345"/>
            <a:chExt cx="1131" cy="434"/>
          </a:xfrm>
        </p:grpSpPr>
        <p:sp>
          <p:nvSpPr>
            <p:cNvPr id="142" name="Rectangle 44">
              <a:extLst>
                <a:ext uri="{FF2B5EF4-FFF2-40B4-BE49-F238E27FC236}">
                  <a16:creationId xmlns:a16="http://schemas.microsoft.com/office/drawing/2014/main" id="{92C6A498-BA40-944E-B932-C93263DCC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43" name="Text Box 46">
              <a:extLst>
                <a:ext uri="{FF2B5EF4-FFF2-40B4-BE49-F238E27FC236}">
                  <a16:creationId xmlns:a16="http://schemas.microsoft.com/office/drawing/2014/main" id="{ED90C8EB-7D14-B54F-AC97-04DAEC25D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8" y="2368"/>
              <a:ext cx="105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prstClr val="white">
                      <a:lumMod val="95000"/>
                    </a:prstClr>
                  </a:solidFill>
                </a:rPr>
                <a:t>TCP socket</a:t>
              </a:r>
            </a:p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prstClr val="white">
                      <a:lumMod val="95000"/>
                    </a:prstClr>
                  </a:solidFill>
                </a:rPr>
                <a:t>receiver buffers</a:t>
              </a:r>
            </a:p>
          </p:txBody>
        </p:sp>
      </p:grpSp>
      <p:sp>
        <p:nvSpPr>
          <p:cNvPr id="144" name="Oval 48">
            <a:extLst>
              <a:ext uri="{FF2B5EF4-FFF2-40B4-BE49-F238E27FC236}">
                <a16:creationId xmlns:a16="http://schemas.microsoft.com/office/drawing/2014/main" id="{0742E955-8C93-5F47-BE4B-8E6ACFB2E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210" y="3359247"/>
            <a:ext cx="1171575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5" name="Text Box 64">
            <a:extLst>
              <a:ext uri="{FF2B5EF4-FFF2-40B4-BE49-F238E27FC236}">
                <a16:creationId xmlns:a16="http://schemas.microsoft.com/office/drawing/2014/main" id="{FCF30813-93D4-B644-BB9A-DEC80D916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338" y="3380879"/>
            <a:ext cx="46519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TCP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146" name="Oval 65">
            <a:extLst>
              <a:ext uri="{FF2B5EF4-FFF2-40B4-BE49-F238E27FC236}">
                <a16:creationId xmlns:a16="http://schemas.microsoft.com/office/drawing/2014/main" id="{6BD69667-2B04-344B-AF15-D9A7175F3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164" y="4098625"/>
            <a:ext cx="1171575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7" name="Text Box 66">
            <a:extLst>
              <a:ext uri="{FF2B5EF4-FFF2-40B4-BE49-F238E27FC236}">
                <a16:creationId xmlns:a16="http://schemas.microsoft.com/office/drawing/2014/main" id="{19C3DDC5-2A06-B840-8A80-61FECF597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093" y="4123484"/>
            <a:ext cx="46519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IP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149" name="Line 68">
            <a:extLst>
              <a:ext uri="{FF2B5EF4-FFF2-40B4-BE49-F238E27FC236}">
                <a16:creationId xmlns:a16="http://schemas.microsoft.com/office/drawing/2014/main" id="{68A5AD3F-8561-BA43-8CCB-23369CB3F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7260" y="3910506"/>
            <a:ext cx="19097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50" name="Line 69">
            <a:extLst>
              <a:ext uri="{FF2B5EF4-FFF2-40B4-BE49-F238E27FC236}">
                <a16:creationId xmlns:a16="http://schemas.microsoft.com/office/drawing/2014/main" id="{069D68E8-3A07-7842-BBE3-A83C41548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6785" y="2522237"/>
            <a:ext cx="19097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51" name="Group 56">
            <a:extLst>
              <a:ext uri="{FF2B5EF4-FFF2-40B4-BE49-F238E27FC236}">
                <a16:creationId xmlns:a16="http://schemas.microsoft.com/office/drawing/2014/main" id="{9D087FDD-1E50-B54A-BAF1-08F2E9EB032C}"/>
              </a:ext>
            </a:extLst>
          </p:cNvPr>
          <p:cNvGrpSpPr>
            <a:grpSpLocks/>
          </p:cNvGrpSpPr>
          <p:nvPr/>
        </p:nvGrpSpPr>
        <p:grpSpPr bwMode="auto">
          <a:xfrm>
            <a:off x="6559020" y="2435323"/>
            <a:ext cx="400050" cy="154781"/>
            <a:chOff x="2003" y="1816"/>
            <a:chExt cx="336" cy="130"/>
          </a:xfrm>
        </p:grpSpPr>
        <p:sp>
          <p:nvSpPr>
            <p:cNvPr id="152" name="Rectangle 16">
              <a:extLst>
                <a:ext uri="{FF2B5EF4-FFF2-40B4-BE49-F238E27FC236}">
                  <a16:creationId xmlns:a16="http://schemas.microsoft.com/office/drawing/2014/main" id="{4802C0EA-E5A8-E447-A8F6-A96701A0B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3" name="Rectangle 17">
              <a:extLst>
                <a:ext uri="{FF2B5EF4-FFF2-40B4-BE49-F238E27FC236}">
                  <a16:creationId xmlns:a16="http://schemas.microsoft.com/office/drawing/2014/main" id="{620EA98C-EF38-184B-A03B-82616FCB9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4" name="Rectangle 18">
              <a:extLst>
                <a:ext uri="{FF2B5EF4-FFF2-40B4-BE49-F238E27FC236}">
                  <a16:creationId xmlns:a16="http://schemas.microsoft.com/office/drawing/2014/main" id="{1C3BBD2A-6ACC-C349-BDA8-0843C2DE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5" name="Rectangle 19">
              <a:extLst>
                <a:ext uri="{FF2B5EF4-FFF2-40B4-BE49-F238E27FC236}">
                  <a16:creationId xmlns:a16="http://schemas.microsoft.com/office/drawing/2014/main" id="{96FBD4A2-E799-8F4F-9D14-53FD99E5B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65" name="Text Box 103">
            <a:extLst>
              <a:ext uri="{FF2B5EF4-FFF2-40B4-BE49-F238E27FC236}">
                <a16:creationId xmlns:a16="http://schemas.microsoft.com/office/drawing/2014/main" id="{4ECF9189-0AD6-144B-8167-6762F7B3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3542" y="5224890"/>
            <a:ext cx="209384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rgbClr val="000000"/>
                </a:solidFill>
              </a:rPr>
              <a:t>receiver protocol stack</a:t>
            </a:r>
          </a:p>
        </p:txBody>
      </p:sp>
      <p:sp>
        <p:nvSpPr>
          <p:cNvPr id="169" name="Line 115">
            <a:extLst>
              <a:ext uri="{FF2B5EF4-FFF2-40B4-BE49-F238E27FC236}">
                <a16:creationId xmlns:a16="http://schemas.microsoft.com/office/drawing/2014/main" id="{ABF785A9-86A1-6E46-9624-CABBC5E29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3083" y="4922126"/>
            <a:ext cx="0" cy="261938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71" name="Line 118">
            <a:extLst>
              <a:ext uri="{FF2B5EF4-FFF2-40B4-BE49-F238E27FC236}">
                <a16:creationId xmlns:a16="http://schemas.microsoft.com/office/drawing/2014/main" id="{5E5B6E3E-966C-D44A-B01C-0473357F1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3926" y="4604641"/>
            <a:ext cx="0" cy="347663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72" name="Group 124">
            <a:extLst>
              <a:ext uri="{FF2B5EF4-FFF2-40B4-BE49-F238E27FC236}">
                <a16:creationId xmlns:a16="http://schemas.microsoft.com/office/drawing/2014/main" id="{4194DDD2-AC6E-4846-988C-D47AF88815B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92520" y="4299841"/>
            <a:ext cx="652463" cy="679847"/>
            <a:chOff x="-44" y="1473"/>
            <a:chExt cx="981" cy="1105"/>
          </a:xfrm>
        </p:grpSpPr>
        <p:pic>
          <p:nvPicPr>
            <p:cNvPr id="173" name="Picture 125" descr="desktop_computer_stylized_medium">
              <a:extLst>
                <a:ext uri="{FF2B5EF4-FFF2-40B4-BE49-F238E27FC236}">
                  <a16:creationId xmlns:a16="http://schemas.microsoft.com/office/drawing/2014/main" id="{C6DE1974-7837-334B-B35F-1B82108E3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" name="Freeform 126">
              <a:extLst>
                <a:ext uri="{FF2B5EF4-FFF2-40B4-BE49-F238E27FC236}">
                  <a16:creationId xmlns:a16="http://schemas.microsoft.com/office/drawing/2014/main" id="{C8663771-41F7-FF4F-89C7-CFC093B9A1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F08E5E-7834-074F-B7D9-7DBE006EE269}"/>
              </a:ext>
            </a:extLst>
          </p:cNvPr>
          <p:cNvSpPr txBox="1"/>
          <p:nvPr/>
        </p:nvSpPr>
        <p:spPr>
          <a:xfrm>
            <a:off x="534416" y="1935016"/>
            <a:ext cx="2888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i="1" u="sng" dirty="0">
                <a:solidFill>
                  <a:srgbClr val="C00000"/>
                </a:solidFill>
                <a:latin typeface="Calibri" panose="020F0502020204030204"/>
              </a:rPr>
              <a:t>Q: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happens if network layer delivers data faster than application layer removes data from socket buffers?</a:t>
            </a:r>
          </a:p>
        </p:txBody>
      </p:sp>
      <p:sp>
        <p:nvSpPr>
          <p:cNvPr id="182" name="Line 117">
            <a:extLst>
              <a:ext uri="{FF2B5EF4-FFF2-40B4-BE49-F238E27FC236}">
                <a16:creationId xmlns:a16="http://schemas.microsoft.com/office/drawing/2014/main" id="{1B7AFE0B-8185-3E43-BF7C-730BEFE1D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3356" y="4612272"/>
            <a:ext cx="0" cy="3476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20FA96-992D-4547-BB82-D80AD6340B76}"/>
              </a:ext>
            </a:extLst>
          </p:cNvPr>
          <p:cNvGrpSpPr/>
          <p:nvPr/>
        </p:nvGrpSpPr>
        <p:grpSpPr>
          <a:xfrm>
            <a:off x="3892266" y="2962015"/>
            <a:ext cx="3400301" cy="2254033"/>
            <a:chOff x="5189688" y="2806352"/>
            <a:chExt cx="4533734" cy="30053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136498-1DCA-8245-9AEB-79D923D0965C}"/>
                </a:ext>
              </a:extLst>
            </p:cNvPr>
            <p:cNvGrpSpPr/>
            <p:nvPr/>
          </p:nvGrpSpPr>
          <p:grpSpPr>
            <a:xfrm>
              <a:off x="5189688" y="3080408"/>
              <a:ext cx="3750934" cy="2731322"/>
              <a:chOff x="4633274" y="3577949"/>
              <a:chExt cx="3750934" cy="2731322"/>
            </a:xfrm>
          </p:grpSpPr>
          <p:sp>
            <p:nvSpPr>
              <p:cNvPr id="163" name="Rectangle 91">
                <a:extLst>
                  <a:ext uri="{FF2B5EF4-FFF2-40B4-BE49-F238E27FC236}">
                    <a16:creationId xmlns:a16="http://schemas.microsoft.com/office/drawing/2014/main" id="{262B8492-92D0-1D4D-A388-8EDCD2891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546" y="46193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F31E27D-6EC1-5943-92A1-E4210B15E8BC}"/>
                  </a:ext>
                </a:extLst>
              </p:cNvPr>
              <p:cNvGrpSpPr/>
              <p:nvPr/>
            </p:nvGrpSpPr>
            <p:grpSpPr>
              <a:xfrm>
                <a:off x="7344839" y="5551212"/>
                <a:ext cx="1039369" cy="214398"/>
                <a:chOff x="7344839" y="5551212"/>
                <a:chExt cx="1039369" cy="214398"/>
              </a:xfrm>
            </p:grpSpPr>
            <p:sp>
              <p:nvSpPr>
                <p:cNvPr id="158" name="Rectangle 74">
                  <a:extLst>
                    <a:ext uri="{FF2B5EF4-FFF2-40B4-BE49-F238E27FC236}">
                      <a16:creationId xmlns:a16="http://schemas.microsoft.com/office/drawing/2014/main" id="{8A48CC54-2E19-7E49-AB6A-C589B7121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839" y="5556060"/>
                  <a:ext cx="1006475" cy="209550"/>
                </a:xfrm>
                <a:prstGeom prst="rect">
                  <a:avLst/>
                </a:pr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64" name="Rectangle 92">
                  <a:extLst>
                    <a:ext uri="{FF2B5EF4-FFF2-40B4-BE49-F238E27FC236}">
                      <a16:creationId xmlns:a16="http://schemas.microsoft.com/office/drawing/2014/main" id="{F086B485-A7FA-024F-AE08-D3278D535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50783" y="5551212"/>
                  <a:ext cx="733425" cy="212725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59" name="Line 75">
                  <a:extLst>
                    <a:ext uri="{FF2B5EF4-FFF2-40B4-BE49-F238E27FC236}">
                      <a16:creationId xmlns:a16="http://schemas.microsoft.com/office/drawing/2014/main" id="{3072215E-AACF-9541-93AB-D98D0EECB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88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60" name="Line 76">
                  <a:extLst>
                    <a:ext uri="{FF2B5EF4-FFF2-40B4-BE49-F238E27FC236}">
                      <a16:creationId xmlns:a16="http://schemas.microsoft.com/office/drawing/2014/main" id="{A70802F4-DC4B-B74E-9BF2-97E565E57F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412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62" name="Rectangle 86">
                <a:extLst>
                  <a:ext uri="{FF2B5EF4-FFF2-40B4-BE49-F238E27FC236}">
                    <a16:creationId xmlns:a16="http://schemas.microsoft.com/office/drawing/2014/main" id="{4115F8B6-91A1-7C41-83BF-8BE89BBEB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7608" y="35779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7" name="Text Box 106">
                <a:extLst>
                  <a:ext uri="{FF2B5EF4-FFF2-40B4-BE49-F238E27FC236}">
                    <a16:creationId xmlns:a16="http://schemas.microsoft.com/office/drawing/2014/main" id="{60423099-6913-6449-94EA-C3C8BD4E23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274" y="4192806"/>
                <a:ext cx="2332549" cy="13696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350" kern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Network layer delivering IP datagram payload into TCP socket buffers</a:t>
                </a:r>
              </a:p>
            </p:txBody>
          </p:sp>
          <p:sp>
            <p:nvSpPr>
              <p:cNvPr id="168" name="Line 108">
                <a:extLst>
                  <a:ext uri="{FF2B5EF4-FFF2-40B4-BE49-F238E27FC236}">
                    <a16:creationId xmlns:a16="http://schemas.microsoft.com/office/drawing/2014/main" id="{526C2D0A-E0A9-564E-8CDF-3A8B49E5D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6339" y="4724124"/>
                <a:ext cx="522908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0" name="Text Box 116">
                <a:extLst>
                  <a:ext uri="{FF2B5EF4-FFF2-40B4-BE49-F238E27FC236}">
                    <a16:creationId xmlns:a16="http://schemas.microsoft.com/office/drawing/2014/main" id="{698424D2-456E-974F-973C-408C9336D9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9386" y="5970716"/>
                <a:ext cx="1203748" cy="338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000000"/>
                    </a:solidFill>
                  </a:rPr>
                  <a:t>from sender</a:t>
                </a:r>
              </a:p>
            </p:txBody>
          </p:sp>
        </p:grpSp>
        <p:sp>
          <p:nvSpPr>
            <p:cNvPr id="6" name="Curved Down Arrow 5">
              <a:extLst>
                <a:ext uri="{FF2B5EF4-FFF2-40B4-BE49-F238E27FC236}">
                  <a16:creationId xmlns:a16="http://schemas.microsoft.com/office/drawing/2014/main" id="{1FE7EE57-FED3-864B-8F06-9CC2C77BF0DE}"/>
                </a:ext>
              </a:extLst>
            </p:cNvPr>
            <p:cNvSpPr/>
            <p:nvPr/>
          </p:nvSpPr>
          <p:spPr>
            <a:xfrm>
              <a:off x="8312727" y="2806352"/>
              <a:ext cx="1410695" cy="271814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072C8-D06D-0540-97C3-C1DE8C5A0444}"/>
              </a:ext>
            </a:extLst>
          </p:cNvPr>
          <p:cNvGrpSpPr/>
          <p:nvPr/>
        </p:nvGrpSpPr>
        <p:grpSpPr>
          <a:xfrm>
            <a:off x="3741864" y="2062595"/>
            <a:ext cx="3738700" cy="687523"/>
            <a:chOff x="4989152" y="1607125"/>
            <a:chExt cx="4984933" cy="9166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A53074-9492-2643-8C14-D55F3A8DF9EC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71007"/>
              <a:chOff x="4432738" y="2150355"/>
              <a:chExt cx="4984933" cy="871007"/>
            </a:xfrm>
          </p:grpSpPr>
          <p:sp>
            <p:nvSpPr>
              <p:cNvPr id="166" name="Line 105">
                <a:extLst>
                  <a:ext uri="{FF2B5EF4-FFF2-40B4-BE49-F238E27FC236}">
                    <a16:creationId xmlns:a16="http://schemas.microsoft.com/office/drawing/2014/main" id="{E962447C-3133-664A-8728-73048FD03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5" name="Text Box 104">
                <a:extLst>
                  <a:ext uri="{FF2B5EF4-FFF2-40B4-BE49-F238E27FC236}">
                    <a16:creationId xmlns:a16="http://schemas.microsoft.com/office/drawing/2014/main" id="{F110BC32-2D3E-6B43-8E30-DD363F7CFF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0" cy="87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>
                  <a:lnSpc>
                    <a:spcPct val="90000"/>
                  </a:lnSpc>
                  <a:defRPr/>
                </a:pPr>
                <a:r>
                  <a:rPr lang="en-US" alt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Application removing data from TCP socket buffers</a:t>
                </a:r>
              </a:p>
            </p:txBody>
          </p:sp>
          <p:sp>
            <p:nvSpPr>
              <p:cNvPr id="176" name="Rectangle 86">
                <a:extLst>
                  <a:ext uri="{FF2B5EF4-FFF2-40B4-BE49-F238E27FC236}">
                    <a16:creationId xmlns:a16="http://schemas.microsoft.com/office/drawing/2014/main" id="{4FC9FA64-3313-7441-820B-DA439AD3A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56" name="Curved Down Arrow 55">
              <a:extLst>
                <a:ext uri="{FF2B5EF4-FFF2-40B4-BE49-F238E27FC236}">
                  <a16:creationId xmlns:a16="http://schemas.microsoft.com/office/drawing/2014/main" id="{1957E969-1EF1-4941-A40B-CB97CA05EBA4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0507C61-599D-8346-AECE-C0A356026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3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74244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flow control</a:t>
            </a:r>
            <a:endParaRPr lang="en-US" sz="3300" dirty="0"/>
          </a:p>
        </p:txBody>
      </p:sp>
      <p:sp>
        <p:nvSpPr>
          <p:cNvPr id="137" name="Rectangle 72">
            <a:extLst>
              <a:ext uri="{FF2B5EF4-FFF2-40B4-BE49-F238E27FC236}">
                <a16:creationId xmlns:a16="http://schemas.microsoft.com/office/drawing/2014/main" id="{C267ED98-FBDB-D24C-A351-3097B056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7" y="1670941"/>
            <a:ext cx="1893094" cy="2890838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38" name="Freeform 32">
            <a:extLst>
              <a:ext uri="{FF2B5EF4-FFF2-40B4-BE49-F238E27FC236}">
                <a16:creationId xmlns:a16="http://schemas.microsoft.com/office/drawing/2014/main" id="{58EA8CF4-DBF4-E34D-8254-A77227811341}"/>
              </a:ext>
            </a:extLst>
          </p:cNvPr>
          <p:cNvSpPr>
            <a:spLocks/>
          </p:cNvSpPr>
          <p:nvPr/>
        </p:nvSpPr>
        <p:spPr bwMode="auto">
          <a:xfrm>
            <a:off x="7717498" y="1666179"/>
            <a:ext cx="435769" cy="315515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9" name="Rectangle 40">
            <a:extLst>
              <a:ext uri="{FF2B5EF4-FFF2-40B4-BE49-F238E27FC236}">
                <a16:creationId xmlns:a16="http://schemas.microsoft.com/office/drawing/2014/main" id="{8F576ED5-5855-F048-B4BB-75BF51C27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023" y="1747141"/>
            <a:ext cx="1900238" cy="286107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40" name="Oval 31">
            <a:extLst>
              <a:ext uri="{FF2B5EF4-FFF2-40B4-BE49-F238E27FC236}">
                <a16:creationId xmlns:a16="http://schemas.microsoft.com/office/drawing/2014/main" id="{E56CABC0-9BC4-164D-8001-714872CF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835" y="1790003"/>
            <a:ext cx="1033463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application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process</a:t>
            </a:r>
          </a:p>
        </p:txBody>
      </p:sp>
      <p:grpSp>
        <p:nvGrpSpPr>
          <p:cNvPr id="141" name="Group 47">
            <a:extLst>
              <a:ext uri="{FF2B5EF4-FFF2-40B4-BE49-F238E27FC236}">
                <a16:creationId xmlns:a16="http://schemas.microsoft.com/office/drawing/2014/main" id="{02602D35-C64D-9445-8BEF-315190C777FA}"/>
              </a:ext>
            </a:extLst>
          </p:cNvPr>
          <p:cNvGrpSpPr>
            <a:grpSpLocks/>
          </p:cNvGrpSpPr>
          <p:nvPr/>
        </p:nvGrpSpPr>
        <p:grpSpPr bwMode="auto">
          <a:xfrm>
            <a:off x="6053005" y="2591294"/>
            <a:ext cx="1346597" cy="516731"/>
            <a:chOff x="1173" y="2345"/>
            <a:chExt cx="1131" cy="434"/>
          </a:xfrm>
        </p:grpSpPr>
        <p:sp>
          <p:nvSpPr>
            <p:cNvPr id="142" name="Rectangle 44">
              <a:extLst>
                <a:ext uri="{FF2B5EF4-FFF2-40B4-BE49-F238E27FC236}">
                  <a16:creationId xmlns:a16="http://schemas.microsoft.com/office/drawing/2014/main" id="{92C6A498-BA40-944E-B932-C93263DCC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43" name="Text Box 46">
              <a:extLst>
                <a:ext uri="{FF2B5EF4-FFF2-40B4-BE49-F238E27FC236}">
                  <a16:creationId xmlns:a16="http://schemas.microsoft.com/office/drawing/2014/main" id="{ED90C8EB-7D14-B54F-AC97-04DAEC25D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8" y="2368"/>
              <a:ext cx="105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prstClr val="white">
                      <a:lumMod val="95000"/>
                    </a:prstClr>
                  </a:solidFill>
                </a:rPr>
                <a:t>TCP socket</a:t>
              </a:r>
            </a:p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prstClr val="white">
                      <a:lumMod val="95000"/>
                    </a:prstClr>
                  </a:solidFill>
                </a:rPr>
                <a:t>receiver buffers</a:t>
              </a:r>
            </a:p>
          </p:txBody>
        </p:sp>
      </p:grpSp>
      <p:sp>
        <p:nvSpPr>
          <p:cNvPr id="144" name="Oval 48">
            <a:extLst>
              <a:ext uri="{FF2B5EF4-FFF2-40B4-BE49-F238E27FC236}">
                <a16:creationId xmlns:a16="http://schemas.microsoft.com/office/drawing/2014/main" id="{0742E955-8C93-5F47-BE4B-8E6ACFB2E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210" y="3359247"/>
            <a:ext cx="1171575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5" name="Text Box 64">
            <a:extLst>
              <a:ext uri="{FF2B5EF4-FFF2-40B4-BE49-F238E27FC236}">
                <a16:creationId xmlns:a16="http://schemas.microsoft.com/office/drawing/2014/main" id="{FCF30813-93D4-B644-BB9A-DEC80D916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338" y="3380879"/>
            <a:ext cx="46519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TCP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146" name="Oval 65">
            <a:extLst>
              <a:ext uri="{FF2B5EF4-FFF2-40B4-BE49-F238E27FC236}">
                <a16:creationId xmlns:a16="http://schemas.microsoft.com/office/drawing/2014/main" id="{6BD69667-2B04-344B-AF15-D9A7175F3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164" y="4098625"/>
            <a:ext cx="1171575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7" name="Text Box 66">
            <a:extLst>
              <a:ext uri="{FF2B5EF4-FFF2-40B4-BE49-F238E27FC236}">
                <a16:creationId xmlns:a16="http://schemas.microsoft.com/office/drawing/2014/main" id="{19C3DDC5-2A06-B840-8A80-61FECF597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093" y="4123484"/>
            <a:ext cx="46519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IP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149" name="Line 68">
            <a:extLst>
              <a:ext uri="{FF2B5EF4-FFF2-40B4-BE49-F238E27FC236}">
                <a16:creationId xmlns:a16="http://schemas.microsoft.com/office/drawing/2014/main" id="{68A5AD3F-8561-BA43-8CCB-23369CB3F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7260" y="3910506"/>
            <a:ext cx="19097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50" name="Line 69">
            <a:extLst>
              <a:ext uri="{FF2B5EF4-FFF2-40B4-BE49-F238E27FC236}">
                <a16:creationId xmlns:a16="http://schemas.microsoft.com/office/drawing/2014/main" id="{069D68E8-3A07-7842-BBE3-A83C41548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6785" y="2522237"/>
            <a:ext cx="19097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51" name="Group 56">
            <a:extLst>
              <a:ext uri="{FF2B5EF4-FFF2-40B4-BE49-F238E27FC236}">
                <a16:creationId xmlns:a16="http://schemas.microsoft.com/office/drawing/2014/main" id="{9D087FDD-1E50-B54A-BAF1-08F2E9EB032C}"/>
              </a:ext>
            </a:extLst>
          </p:cNvPr>
          <p:cNvGrpSpPr>
            <a:grpSpLocks/>
          </p:cNvGrpSpPr>
          <p:nvPr/>
        </p:nvGrpSpPr>
        <p:grpSpPr bwMode="auto">
          <a:xfrm>
            <a:off x="6559020" y="2435323"/>
            <a:ext cx="400050" cy="154781"/>
            <a:chOff x="2003" y="1816"/>
            <a:chExt cx="336" cy="130"/>
          </a:xfrm>
        </p:grpSpPr>
        <p:sp>
          <p:nvSpPr>
            <p:cNvPr id="152" name="Rectangle 16">
              <a:extLst>
                <a:ext uri="{FF2B5EF4-FFF2-40B4-BE49-F238E27FC236}">
                  <a16:creationId xmlns:a16="http://schemas.microsoft.com/office/drawing/2014/main" id="{4802C0EA-E5A8-E447-A8F6-A96701A0B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3" name="Rectangle 17">
              <a:extLst>
                <a:ext uri="{FF2B5EF4-FFF2-40B4-BE49-F238E27FC236}">
                  <a16:creationId xmlns:a16="http://schemas.microsoft.com/office/drawing/2014/main" id="{620EA98C-EF38-184B-A03B-82616FCB9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4" name="Rectangle 18">
              <a:extLst>
                <a:ext uri="{FF2B5EF4-FFF2-40B4-BE49-F238E27FC236}">
                  <a16:creationId xmlns:a16="http://schemas.microsoft.com/office/drawing/2014/main" id="{1C3BBD2A-6ACC-C349-BDA8-0843C2DE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5" name="Rectangle 19">
              <a:extLst>
                <a:ext uri="{FF2B5EF4-FFF2-40B4-BE49-F238E27FC236}">
                  <a16:creationId xmlns:a16="http://schemas.microsoft.com/office/drawing/2014/main" id="{96FBD4A2-E799-8F4F-9D14-53FD99E5B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65" name="Text Box 103">
            <a:extLst>
              <a:ext uri="{FF2B5EF4-FFF2-40B4-BE49-F238E27FC236}">
                <a16:creationId xmlns:a16="http://schemas.microsoft.com/office/drawing/2014/main" id="{4ECF9189-0AD6-144B-8167-6762F7B3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3542" y="5224890"/>
            <a:ext cx="209384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rgbClr val="000000"/>
                </a:solidFill>
              </a:rPr>
              <a:t>receiver protocol stack</a:t>
            </a:r>
          </a:p>
        </p:txBody>
      </p:sp>
      <p:sp>
        <p:nvSpPr>
          <p:cNvPr id="169" name="Line 115">
            <a:extLst>
              <a:ext uri="{FF2B5EF4-FFF2-40B4-BE49-F238E27FC236}">
                <a16:creationId xmlns:a16="http://schemas.microsoft.com/office/drawing/2014/main" id="{ABF785A9-86A1-6E46-9624-CABBC5E29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3083" y="4922126"/>
            <a:ext cx="0" cy="261938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71" name="Line 118">
            <a:extLst>
              <a:ext uri="{FF2B5EF4-FFF2-40B4-BE49-F238E27FC236}">
                <a16:creationId xmlns:a16="http://schemas.microsoft.com/office/drawing/2014/main" id="{5E5B6E3E-966C-D44A-B01C-0473357F1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3926" y="4604641"/>
            <a:ext cx="0" cy="347663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72" name="Group 124">
            <a:extLst>
              <a:ext uri="{FF2B5EF4-FFF2-40B4-BE49-F238E27FC236}">
                <a16:creationId xmlns:a16="http://schemas.microsoft.com/office/drawing/2014/main" id="{4194DDD2-AC6E-4846-988C-D47AF88815B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92520" y="4299841"/>
            <a:ext cx="652463" cy="679847"/>
            <a:chOff x="-44" y="1473"/>
            <a:chExt cx="981" cy="1105"/>
          </a:xfrm>
        </p:grpSpPr>
        <p:pic>
          <p:nvPicPr>
            <p:cNvPr id="173" name="Picture 125" descr="desktop_computer_stylized_medium">
              <a:extLst>
                <a:ext uri="{FF2B5EF4-FFF2-40B4-BE49-F238E27FC236}">
                  <a16:creationId xmlns:a16="http://schemas.microsoft.com/office/drawing/2014/main" id="{C6DE1974-7837-334B-B35F-1B82108E3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" name="Freeform 126">
              <a:extLst>
                <a:ext uri="{FF2B5EF4-FFF2-40B4-BE49-F238E27FC236}">
                  <a16:creationId xmlns:a16="http://schemas.microsoft.com/office/drawing/2014/main" id="{C8663771-41F7-FF4F-89C7-CFC093B9A1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F08E5E-7834-074F-B7D9-7DBE006EE269}"/>
              </a:ext>
            </a:extLst>
          </p:cNvPr>
          <p:cNvSpPr txBox="1"/>
          <p:nvPr/>
        </p:nvSpPr>
        <p:spPr>
          <a:xfrm>
            <a:off x="534416" y="1935016"/>
            <a:ext cx="2888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i="1" u="sng" dirty="0">
                <a:solidFill>
                  <a:srgbClr val="C00000"/>
                </a:solidFill>
                <a:latin typeface="Calibri" panose="020F0502020204030204"/>
              </a:rPr>
              <a:t>Q: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happens if network layer delivers data faster than application layer removes data from socket buffers?</a:t>
            </a:r>
          </a:p>
        </p:txBody>
      </p:sp>
      <p:sp>
        <p:nvSpPr>
          <p:cNvPr id="182" name="Line 117">
            <a:extLst>
              <a:ext uri="{FF2B5EF4-FFF2-40B4-BE49-F238E27FC236}">
                <a16:creationId xmlns:a16="http://schemas.microsoft.com/office/drawing/2014/main" id="{1B7AFE0B-8185-3E43-BF7C-730BEFE1D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3356" y="4612272"/>
            <a:ext cx="0" cy="3476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20FA96-992D-4547-BB82-D80AD6340B76}"/>
              </a:ext>
            </a:extLst>
          </p:cNvPr>
          <p:cNvGrpSpPr/>
          <p:nvPr/>
        </p:nvGrpSpPr>
        <p:grpSpPr>
          <a:xfrm>
            <a:off x="3892266" y="2962015"/>
            <a:ext cx="3400301" cy="2254033"/>
            <a:chOff x="5189688" y="2806352"/>
            <a:chExt cx="4533734" cy="30053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136498-1DCA-8245-9AEB-79D923D0965C}"/>
                </a:ext>
              </a:extLst>
            </p:cNvPr>
            <p:cNvGrpSpPr/>
            <p:nvPr/>
          </p:nvGrpSpPr>
          <p:grpSpPr>
            <a:xfrm>
              <a:off x="5189688" y="3080408"/>
              <a:ext cx="3750934" cy="2731322"/>
              <a:chOff x="4633274" y="3577949"/>
              <a:chExt cx="3750934" cy="2731322"/>
            </a:xfrm>
          </p:grpSpPr>
          <p:sp>
            <p:nvSpPr>
              <p:cNvPr id="163" name="Rectangle 91">
                <a:extLst>
                  <a:ext uri="{FF2B5EF4-FFF2-40B4-BE49-F238E27FC236}">
                    <a16:creationId xmlns:a16="http://schemas.microsoft.com/office/drawing/2014/main" id="{262B8492-92D0-1D4D-A388-8EDCD2891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546" y="46193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F31E27D-6EC1-5943-92A1-E4210B15E8BC}"/>
                  </a:ext>
                </a:extLst>
              </p:cNvPr>
              <p:cNvGrpSpPr/>
              <p:nvPr/>
            </p:nvGrpSpPr>
            <p:grpSpPr>
              <a:xfrm>
                <a:off x="7344839" y="5551212"/>
                <a:ext cx="1039369" cy="214398"/>
                <a:chOff x="7344839" y="5551212"/>
                <a:chExt cx="1039369" cy="214398"/>
              </a:xfrm>
            </p:grpSpPr>
            <p:sp>
              <p:nvSpPr>
                <p:cNvPr id="158" name="Rectangle 74">
                  <a:extLst>
                    <a:ext uri="{FF2B5EF4-FFF2-40B4-BE49-F238E27FC236}">
                      <a16:creationId xmlns:a16="http://schemas.microsoft.com/office/drawing/2014/main" id="{8A48CC54-2E19-7E49-AB6A-C589B7121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839" y="5556060"/>
                  <a:ext cx="1006475" cy="209550"/>
                </a:xfrm>
                <a:prstGeom prst="rect">
                  <a:avLst/>
                </a:pr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64" name="Rectangle 92">
                  <a:extLst>
                    <a:ext uri="{FF2B5EF4-FFF2-40B4-BE49-F238E27FC236}">
                      <a16:creationId xmlns:a16="http://schemas.microsoft.com/office/drawing/2014/main" id="{F086B485-A7FA-024F-AE08-D3278D535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50783" y="5551212"/>
                  <a:ext cx="733425" cy="212725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59" name="Line 75">
                  <a:extLst>
                    <a:ext uri="{FF2B5EF4-FFF2-40B4-BE49-F238E27FC236}">
                      <a16:creationId xmlns:a16="http://schemas.microsoft.com/office/drawing/2014/main" id="{3072215E-AACF-9541-93AB-D98D0EECB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88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60" name="Line 76">
                  <a:extLst>
                    <a:ext uri="{FF2B5EF4-FFF2-40B4-BE49-F238E27FC236}">
                      <a16:creationId xmlns:a16="http://schemas.microsoft.com/office/drawing/2014/main" id="{A70802F4-DC4B-B74E-9BF2-97E565E57F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412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62" name="Rectangle 86">
                <a:extLst>
                  <a:ext uri="{FF2B5EF4-FFF2-40B4-BE49-F238E27FC236}">
                    <a16:creationId xmlns:a16="http://schemas.microsoft.com/office/drawing/2014/main" id="{4115F8B6-91A1-7C41-83BF-8BE89BBEB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7608" y="35779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7" name="Text Box 106">
                <a:extLst>
                  <a:ext uri="{FF2B5EF4-FFF2-40B4-BE49-F238E27FC236}">
                    <a16:creationId xmlns:a16="http://schemas.microsoft.com/office/drawing/2014/main" id="{60423099-6913-6449-94EA-C3C8BD4E23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274" y="4192806"/>
                <a:ext cx="2332549" cy="13696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350" kern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Network layer delivering IP datagram payload into TCP socket buffers</a:t>
                </a:r>
              </a:p>
            </p:txBody>
          </p:sp>
          <p:sp>
            <p:nvSpPr>
              <p:cNvPr id="168" name="Line 108">
                <a:extLst>
                  <a:ext uri="{FF2B5EF4-FFF2-40B4-BE49-F238E27FC236}">
                    <a16:creationId xmlns:a16="http://schemas.microsoft.com/office/drawing/2014/main" id="{526C2D0A-E0A9-564E-8CDF-3A8B49E5D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6339" y="4724124"/>
                <a:ext cx="522908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0" name="Text Box 116">
                <a:extLst>
                  <a:ext uri="{FF2B5EF4-FFF2-40B4-BE49-F238E27FC236}">
                    <a16:creationId xmlns:a16="http://schemas.microsoft.com/office/drawing/2014/main" id="{698424D2-456E-974F-973C-408C9336D9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9386" y="5970716"/>
                <a:ext cx="1203748" cy="338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000000"/>
                    </a:solidFill>
                  </a:rPr>
                  <a:t>from sender</a:t>
                </a:r>
              </a:p>
            </p:txBody>
          </p:sp>
        </p:grpSp>
        <p:sp>
          <p:nvSpPr>
            <p:cNvPr id="6" name="Curved Down Arrow 5">
              <a:extLst>
                <a:ext uri="{FF2B5EF4-FFF2-40B4-BE49-F238E27FC236}">
                  <a16:creationId xmlns:a16="http://schemas.microsoft.com/office/drawing/2014/main" id="{1FE7EE57-FED3-864B-8F06-9CC2C77BF0DE}"/>
                </a:ext>
              </a:extLst>
            </p:cNvPr>
            <p:cNvSpPr/>
            <p:nvPr/>
          </p:nvSpPr>
          <p:spPr>
            <a:xfrm>
              <a:off x="8312727" y="2806352"/>
              <a:ext cx="1410695" cy="271814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072C8-D06D-0540-97C3-C1DE8C5A0444}"/>
              </a:ext>
            </a:extLst>
          </p:cNvPr>
          <p:cNvGrpSpPr/>
          <p:nvPr/>
        </p:nvGrpSpPr>
        <p:grpSpPr>
          <a:xfrm>
            <a:off x="3741864" y="2062595"/>
            <a:ext cx="3738700" cy="687523"/>
            <a:chOff x="4989152" y="1607125"/>
            <a:chExt cx="4984933" cy="9166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A53074-9492-2643-8C14-D55F3A8DF9EC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71007"/>
              <a:chOff x="4432738" y="2150355"/>
              <a:chExt cx="4984933" cy="871007"/>
            </a:xfrm>
          </p:grpSpPr>
          <p:sp>
            <p:nvSpPr>
              <p:cNvPr id="166" name="Line 105">
                <a:extLst>
                  <a:ext uri="{FF2B5EF4-FFF2-40B4-BE49-F238E27FC236}">
                    <a16:creationId xmlns:a16="http://schemas.microsoft.com/office/drawing/2014/main" id="{E962447C-3133-664A-8728-73048FD03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5" name="Text Box 104">
                <a:extLst>
                  <a:ext uri="{FF2B5EF4-FFF2-40B4-BE49-F238E27FC236}">
                    <a16:creationId xmlns:a16="http://schemas.microsoft.com/office/drawing/2014/main" id="{F110BC32-2D3E-6B43-8E30-DD363F7CFF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0" cy="87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>
                  <a:lnSpc>
                    <a:spcPct val="90000"/>
                  </a:lnSpc>
                  <a:defRPr/>
                </a:pPr>
                <a:r>
                  <a:rPr lang="en-US" alt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Application removing data from TCP socket buffers</a:t>
                </a:r>
              </a:p>
            </p:txBody>
          </p:sp>
          <p:sp>
            <p:nvSpPr>
              <p:cNvPr id="176" name="Rectangle 86">
                <a:extLst>
                  <a:ext uri="{FF2B5EF4-FFF2-40B4-BE49-F238E27FC236}">
                    <a16:creationId xmlns:a16="http://schemas.microsoft.com/office/drawing/2014/main" id="{4FC9FA64-3313-7441-820B-DA439AD3A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56" name="Curved Down Arrow 55">
              <a:extLst>
                <a:ext uri="{FF2B5EF4-FFF2-40B4-BE49-F238E27FC236}">
                  <a16:creationId xmlns:a16="http://schemas.microsoft.com/office/drawing/2014/main" id="{1957E969-1EF1-4941-A40B-CB97CA05EBA4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026" name="Picture 2" descr="Drinking from the Firehose: How VividCortex Compresses its Metrics">
            <a:extLst>
              <a:ext uri="{FF2B5EF4-FFF2-40B4-BE49-F238E27FC236}">
                <a16:creationId xmlns:a16="http://schemas.microsoft.com/office/drawing/2014/main" id="{4F457921-03BB-884A-B43A-C231DAB7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316" y="4220310"/>
            <a:ext cx="2264019" cy="135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nking From the Information Firehose">
            <a:extLst>
              <a:ext uri="{FF2B5EF4-FFF2-40B4-BE49-F238E27FC236}">
                <a16:creationId xmlns:a16="http://schemas.microsoft.com/office/drawing/2014/main" id="{CC4ECDA6-EF5F-7940-8430-C0BB8793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7" y="3332417"/>
            <a:ext cx="2024696" cy="13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lide Number Placeholder 2">
            <a:extLst>
              <a:ext uri="{FF2B5EF4-FFF2-40B4-BE49-F238E27FC236}">
                <a16:creationId xmlns:a16="http://schemas.microsoft.com/office/drawing/2014/main" id="{48F7A259-99DD-7041-B802-66CCB4B0E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37047"/>
      </p:ext>
    </p:extLst>
  </p:cSld>
  <p:clrMapOvr>
    <a:masterClrMapping/>
  </p:clrMapOvr>
  <p:transition spd="med"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74244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flow control</a:t>
            </a:r>
            <a:endParaRPr lang="en-US" sz="3300" dirty="0"/>
          </a:p>
        </p:txBody>
      </p:sp>
      <p:sp>
        <p:nvSpPr>
          <p:cNvPr id="137" name="Rectangle 72">
            <a:extLst>
              <a:ext uri="{FF2B5EF4-FFF2-40B4-BE49-F238E27FC236}">
                <a16:creationId xmlns:a16="http://schemas.microsoft.com/office/drawing/2014/main" id="{C267ED98-FBDB-D24C-A351-3097B056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7" y="1670941"/>
            <a:ext cx="1893094" cy="2890838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38" name="Freeform 32">
            <a:extLst>
              <a:ext uri="{FF2B5EF4-FFF2-40B4-BE49-F238E27FC236}">
                <a16:creationId xmlns:a16="http://schemas.microsoft.com/office/drawing/2014/main" id="{58EA8CF4-DBF4-E34D-8254-A77227811341}"/>
              </a:ext>
            </a:extLst>
          </p:cNvPr>
          <p:cNvSpPr>
            <a:spLocks/>
          </p:cNvSpPr>
          <p:nvPr/>
        </p:nvSpPr>
        <p:spPr bwMode="auto">
          <a:xfrm>
            <a:off x="7717498" y="1666179"/>
            <a:ext cx="435769" cy="315515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9" name="Rectangle 40">
            <a:extLst>
              <a:ext uri="{FF2B5EF4-FFF2-40B4-BE49-F238E27FC236}">
                <a16:creationId xmlns:a16="http://schemas.microsoft.com/office/drawing/2014/main" id="{8F576ED5-5855-F048-B4BB-75BF51C27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023" y="1747141"/>
            <a:ext cx="1900238" cy="286107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40" name="Oval 31">
            <a:extLst>
              <a:ext uri="{FF2B5EF4-FFF2-40B4-BE49-F238E27FC236}">
                <a16:creationId xmlns:a16="http://schemas.microsoft.com/office/drawing/2014/main" id="{E56CABC0-9BC4-164D-8001-714872CF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835" y="1790003"/>
            <a:ext cx="1033463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application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process</a:t>
            </a:r>
          </a:p>
        </p:txBody>
      </p:sp>
      <p:grpSp>
        <p:nvGrpSpPr>
          <p:cNvPr id="141" name="Group 47">
            <a:extLst>
              <a:ext uri="{FF2B5EF4-FFF2-40B4-BE49-F238E27FC236}">
                <a16:creationId xmlns:a16="http://schemas.microsoft.com/office/drawing/2014/main" id="{02602D35-C64D-9445-8BEF-315190C777FA}"/>
              </a:ext>
            </a:extLst>
          </p:cNvPr>
          <p:cNvGrpSpPr>
            <a:grpSpLocks/>
          </p:cNvGrpSpPr>
          <p:nvPr/>
        </p:nvGrpSpPr>
        <p:grpSpPr bwMode="auto">
          <a:xfrm>
            <a:off x="6053005" y="2591294"/>
            <a:ext cx="1346597" cy="516731"/>
            <a:chOff x="1173" y="2345"/>
            <a:chExt cx="1131" cy="434"/>
          </a:xfrm>
        </p:grpSpPr>
        <p:sp>
          <p:nvSpPr>
            <p:cNvPr id="142" name="Rectangle 44">
              <a:extLst>
                <a:ext uri="{FF2B5EF4-FFF2-40B4-BE49-F238E27FC236}">
                  <a16:creationId xmlns:a16="http://schemas.microsoft.com/office/drawing/2014/main" id="{92C6A498-BA40-944E-B932-C93263DCC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43" name="Text Box 46">
              <a:extLst>
                <a:ext uri="{FF2B5EF4-FFF2-40B4-BE49-F238E27FC236}">
                  <a16:creationId xmlns:a16="http://schemas.microsoft.com/office/drawing/2014/main" id="{ED90C8EB-7D14-B54F-AC97-04DAEC25D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8" y="2368"/>
              <a:ext cx="105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prstClr val="white">
                      <a:lumMod val="95000"/>
                    </a:prstClr>
                  </a:solidFill>
                </a:rPr>
                <a:t>TCP socket</a:t>
              </a:r>
            </a:p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prstClr val="white">
                      <a:lumMod val="95000"/>
                    </a:prstClr>
                  </a:solidFill>
                </a:rPr>
                <a:t>receiver buffers</a:t>
              </a:r>
            </a:p>
          </p:txBody>
        </p:sp>
      </p:grpSp>
      <p:sp>
        <p:nvSpPr>
          <p:cNvPr id="144" name="Oval 48">
            <a:extLst>
              <a:ext uri="{FF2B5EF4-FFF2-40B4-BE49-F238E27FC236}">
                <a16:creationId xmlns:a16="http://schemas.microsoft.com/office/drawing/2014/main" id="{0742E955-8C93-5F47-BE4B-8E6ACFB2E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210" y="3359247"/>
            <a:ext cx="1171575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5" name="Text Box 64">
            <a:extLst>
              <a:ext uri="{FF2B5EF4-FFF2-40B4-BE49-F238E27FC236}">
                <a16:creationId xmlns:a16="http://schemas.microsoft.com/office/drawing/2014/main" id="{FCF30813-93D4-B644-BB9A-DEC80D916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338" y="3380879"/>
            <a:ext cx="46519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TCP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146" name="Oval 65">
            <a:extLst>
              <a:ext uri="{FF2B5EF4-FFF2-40B4-BE49-F238E27FC236}">
                <a16:creationId xmlns:a16="http://schemas.microsoft.com/office/drawing/2014/main" id="{6BD69667-2B04-344B-AF15-D9A7175F3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164" y="4098625"/>
            <a:ext cx="1171575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7" name="Text Box 66">
            <a:extLst>
              <a:ext uri="{FF2B5EF4-FFF2-40B4-BE49-F238E27FC236}">
                <a16:creationId xmlns:a16="http://schemas.microsoft.com/office/drawing/2014/main" id="{19C3DDC5-2A06-B840-8A80-61FECF597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093" y="4123484"/>
            <a:ext cx="46519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IP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149" name="Line 68">
            <a:extLst>
              <a:ext uri="{FF2B5EF4-FFF2-40B4-BE49-F238E27FC236}">
                <a16:creationId xmlns:a16="http://schemas.microsoft.com/office/drawing/2014/main" id="{68A5AD3F-8561-BA43-8CCB-23369CB3F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7260" y="3910506"/>
            <a:ext cx="19097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50" name="Line 69">
            <a:extLst>
              <a:ext uri="{FF2B5EF4-FFF2-40B4-BE49-F238E27FC236}">
                <a16:creationId xmlns:a16="http://schemas.microsoft.com/office/drawing/2014/main" id="{069D68E8-3A07-7842-BBE3-A83C41548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6785" y="2522237"/>
            <a:ext cx="19097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51" name="Group 56">
            <a:extLst>
              <a:ext uri="{FF2B5EF4-FFF2-40B4-BE49-F238E27FC236}">
                <a16:creationId xmlns:a16="http://schemas.microsoft.com/office/drawing/2014/main" id="{9D087FDD-1E50-B54A-BAF1-08F2E9EB032C}"/>
              </a:ext>
            </a:extLst>
          </p:cNvPr>
          <p:cNvGrpSpPr>
            <a:grpSpLocks/>
          </p:cNvGrpSpPr>
          <p:nvPr/>
        </p:nvGrpSpPr>
        <p:grpSpPr bwMode="auto">
          <a:xfrm>
            <a:off x="6559020" y="2435323"/>
            <a:ext cx="400050" cy="154781"/>
            <a:chOff x="2003" y="1816"/>
            <a:chExt cx="336" cy="130"/>
          </a:xfrm>
        </p:grpSpPr>
        <p:sp>
          <p:nvSpPr>
            <p:cNvPr id="152" name="Rectangle 16">
              <a:extLst>
                <a:ext uri="{FF2B5EF4-FFF2-40B4-BE49-F238E27FC236}">
                  <a16:creationId xmlns:a16="http://schemas.microsoft.com/office/drawing/2014/main" id="{4802C0EA-E5A8-E447-A8F6-A96701A0B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3" name="Rectangle 17">
              <a:extLst>
                <a:ext uri="{FF2B5EF4-FFF2-40B4-BE49-F238E27FC236}">
                  <a16:creationId xmlns:a16="http://schemas.microsoft.com/office/drawing/2014/main" id="{620EA98C-EF38-184B-A03B-82616FCB9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4" name="Rectangle 18">
              <a:extLst>
                <a:ext uri="{FF2B5EF4-FFF2-40B4-BE49-F238E27FC236}">
                  <a16:creationId xmlns:a16="http://schemas.microsoft.com/office/drawing/2014/main" id="{1C3BBD2A-6ACC-C349-BDA8-0843C2DE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5" name="Rectangle 19">
              <a:extLst>
                <a:ext uri="{FF2B5EF4-FFF2-40B4-BE49-F238E27FC236}">
                  <a16:creationId xmlns:a16="http://schemas.microsoft.com/office/drawing/2014/main" id="{96FBD4A2-E799-8F4F-9D14-53FD99E5B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65" name="Text Box 103">
            <a:extLst>
              <a:ext uri="{FF2B5EF4-FFF2-40B4-BE49-F238E27FC236}">
                <a16:creationId xmlns:a16="http://schemas.microsoft.com/office/drawing/2014/main" id="{4ECF9189-0AD6-144B-8167-6762F7B3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3542" y="5224890"/>
            <a:ext cx="209384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rgbClr val="000000"/>
                </a:solidFill>
              </a:rPr>
              <a:t>receiver protocol stack</a:t>
            </a:r>
          </a:p>
        </p:txBody>
      </p:sp>
      <p:sp>
        <p:nvSpPr>
          <p:cNvPr id="169" name="Line 115">
            <a:extLst>
              <a:ext uri="{FF2B5EF4-FFF2-40B4-BE49-F238E27FC236}">
                <a16:creationId xmlns:a16="http://schemas.microsoft.com/office/drawing/2014/main" id="{ABF785A9-86A1-6E46-9624-CABBC5E29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3083" y="4922126"/>
            <a:ext cx="0" cy="261938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71" name="Line 118">
            <a:extLst>
              <a:ext uri="{FF2B5EF4-FFF2-40B4-BE49-F238E27FC236}">
                <a16:creationId xmlns:a16="http://schemas.microsoft.com/office/drawing/2014/main" id="{5E5B6E3E-966C-D44A-B01C-0473357F1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3926" y="4604641"/>
            <a:ext cx="0" cy="347663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72" name="Group 124">
            <a:extLst>
              <a:ext uri="{FF2B5EF4-FFF2-40B4-BE49-F238E27FC236}">
                <a16:creationId xmlns:a16="http://schemas.microsoft.com/office/drawing/2014/main" id="{4194DDD2-AC6E-4846-988C-D47AF88815B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92520" y="4299841"/>
            <a:ext cx="652463" cy="679847"/>
            <a:chOff x="-44" y="1473"/>
            <a:chExt cx="981" cy="1105"/>
          </a:xfrm>
        </p:grpSpPr>
        <p:pic>
          <p:nvPicPr>
            <p:cNvPr id="173" name="Picture 125" descr="desktop_computer_stylized_medium">
              <a:extLst>
                <a:ext uri="{FF2B5EF4-FFF2-40B4-BE49-F238E27FC236}">
                  <a16:creationId xmlns:a16="http://schemas.microsoft.com/office/drawing/2014/main" id="{C6DE1974-7837-334B-B35F-1B82108E3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" name="Freeform 126">
              <a:extLst>
                <a:ext uri="{FF2B5EF4-FFF2-40B4-BE49-F238E27FC236}">
                  <a16:creationId xmlns:a16="http://schemas.microsoft.com/office/drawing/2014/main" id="{C8663771-41F7-FF4F-89C7-CFC093B9A1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F08E5E-7834-074F-B7D9-7DBE006EE269}"/>
              </a:ext>
            </a:extLst>
          </p:cNvPr>
          <p:cNvSpPr txBox="1"/>
          <p:nvPr/>
        </p:nvSpPr>
        <p:spPr>
          <a:xfrm>
            <a:off x="534416" y="1935016"/>
            <a:ext cx="2888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i="1" u="sng" dirty="0">
                <a:solidFill>
                  <a:srgbClr val="C00000"/>
                </a:solidFill>
                <a:latin typeface="Calibri" panose="020F0502020204030204"/>
              </a:rPr>
              <a:t>Q: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happens if network layer delivers data faster than application layer removes data from socket buffers?</a:t>
            </a:r>
          </a:p>
        </p:txBody>
      </p:sp>
      <p:sp>
        <p:nvSpPr>
          <p:cNvPr id="182" name="Line 117">
            <a:extLst>
              <a:ext uri="{FF2B5EF4-FFF2-40B4-BE49-F238E27FC236}">
                <a16:creationId xmlns:a16="http://schemas.microsoft.com/office/drawing/2014/main" id="{1B7AFE0B-8185-3E43-BF7C-730BEFE1D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3356" y="4612272"/>
            <a:ext cx="0" cy="3476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63" name="Rectangle 91">
            <a:extLst>
              <a:ext uri="{FF2B5EF4-FFF2-40B4-BE49-F238E27FC236}">
                <a16:creationId xmlns:a16="http://schemas.microsoft.com/office/drawing/2014/main" id="{262B8492-92D0-1D4D-A388-8EDCD2891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8970" y="3948606"/>
            <a:ext cx="540544" cy="157163"/>
          </a:xfrm>
          <a:prstGeom prst="rect">
            <a:avLst/>
          </a:prstGeom>
          <a:solidFill>
            <a:srgbClr val="0000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31E27D-6EC1-5943-92A1-E4210B15E8BC}"/>
              </a:ext>
            </a:extLst>
          </p:cNvPr>
          <p:cNvGrpSpPr/>
          <p:nvPr/>
        </p:nvGrpSpPr>
        <p:grpSpPr>
          <a:xfrm>
            <a:off x="5925940" y="4647503"/>
            <a:ext cx="779527" cy="160799"/>
            <a:chOff x="7344839" y="5551212"/>
            <a:chExt cx="1039369" cy="214398"/>
          </a:xfrm>
        </p:grpSpPr>
        <p:sp>
          <p:nvSpPr>
            <p:cNvPr id="158" name="Rectangle 74">
              <a:extLst>
                <a:ext uri="{FF2B5EF4-FFF2-40B4-BE49-F238E27FC236}">
                  <a16:creationId xmlns:a16="http://schemas.microsoft.com/office/drawing/2014/main" id="{8A48CC54-2E19-7E49-AB6A-C589B7121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4839" y="5556060"/>
              <a:ext cx="1006475" cy="209550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64" name="Rectangle 92">
              <a:extLst>
                <a:ext uri="{FF2B5EF4-FFF2-40B4-BE49-F238E27FC236}">
                  <a16:creationId xmlns:a16="http://schemas.microsoft.com/office/drawing/2014/main" id="{F086B485-A7FA-024F-AE08-D3278D535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0783" y="5551212"/>
              <a:ext cx="733425" cy="212725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9" name="Line 75">
              <a:extLst>
                <a:ext uri="{FF2B5EF4-FFF2-40B4-BE49-F238E27FC236}">
                  <a16:creationId xmlns:a16="http://schemas.microsoft.com/office/drawing/2014/main" id="{3072215E-AACF-9541-93AB-D98D0EECB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8859" y="5555058"/>
              <a:ext cx="0" cy="206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60" name="Line 76">
              <a:extLst>
                <a:ext uri="{FF2B5EF4-FFF2-40B4-BE49-F238E27FC236}">
                  <a16:creationId xmlns:a16="http://schemas.microsoft.com/office/drawing/2014/main" id="{A70802F4-DC4B-B74E-9BF2-97E565E57F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1259" y="5555058"/>
              <a:ext cx="0" cy="206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62" name="Rectangle 86">
            <a:extLst>
              <a:ext uri="{FF2B5EF4-FFF2-40B4-BE49-F238E27FC236}">
                <a16:creationId xmlns:a16="http://schemas.microsoft.com/office/drawing/2014/main" id="{4115F8B6-91A1-7C41-83BF-8BE89BBEB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017" y="3167556"/>
            <a:ext cx="540544" cy="157163"/>
          </a:xfrm>
          <a:prstGeom prst="rect">
            <a:avLst/>
          </a:prstGeom>
          <a:solidFill>
            <a:srgbClr val="0000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70" name="Text Box 116">
            <a:extLst>
              <a:ext uri="{FF2B5EF4-FFF2-40B4-BE49-F238E27FC236}">
                <a16:creationId xmlns:a16="http://schemas.microsoft.com/office/drawing/2014/main" id="{698424D2-456E-974F-973C-408C9336D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6850" y="4962131"/>
            <a:ext cx="90281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from sender</a:t>
            </a: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1FE7EE57-FED3-864B-8F06-9CC2C77BF0DE}"/>
              </a:ext>
            </a:extLst>
          </p:cNvPr>
          <p:cNvSpPr/>
          <p:nvPr/>
        </p:nvSpPr>
        <p:spPr>
          <a:xfrm>
            <a:off x="6234546" y="2962014"/>
            <a:ext cx="1058021" cy="2038611"/>
          </a:xfrm>
          <a:prstGeom prst="curvedDownArrow">
            <a:avLst>
              <a:gd name="adj1" fmla="val 13767"/>
              <a:gd name="adj2" fmla="val 28170"/>
              <a:gd name="adj3" fmla="val 25000"/>
            </a:avLst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072C8-D06D-0540-97C3-C1DE8C5A0444}"/>
              </a:ext>
            </a:extLst>
          </p:cNvPr>
          <p:cNvGrpSpPr/>
          <p:nvPr/>
        </p:nvGrpSpPr>
        <p:grpSpPr>
          <a:xfrm>
            <a:off x="3741864" y="2062595"/>
            <a:ext cx="3738700" cy="687523"/>
            <a:chOff x="4989152" y="1607125"/>
            <a:chExt cx="4984933" cy="9166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A53074-9492-2643-8C14-D55F3A8DF9EC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71007"/>
              <a:chOff x="4432738" y="2150355"/>
              <a:chExt cx="4984933" cy="871007"/>
            </a:xfrm>
          </p:grpSpPr>
          <p:sp>
            <p:nvSpPr>
              <p:cNvPr id="166" name="Line 105">
                <a:extLst>
                  <a:ext uri="{FF2B5EF4-FFF2-40B4-BE49-F238E27FC236}">
                    <a16:creationId xmlns:a16="http://schemas.microsoft.com/office/drawing/2014/main" id="{E962447C-3133-664A-8728-73048FD03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5" name="Text Box 104">
                <a:extLst>
                  <a:ext uri="{FF2B5EF4-FFF2-40B4-BE49-F238E27FC236}">
                    <a16:creationId xmlns:a16="http://schemas.microsoft.com/office/drawing/2014/main" id="{F110BC32-2D3E-6B43-8E30-DD363F7CFF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0" cy="87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>
                  <a:lnSpc>
                    <a:spcPct val="90000"/>
                  </a:lnSpc>
                  <a:defRPr/>
                </a:pPr>
                <a:r>
                  <a:rPr lang="en-US" alt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Application removing data from TCP socket buffers</a:t>
                </a:r>
              </a:p>
            </p:txBody>
          </p:sp>
          <p:sp>
            <p:nvSpPr>
              <p:cNvPr id="176" name="Rectangle 86">
                <a:extLst>
                  <a:ext uri="{FF2B5EF4-FFF2-40B4-BE49-F238E27FC236}">
                    <a16:creationId xmlns:a16="http://schemas.microsoft.com/office/drawing/2014/main" id="{4FC9FA64-3313-7441-820B-DA439AD3A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56" name="Curved Down Arrow 55">
              <a:extLst>
                <a:ext uri="{FF2B5EF4-FFF2-40B4-BE49-F238E27FC236}">
                  <a16:creationId xmlns:a16="http://schemas.microsoft.com/office/drawing/2014/main" id="{1957E969-1EF1-4941-A40B-CB97CA05EBA4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367096-84FB-0C47-BA14-5CD76A63BC39}"/>
              </a:ext>
            </a:extLst>
          </p:cNvPr>
          <p:cNvGrpSpPr/>
          <p:nvPr/>
        </p:nvGrpSpPr>
        <p:grpSpPr>
          <a:xfrm>
            <a:off x="833378" y="3426830"/>
            <a:ext cx="3776240" cy="2100422"/>
            <a:chOff x="4343173" y="1560062"/>
            <a:chExt cx="9034622" cy="4921250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887BE98B-9B7E-9D41-AEF0-CA93BB1C9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073" y="1560062"/>
              <a:ext cx="3951287" cy="4824412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6DD2E62C-E2CB-C147-9685-E568D5425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348" y="1675949"/>
              <a:ext cx="3951287" cy="480536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50" kern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8" name="Line 8">
              <a:extLst>
                <a:ext uri="{FF2B5EF4-FFF2-40B4-BE49-F238E27FC236}">
                  <a16:creationId xmlns:a16="http://schemas.microsoft.com/office/drawing/2014/main" id="{6E5293FD-6A44-CD45-9C2D-E6EC13F48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9523" y="2050599"/>
              <a:ext cx="3946525" cy="47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9" name="Line 9">
              <a:extLst>
                <a:ext uri="{FF2B5EF4-FFF2-40B4-BE49-F238E27FC236}">
                  <a16:creationId xmlns:a16="http://schemas.microsoft.com/office/drawing/2014/main" id="{D5FD85FC-35E3-CC42-86B2-4CBE4FF7A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173" y="2430012"/>
              <a:ext cx="39512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1F09DA56-95A7-9740-9266-702F4D667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2698" y="2811012"/>
              <a:ext cx="39512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1" name="Line 18">
              <a:extLst>
                <a:ext uri="{FF2B5EF4-FFF2-40B4-BE49-F238E27FC236}">
                  <a16:creationId xmlns:a16="http://schemas.microsoft.com/office/drawing/2014/main" id="{3173FF56-BD9B-654B-92B6-4B36C86F42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7935" y="3206299"/>
              <a:ext cx="3951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2" name="Line 19">
              <a:extLst>
                <a:ext uri="{FF2B5EF4-FFF2-40B4-BE49-F238E27FC236}">
                  <a16:creationId xmlns:a16="http://schemas.microsoft.com/office/drawing/2014/main" id="{84202EA3-2833-F04E-AA3C-8BB8999BF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173" y="3596824"/>
              <a:ext cx="39512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3" name="Line 20">
              <a:extLst>
                <a:ext uri="{FF2B5EF4-FFF2-40B4-BE49-F238E27FC236}">
                  <a16:creationId xmlns:a16="http://schemas.microsoft.com/office/drawing/2014/main" id="{B5EE22BF-1DD2-B74E-9710-050E4C365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173" y="4158799"/>
              <a:ext cx="39512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4" name="Line 21">
              <a:extLst>
                <a:ext uri="{FF2B5EF4-FFF2-40B4-BE49-F238E27FC236}">
                  <a16:creationId xmlns:a16="http://schemas.microsoft.com/office/drawing/2014/main" id="{E3D5975A-D204-D047-91DC-FE8A65BBCC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03735" y="2814187"/>
              <a:ext cx="4763" cy="7778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67C1EE2-2B96-F74C-A327-2DFC2DFC62BA}"/>
                </a:ext>
              </a:extLst>
            </p:cNvPr>
            <p:cNvGrpSpPr/>
            <p:nvPr/>
          </p:nvGrpSpPr>
          <p:grpSpPr>
            <a:xfrm>
              <a:off x="6168491" y="2788385"/>
              <a:ext cx="7209304" cy="1102544"/>
              <a:chOff x="6168491" y="2788385"/>
              <a:chExt cx="7209304" cy="1102544"/>
            </a:xfrm>
          </p:grpSpPr>
          <p:sp>
            <p:nvSpPr>
              <p:cNvPr id="67" name="Text Box 22">
                <a:extLst>
                  <a:ext uri="{FF2B5EF4-FFF2-40B4-BE49-F238E27FC236}">
                    <a16:creationId xmlns:a16="http://schemas.microsoft.com/office/drawing/2014/main" id="{2E8A978C-B58F-724E-97B2-2FB3E91F63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68491" y="2788385"/>
                <a:ext cx="2182981" cy="5137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25" dirty="0">
                    <a:solidFill>
                      <a:srgbClr val="000000"/>
                    </a:solidFill>
                    <a:latin typeface="Arial" charset="0"/>
                  </a:rPr>
                  <a:t>receive window</a:t>
                </a:r>
              </a:p>
            </p:txBody>
          </p:sp>
          <p:sp>
            <p:nvSpPr>
              <p:cNvPr id="68" name="Text Box 49">
                <a:extLst>
                  <a:ext uri="{FF2B5EF4-FFF2-40B4-BE49-F238E27FC236}">
                    <a16:creationId xmlns:a16="http://schemas.microsoft.com/office/drawing/2014/main" id="{4311B6E6-847F-7C42-98B1-9875A91D17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4899" y="2847114"/>
                <a:ext cx="4652896" cy="10438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dirty="0">
                    <a:solidFill>
                      <a:srgbClr val="000000"/>
                    </a:solidFill>
                    <a:latin typeface="Calibri" panose="020F0502020204030204"/>
                  </a:rPr>
                  <a:t>flow control: </a:t>
                </a:r>
                <a:r>
                  <a:rPr lang="en-US" sz="1200" dirty="0">
                    <a:solidFill>
                      <a:srgbClr val="000000"/>
                    </a:solidFill>
                    <a:latin typeface="Calibri" panose="020F0502020204030204"/>
                  </a:rPr>
                  <a:t># bytes receiver willing to accept</a:t>
                </a:r>
                <a:endParaRPr lang="en-US" sz="1350" dirty="0">
                  <a:solidFill>
                    <a:srgbClr val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Line 53">
                <a:extLst>
                  <a:ext uri="{FF2B5EF4-FFF2-40B4-BE49-F238E27FC236}">
                    <a16:creationId xmlns:a16="http://schemas.microsoft.com/office/drawing/2014/main" id="{1B19FC7E-F3A0-3F49-A0E5-0BD2B4FB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42852" y="3044701"/>
                <a:ext cx="582048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C66942C1-B5F2-CD48-AEFD-79309840A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89447" y="1679374"/>
              <a:ext cx="1761" cy="3651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70" name="Slide Number Placeholder 2">
            <a:extLst>
              <a:ext uri="{FF2B5EF4-FFF2-40B4-BE49-F238E27FC236}">
                <a16:creationId xmlns:a16="http://schemas.microsoft.com/office/drawing/2014/main" id="{3A4399FC-22AC-CD4F-9984-791C62C98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08616"/>
      </p:ext>
    </p:extLst>
  </p:cSld>
  <p:clrMapOvr>
    <a:masterClrMapping/>
  </p:clrMapOvr>
  <p:transition spd="med"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74244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flow control</a:t>
            </a:r>
            <a:endParaRPr lang="en-US" sz="3300" dirty="0"/>
          </a:p>
        </p:txBody>
      </p:sp>
      <p:sp>
        <p:nvSpPr>
          <p:cNvPr id="137" name="Rectangle 72">
            <a:extLst>
              <a:ext uri="{FF2B5EF4-FFF2-40B4-BE49-F238E27FC236}">
                <a16:creationId xmlns:a16="http://schemas.microsoft.com/office/drawing/2014/main" id="{C267ED98-FBDB-D24C-A351-3097B056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7" y="1670941"/>
            <a:ext cx="1893094" cy="2890838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38" name="Freeform 32">
            <a:extLst>
              <a:ext uri="{FF2B5EF4-FFF2-40B4-BE49-F238E27FC236}">
                <a16:creationId xmlns:a16="http://schemas.microsoft.com/office/drawing/2014/main" id="{58EA8CF4-DBF4-E34D-8254-A77227811341}"/>
              </a:ext>
            </a:extLst>
          </p:cNvPr>
          <p:cNvSpPr>
            <a:spLocks/>
          </p:cNvSpPr>
          <p:nvPr/>
        </p:nvSpPr>
        <p:spPr bwMode="auto">
          <a:xfrm>
            <a:off x="7717498" y="1666179"/>
            <a:ext cx="435769" cy="315515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9" name="Rectangle 40">
            <a:extLst>
              <a:ext uri="{FF2B5EF4-FFF2-40B4-BE49-F238E27FC236}">
                <a16:creationId xmlns:a16="http://schemas.microsoft.com/office/drawing/2014/main" id="{8F576ED5-5855-F048-B4BB-75BF51C27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023" y="1747141"/>
            <a:ext cx="1900238" cy="286107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40" name="Oval 31">
            <a:extLst>
              <a:ext uri="{FF2B5EF4-FFF2-40B4-BE49-F238E27FC236}">
                <a16:creationId xmlns:a16="http://schemas.microsoft.com/office/drawing/2014/main" id="{E56CABC0-9BC4-164D-8001-714872CF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835" y="1790003"/>
            <a:ext cx="1033463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application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process</a:t>
            </a:r>
          </a:p>
        </p:txBody>
      </p:sp>
      <p:grpSp>
        <p:nvGrpSpPr>
          <p:cNvPr id="141" name="Group 47">
            <a:extLst>
              <a:ext uri="{FF2B5EF4-FFF2-40B4-BE49-F238E27FC236}">
                <a16:creationId xmlns:a16="http://schemas.microsoft.com/office/drawing/2014/main" id="{02602D35-C64D-9445-8BEF-315190C777FA}"/>
              </a:ext>
            </a:extLst>
          </p:cNvPr>
          <p:cNvGrpSpPr>
            <a:grpSpLocks/>
          </p:cNvGrpSpPr>
          <p:nvPr/>
        </p:nvGrpSpPr>
        <p:grpSpPr bwMode="auto">
          <a:xfrm>
            <a:off x="6053005" y="2591294"/>
            <a:ext cx="1346597" cy="516731"/>
            <a:chOff x="1173" y="2345"/>
            <a:chExt cx="1131" cy="434"/>
          </a:xfrm>
        </p:grpSpPr>
        <p:sp>
          <p:nvSpPr>
            <p:cNvPr id="142" name="Rectangle 44">
              <a:extLst>
                <a:ext uri="{FF2B5EF4-FFF2-40B4-BE49-F238E27FC236}">
                  <a16:creationId xmlns:a16="http://schemas.microsoft.com/office/drawing/2014/main" id="{92C6A498-BA40-944E-B932-C93263DCC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43" name="Text Box 46">
              <a:extLst>
                <a:ext uri="{FF2B5EF4-FFF2-40B4-BE49-F238E27FC236}">
                  <a16:creationId xmlns:a16="http://schemas.microsoft.com/office/drawing/2014/main" id="{ED90C8EB-7D14-B54F-AC97-04DAEC25D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8" y="2368"/>
              <a:ext cx="105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prstClr val="white">
                      <a:lumMod val="95000"/>
                    </a:prstClr>
                  </a:solidFill>
                </a:rPr>
                <a:t>TCP socket</a:t>
              </a:r>
            </a:p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prstClr val="white">
                      <a:lumMod val="95000"/>
                    </a:prstClr>
                  </a:solidFill>
                </a:rPr>
                <a:t>receiver buffers</a:t>
              </a:r>
            </a:p>
          </p:txBody>
        </p:sp>
      </p:grpSp>
      <p:sp>
        <p:nvSpPr>
          <p:cNvPr id="144" name="Oval 48">
            <a:extLst>
              <a:ext uri="{FF2B5EF4-FFF2-40B4-BE49-F238E27FC236}">
                <a16:creationId xmlns:a16="http://schemas.microsoft.com/office/drawing/2014/main" id="{0742E955-8C93-5F47-BE4B-8E6ACFB2E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210" y="3359247"/>
            <a:ext cx="1171575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5" name="Text Box 64">
            <a:extLst>
              <a:ext uri="{FF2B5EF4-FFF2-40B4-BE49-F238E27FC236}">
                <a16:creationId xmlns:a16="http://schemas.microsoft.com/office/drawing/2014/main" id="{FCF30813-93D4-B644-BB9A-DEC80D916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338" y="3380879"/>
            <a:ext cx="46519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TCP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146" name="Oval 65">
            <a:extLst>
              <a:ext uri="{FF2B5EF4-FFF2-40B4-BE49-F238E27FC236}">
                <a16:creationId xmlns:a16="http://schemas.microsoft.com/office/drawing/2014/main" id="{6BD69667-2B04-344B-AF15-D9A7175F3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164" y="4098625"/>
            <a:ext cx="1171575" cy="447675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7" name="Text Box 66">
            <a:extLst>
              <a:ext uri="{FF2B5EF4-FFF2-40B4-BE49-F238E27FC236}">
                <a16:creationId xmlns:a16="http://schemas.microsoft.com/office/drawing/2014/main" id="{19C3DDC5-2A06-B840-8A80-61FECF597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093" y="4123484"/>
            <a:ext cx="46519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IP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149" name="Line 68">
            <a:extLst>
              <a:ext uri="{FF2B5EF4-FFF2-40B4-BE49-F238E27FC236}">
                <a16:creationId xmlns:a16="http://schemas.microsoft.com/office/drawing/2014/main" id="{68A5AD3F-8561-BA43-8CCB-23369CB3F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7260" y="3910506"/>
            <a:ext cx="19097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50" name="Line 69">
            <a:extLst>
              <a:ext uri="{FF2B5EF4-FFF2-40B4-BE49-F238E27FC236}">
                <a16:creationId xmlns:a16="http://schemas.microsoft.com/office/drawing/2014/main" id="{069D68E8-3A07-7842-BBE3-A83C41548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6785" y="2522237"/>
            <a:ext cx="19097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51" name="Group 56">
            <a:extLst>
              <a:ext uri="{FF2B5EF4-FFF2-40B4-BE49-F238E27FC236}">
                <a16:creationId xmlns:a16="http://schemas.microsoft.com/office/drawing/2014/main" id="{9D087FDD-1E50-B54A-BAF1-08F2E9EB032C}"/>
              </a:ext>
            </a:extLst>
          </p:cNvPr>
          <p:cNvGrpSpPr>
            <a:grpSpLocks/>
          </p:cNvGrpSpPr>
          <p:nvPr/>
        </p:nvGrpSpPr>
        <p:grpSpPr bwMode="auto">
          <a:xfrm>
            <a:off x="6559020" y="2435323"/>
            <a:ext cx="400050" cy="154781"/>
            <a:chOff x="2003" y="1816"/>
            <a:chExt cx="336" cy="130"/>
          </a:xfrm>
        </p:grpSpPr>
        <p:sp>
          <p:nvSpPr>
            <p:cNvPr id="152" name="Rectangle 16">
              <a:extLst>
                <a:ext uri="{FF2B5EF4-FFF2-40B4-BE49-F238E27FC236}">
                  <a16:creationId xmlns:a16="http://schemas.microsoft.com/office/drawing/2014/main" id="{4802C0EA-E5A8-E447-A8F6-A96701A0B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3" name="Rectangle 17">
              <a:extLst>
                <a:ext uri="{FF2B5EF4-FFF2-40B4-BE49-F238E27FC236}">
                  <a16:creationId xmlns:a16="http://schemas.microsoft.com/office/drawing/2014/main" id="{620EA98C-EF38-184B-A03B-82616FCB9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4" name="Rectangle 18">
              <a:extLst>
                <a:ext uri="{FF2B5EF4-FFF2-40B4-BE49-F238E27FC236}">
                  <a16:creationId xmlns:a16="http://schemas.microsoft.com/office/drawing/2014/main" id="{1C3BBD2A-6ACC-C349-BDA8-0843C2DE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5" name="Rectangle 19">
              <a:extLst>
                <a:ext uri="{FF2B5EF4-FFF2-40B4-BE49-F238E27FC236}">
                  <a16:creationId xmlns:a16="http://schemas.microsoft.com/office/drawing/2014/main" id="{96FBD4A2-E799-8F4F-9D14-53FD99E5B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65" name="Text Box 103">
            <a:extLst>
              <a:ext uri="{FF2B5EF4-FFF2-40B4-BE49-F238E27FC236}">
                <a16:creationId xmlns:a16="http://schemas.microsoft.com/office/drawing/2014/main" id="{4ECF9189-0AD6-144B-8167-6762F7B3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3542" y="5224890"/>
            <a:ext cx="209384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rgbClr val="000000"/>
                </a:solidFill>
              </a:rPr>
              <a:t>receiver protocol stack</a:t>
            </a:r>
          </a:p>
        </p:txBody>
      </p:sp>
      <p:sp>
        <p:nvSpPr>
          <p:cNvPr id="169" name="Line 115">
            <a:extLst>
              <a:ext uri="{FF2B5EF4-FFF2-40B4-BE49-F238E27FC236}">
                <a16:creationId xmlns:a16="http://schemas.microsoft.com/office/drawing/2014/main" id="{ABF785A9-86A1-6E46-9624-CABBC5E29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3083" y="4922126"/>
            <a:ext cx="0" cy="261938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71" name="Line 118">
            <a:extLst>
              <a:ext uri="{FF2B5EF4-FFF2-40B4-BE49-F238E27FC236}">
                <a16:creationId xmlns:a16="http://schemas.microsoft.com/office/drawing/2014/main" id="{5E5B6E3E-966C-D44A-B01C-0473357F1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3926" y="4604641"/>
            <a:ext cx="0" cy="347663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72" name="Group 124">
            <a:extLst>
              <a:ext uri="{FF2B5EF4-FFF2-40B4-BE49-F238E27FC236}">
                <a16:creationId xmlns:a16="http://schemas.microsoft.com/office/drawing/2014/main" id="{4194DDD2-AC6E-4846-988C-D47AF88815B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92520" y="4299841"/>
            <a:ext cx="652463" cy="679847"/>
            <a:chOff x="-44" y="1473"/>
            <a:chExt cx="981" cy="1105"/>
          </a:xfrm>
        </p:grpSpPr>
        <p:pic>
          <p:nvPicPr>
            <p:cNvPr id="173" name="Picture 125" descr="desktop_computer_stylized_medium">
              <a:extLst>
                <a:ext uri="{FF2B5EF4-FFF2-40B4-BE49-F238E27FC236}">
                  <a16:creationId xmlns:a16="http://schemas.microsoft.com/office/drawing/2014/main" id="{C6DE1974-7837-334B-B35F-1B82108E3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" name="Freeform 126">
              <a:extLst>
                <a:ext uri="{FF2B5EF4-FFF2-40B4-BE49-F238E27FC236}">
                  <a16:creationId xmlns:a16="http://schemas.microsoft.com/office/drawing/2014/main" id="{C8663771-41F7-FF4F-89C7-CFC093B9A1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F08E5E-7834-074F-B7D9-7DBE006EE269}"/>
              </a:ext>
            </a:extLst>
          </p:cNvPr>
          <p:cNvSpPr txBox="1"/>
          <p:nvPr/>
        </p:nvSpPr>
        <p:spPr>
          <a:xfrm>
            <a:off x="534416" y="1935016"/>
            <a:ext cx="2888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i="1" u="sng" dirty="0">
                <a:solidFill>
                  <a:srgbClr val="C00000"/>
                </a:solidFill>
                <a:latin typeface="Calibri" panose="020F0502020204030204"/>
              </a:rPr>
              <a:t>Q: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happens if network layer delivers data faster than application layer removes data from socket buffers?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4B0832-7295-6748-A6EB-5D9B0607F222}"/>
              </a:ext>
            </a:extLst>
          </p:cNvPr>
          <p:cNvGrpSpPr/>
          <p:nvPr/>
        </p:nvGrpSpPr>
        <p:grpSpPr>
          <a:xfrm>
            <a:off x="567742" y="3509121"/>
            <a:ext cx="3123579" cy="1462929"/>
            <a:chOff x="363537" y="4127499"/>
            <a:chExt cx="4164772" cy="1950572"/>
          </a:xfrm>
        </p:grpSpPr>
        <p:sp>
          <p:nvSpPr>
            <p:cNvPr id="179" name="Rectangle 110">
              <a:extLst>
                <a:ext uri="{FF2B5EF4-FFF2-40B4-BE49-F238E27FC236}">
                  <a16:creationId xmlns:a16="http://schemas.microsoft.com/office/drawing/2014/main" id="{71EEDA6C-9700-F540-8450-88D0CF387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" y="4397375"/>
              <a:ext cx="4134671" cy="16806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180" name="Text Box 111">
              <a:extLst>
                <a:ext uri="{FF2B5EF4-FFF2-40B4-BE49-F238E27FC236}">
                  <a16:creationId xmlns:a16="http://schemas.microsoft.com/office/drawing/2014/main" id="{8C96D4BC-6609-824B-A9B9-24E2A66F6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13" y="4549775"/>
              <a:ext cx="4072696" cy="13049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altLang="en-US" dirty="0">
                  <a:solidFill>
                    <a:prstClr val="black"/>
                  </a:solidFill>
                  <a:latin typeface="Calibri" panose="020F0502020204030204"/>
                </a:rPr>
                <a:t>receiver controls sender, so sender won’</a:t>
              </a:r>
              <a:r>
                <a:rPr lang="en-US" altLang="ja-JP" dirty="0">
                  <a:solidFill>
                    <a:prstClr val="black"/>
                  </a:solidFill>
                  <a:latin typeface="Calibri" panose="020F0502020204030204"/>
                </a:rPr>
                <a:t>t overflow receiver’s buffer by transmitting too much, too fast</a:t>
              </a:r>
              <a:endParaRPr lang="en-US" altLang="en-US" sz="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1" name="Group 112">
              <a:extLst>
                <a:ext uri="{FF2B5EF4-FFF2-40B4-BE49-F238E27FC236}">
                  <a16:creationId xmlns:a16="http://schemas.microsoft.com/office/drawing/2014/main" id="{6B4EAE2E-56DA-864E-99A1-E535BFD3AF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438" y="4127499"/>
              <a:ext cx="2003542" cy="554038"/>
              <a:chOff x="3327" y="230"/>
              <a:chExt cx="1176" cy="349"/>
            </a:xfrm>
          </p:grpSpPr>
          <p:sp>
            <p:nvSpPr>
              <p:cNvPr id="183" name="Rectangle 113">
                <a:extLst>
                  <a:ext uri="{FF2B5EF4-FFF2-40B4-BE49-F238E27FC236}">
                    <a16:creationId xmlns:a16="http://schemas.microsoft.com/office/drawing/2014/main" id="{364B36BC-850A-C443-AFE1-8C4A92F8C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" y="323"/>
                <a:ext cx="1134" cy="2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endParaRPr>
              </a:p>
            </p:txBody>
          </p:sp>
          <p:sp>
            <p:nvSpPr>
              <p:cNvPr id="184" name="Text Box 114">
                <a:extLst>
                  <a:ext uri="{FF2B5EF4-FFF2-40B4-BE49-F238E27FC236}">
                    <a16:creationId xmlns:a16="http://schemas.microsoft.com/office/drawing/2014/main" id="{4A67984A-D193-3248-9AD8-3DC1586083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7" y="230"/>
                <a:ext cx="1175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2100" dirty="0">
                    <a:solidFill>
                      <a:srgbClr val="CC0000"/>
                    </a:solidFill>
                    <a:latin typeface="Calibri" panose="020F0502020204030204"/>
                  </a:rPr>
                  <a:t>flow control</a:t>
                </a:r>
              </a:p>
            </p:txBody>
          </p:sp>
        </p:grpSp>
      </p:grpSp>
      <p:sp>
        <p:nvSpPr>
          <p:cNvPr id="182" name="Line 117">
            <a:extLst>
              <a:ext uri="{FF2B5EF4-FFF2-40B4-BE49-F238E27FC236}">
                <a16:creationId xmlns:a16="http://schemas.microsoft.com/office/drawing/2014/main" id="{1B7AFE0B-8185-3E43-BF7C-730BEFE1D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3356" y="4612272"/>
            <a:ext cx="0" cy="3476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20FA96-992D-4547-BB82-D80AD6340B76}"/>
              </a:ext>
            </a:extLst>
          </p:cNvPr>
          <p:cNvGrpSpPr/>
          <p:nvPr/>
        </p:nvGrpSpPr>
        <p:grpSpPr>
          <a:xfrm>
            <a:off x="5696850" y="2962015"/>
            <a:ext cx="1595717" cy="2254033"/>
            <a:chOff x="7595799" y="2806352"/>
            <a:chExt cx="2127623" cy="30053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136498-1DCA-8245-9AEB-79D923D0965C}"/>
                </a:ext>
              </a:extLst>
            </p:cNvPr>
            <p:cNvGrpSpPr/>
            <p:nvPr/>
          </p:nvGrpSpPr>
          <p:grpSpPr>
            <a:xfrm>
              <a:off x="7595799" y="3080408"/>
              <a:ext cx="1344823" cy="2731322"/>
              <a:chOff x="7039385" y="3577949"/>
              <a:chExt cx="1344823" cy="2731322"/>
            </a:xfrm>
          </p:grpSpPr>
          <p:sp>
            <p:nvSpPr>
              <p:cNvPr id="163" name="Rectangle 91">
                <a:extLst>
                  <a:ext uri="{FF2B5EF4-FFF2-40B4-BE49-F238E27FC236}">
                    <a16:creationId xmlns:a16="http://schemas.microsoft.com/office/drawing/2014/main" id="{262B8492-92D0-1D4D-A388-8EDCD2891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546" y="46193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F31E27D-6EC1-5943-92A1-E4210B15E8BC}"/>
                  </a:ext>
                </a:extLst>
              </p:cNvPr>
              <p:cNvGrpSpPr/>
              <p:nvPr/>
            </p:nvGrpSpPr>
            <p:grpSpPr>
              <a:xfrm>
                <a:off x="7344839" y="5551212"/>
                <a:ext cx="1039369" cy="214398"/>
                <a:chOff x="7344839" y="5551212"/>
                <a:chExt cx="1039369" cy="214398"/>
              </a:xfrm>
            </p:grpSpPr>
            <p:sp>
              <p:nvSpPr>
                <p:cNvPr id="158" name="Rectangle 74">
                  <a:extLst>
                    <a:ext uri="{FF2B5EF4-FFF2-40B4-BE49-F238E27FC236}">
                      <a16:creationId xmlns:a16="http://schemas.microsoft.com/office/drawing/2014/main" id="{8A48CC54-2E19-7E49-AB6A-C589B7121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839" y="5556060"/>
                  <a:ext cx="1006475" cy="209550"/>
                </a:xfrm>
                <a:prstGeom prst="rect">
                  <a:avLst/>
                </a:pr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64" name="Rectangle 92">
                  <a:extLst>
                    <a:ext uri="{FF2B5EF4-FFF2-40B4-BE49-F238E27FC236}">
                      <a16:creationId xmlns:a16="http://schemas.microsoft.com/office/drawing/2014/main" id="{F086B485-A7FA-024F-AE08-D3278D535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50783" y="5551212"/>
                  <a:ext cx="733425" cy="212725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59" name="Line 75">
                  <a:extLst>
                    <a:ext uri="{FF2B5EF4-FFF2-40B4-BE49-F238E27FC236}">
                      <a16:creationId xmlns:a16="http://schemas.microsoft.com/office/drawing/2014/main" id="{3072215E-AACF-9541-93AB-D98D0EECB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88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60" name="Line 76">
                  <a:extLst>
                    <a:ext uri="{FF2B5EF4-FFF2-40B4-BE49-F238E27FC236}">
                      <a16:creationId xmlns:a16="http://schemas.microsoft.com/office/drawing/2014/main" id="{A70802F4-DC4B-B74E-9BF2-97E565E57F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412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62" name="Rectangle 86">
                <a:extLst>
                  <a:ext uri="{FF2B5EF4-FFF2-40B4-BE49-F238E27FC236}">
                    <a16:creationId xmlns:a16="http://schemas.microsoft.com/office/drawing/2014/main" id="{4115F8B6-91A1-7C41-83BF-8BE89BBEB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7608" y="35779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0" name="Text Box 116">
                <a:extLst>
                  <a:ext uri="{FF2B5EF4-FFF2-40B4-BE49-F238E27FC236}">
                    <a16:creationId xmlns:a16="http://schemas.microsoft.com/office/drawing/2014/main" id="{698424D2-456E-974F-973C-408C9336D9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9385" y="5970716"/>
                <a:ext cx="1203748" cy="338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000000"/>
                    </a:solidFill>
                  </a:rPr>
                  <a:t>from sender</a:t>
                </a:r>
              </a:p>
            </p:txBody>
          </p:sp>
        </p:grpSp>
        <p:sp>
          <p:nvSpPr>
            <p:cNvPr id="6" name="Curved Down Arrow 5">
              <a:extLst>
                <a:ext uri="{FF2B5EF4-FFF2-40B4-BE49-F238E27FC236}">
                  <a16:creationId xmlns:a16="http://schemas.microsoft.com/office/drawing/2014/main" id="{1FE7EE57-FED3-864B-8F06-9CC2C77BF0DE}"/>
                </a:ext>
              </a:extLst>
            </p:cNvPr>
            <p:cNvSpPr/>
            <p:nvPr/>
          </p:nvSpPr>
          <p:spPr>
            <a:xfrm>
              <a:off x="8312727" y="2806352"/>
              <a:ext cx="1410695" cy="271814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072C8-D06D-0540-97C3-C1DE8C5A0444}"/>
              </a:ext>
            </a:extLst>
          </p:cNvPr>
          <p:cNvGrpSpPr/>
          <p:nvPr/>
        </p:nvGrpSpPr>
        <p:grpSpPr>
          <a:xfrm>
            <a:off x="3741864" y="2062595"/>
            <a:ext cx="3738700" cy="687523"/>
            <a:chOff x="4989152" y="1607125"/>
            <a:chExt cx="4984933" cy="9166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A53074-9492-2643-8C14-D55F3A8DF9EC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71007"/>
              <a:chOff x="4432738" y="2150355"/>
              <a:chExt cx="4984933" cy="871007"/>
            </a:xfrm>
          </p:grpSpPr>
          <p:sp>
            <p:nvSpPr>
              <p:cNvPr id="166" name="Line 105">
                <a:extLst>
                  <a:ext uri="{FF2B5EF4-FFF2-40B4-BE49-F238E27FC236}">
                    <a16:creationId xmlns:a16="http://schemas.microsoft.com/office/drawing/2014/main" id="{E962447C-3133-664A-8728-73048FD03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5" name="Text Box 104">
                <a:extLst>
                  <a:ext uri="{FF2B5EF4-FFF2-40B4-BE49-F238E27FC236}">
                    <a16:creationId xmlns:a16="http://schemas.microsoft.com/office/drawing/2014/main" id="{F110BC32-2D3E-6B43-8E30-DD363F7CFF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0" cy="87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>
                  <a:lnSpc>
                    <a:spcPct val="90000"/>
                  </a:lnSpc>
                  <a:defRPr/>
                </a:pPr>
                <a:r>
                  <a:rPr lang="en-US" alt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Application removing data from TCP socket buffers</a:t>
                </a:r>
              </a:p>
            </p:txBody>
          </p:sp>
          <p:sp>
            <p:nvSpPr>
              <p:cNvPr id="176" name="Rectangle 86">
                <a:extLst>
                  <a:ext uri="{FF2B5EF4-FFF2-40B4-BE49-F238E27FC236}">
                    <a16:creationId xmlns:a16="http://schemas.microsoft.com/office/drawing/2014/main" id="{4FC9FA64-3313-7441-820B-DA439AD3A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56" name="Curved Down Arrow 55">
              <a:extLst>
                <a:ext uri="{FF2B5EF4-FFF2-40B4-BE49-F238E27FC236}">
                  <a16:creationId xmlns:a16="http://schemas.microsoft.com/office/drawing/2014/main" id="{1957E969-1EF1-4941-A40B-CB97CA05EBA4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6AC88DD4-8D5E-1A4B-AF04-AF0A9B96E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41873"/>
      </p:ext>
    </p:extLst>
  </p:cSld>
  <p:clrMapOvr>
    <a:masterClrMapping/>
  </p:clrMapOvr>
  <p:transition spd="med"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74244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flow control</a:t>
            </a:r>
            <a:endParaRPr lang="en-US" sz="3300" dirty="0"/>
          </a:p>
        </p:txBody>
      </p:sp>
      <p:sp>
        <p:nvSpPr>
          <p:cNvPr id="54" name="Rectangle 75">
            <a:extLst>
              <a:ext uri="{FF2B5EF4-FFF2-40B4-BE49-F238E27FC236}">
                <a16:creationId xmlns:a16="http://schemas.microsoft.com/office/drawing/2014/main" id="{78F7B284-6B74-F548-982C-C01C5F7D3D99}"/>
              </a:ext>
            </a:extLst>
          </p:cNvPr>
          <p:cNvSpPr txBox="1">
            <a:spLocks noChangeArrowheads="1"/>
          </p:cNvSpPr>
          <p:nvPr/>
        </p:nvSpPr>
        <p:spPr>
          <a:xfrm>
            <a:off x="501705" y="1971676"/>
            <a:ext cx="4369804" cy="36802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lnSpc>
                <a:spcPct val="100000"/>
              </a:lnSpc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TCP receiver 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advertises” free buffer space in </a:t>
            </a:r>
            <a:r>
              <a:rPr lang="en-US" altLang="ja-JP" sz="2100" b="1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rwnd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field in TCP header</a:t>
            </a:r>
          </a:p>
          <a:p>
            <a:pPr marL="521494" lvl="1" indent="-173831" defTabSz="685800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altLang="en-US" sz="1800" b="1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RcvBuffer</a:t>
            </a: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size set via socket options (typical default is 4096 bytes)</a:t>
            </a:r>
          </a:p>
          <a:p>
            <a:pPr marL="521494" lvl="1" indent="-173831" defTabSz="685800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many operating systems </a:t>
            </a:r>
            <a:r>
              <a:rPr lang="en-US" altLang="en-US" sz="18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autoadjust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1800" b="1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RcvBuffer</a:t>
            </a:r>
            <a:endParaRPr lang="en-US" altLang="en-US" sz="18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264319" indent="-166688" defTabSz="685800">
              <a:lnSpc>
                <a:spcPct val="100000"/>
              </a:lnSpc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sender limits amount of </a:t>
            </a:r>
            <a:r>
              <a:rPr lang="en-US" altLang="en-US" sz="21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unACKed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(“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in-flight”) data to received </a:t>
            </a:r>
            <a:r>
              <a:rPr lang="en-US" altLang="ja-JP" sz="2100" b="1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rwnd</a:t>
            </a:r>
            <a:endParaRPr lang="en-US" altLang="ja-JP" sz="2100" b="1" dirty="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marL="264319" indent="-166688" defTabSz="685800">
              <a:lnSpc>
                <a:spcPct val="100000"/>
              </a:lnSpc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guarantees receive buffer will not overflow</a:t>
            </a:r>
          </a:p>
        </p:txBody>
      </p:sp>
      <p:grpSp>
        <p:nvGrpSpPr>
          <p:cNvPr id="81" name="Group 72">
            <a:extLst>
              <a:ext uri="{FF2B5EF4-FFF2-40B4-BE49-F238E27FC236}">
                <a16:creationId xmlns:a16="http://schemas.microsoft.com/office/drawing/2014/main" id="{BCF10484-C4F0-2146-A1F6-01CD23E18EAF}"/>
              </a:ext>
            </a:extLst>
          </p:cNvPr>
          <p:cNvGrpSpPr>
            <a:grpSpLocks/>
          </p:cNvGrpSpPr>
          <p:nvPr/>
        </p:nvGrpSpPr>
        <p:grpSpPr bwMode="auto">
          <a:xfrm>
            <a:off x="6110638" y="2620566"/>
            <a:ext cx="1933575" cy="1616869"/>
            <a:chOff x="512" y="1294"/>
            <a:chExt cx="1888" cy="1358"/>
          </a:xfrm>
        </p:grpSpPr>
        <p:grpSp>
          <p:nvGrpSpPr>
            <p:cNvPr id="82" name="Group 17">
              <a:extLst>
                <a:ext uri="{FF2B5EF4-FFF2-40B4-BE49-F238E27FC236}">
                  <a16:creationId xmlns:a16="http://schemas.microsoft.com/office/drawing/2014/main" id="{1B215862-92BC-FD44-8231-FAC4460EC9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" y="1410"/>
              <a:ext cx="336" cy="130"/>
              <a:chOff x="2003" y="1816"/>
              <a:chExt cx="336" cy="130"/>
            </a:xfrm>
          </p:grpSpPr>
          <p:sp>
            <p:nvSpPr>
              <p:cNvPr id="91" name="Rectangle 18">
                <a:extLst>
                  <a:ext uri="{FF2B5EF4-FFF2-40B4-BE49-F238E27FC236}">
                    <a16:creationId xmlns:a16="http://schemas.microsoft.com/office/drawing/2014/main" id="{9F916805-82BB-7244-99A5-5F0A5D165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816"/>
                <a:ext cx="336" cy="13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" name="Rectangle 19">
                <a:extLst>
                  <a:ext uri="{FF2B5EF4-FFF2-40B4-BE49-F238E27FC236}">
                    <a16:creationId xmlns:a16="http://schemas.microsoft.com/office/drawing/2014/main" id="{4DA550D0-215D-334C-AB2B-CF8748123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5" y="1833"/>
                <a:ext cx="108" cy="9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3" name="Rectangle 20">
                <a:extLst>
                  <a:ext uri="{FF2B5EF4-FFF2-40B4-BE49-F238E27FC236}">
                    <a16:creationId xmlns:a16="http://schemas.microsoft.com/office/drawing/2014/main" id="{B48A6578-4F82-8A4E-B684-CD32D31F8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8" y="1891"/>
                <a:ext cx="28" cy="35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4" name="Rectangle 21">
                <a:extLst>
                  <a:ext uri="{FF2B5EF4-FFF2-40B4-BE49-F238E27FC236}">
                    <a16:creationId xmlns:a16="http://schemas.microsoft.com/office/drawing/2014/main" id="{FE3C8549-958F-8C49-9BB2-21BE77A5A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1892"/>
                <a:ext cx="29" cy="35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83" name="Rectangle 52">
              <a:extLst>
                <a:ext uri="{FF2B5EF4-FFF2-40B4-BE49-F238E27FC236}">
                  <a16:creationId xmlns:a16="http://schemas.microsoft.com/office/drawing/2014/main" id="{4EAEE0E4-1542-A044-B98C-0D8E85284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1522"/>
              <a:ext cx="1871" cy="896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4" name="Line 53">
              <a:extLst>
                <a:ext uri="{FF2B5EF4-FFF2-40B4-BE49-F238E27FC236}">
                  <a16:creationId xmlns:a16="http://schemas.microsoft.com/office/drawing/2014/main" id="{1BF4AFA5-7079-8E48-98E5-F01131B6D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" y="1863"/>
              <a:ext cx="188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5" name="AutoShape 54">
              <a:extLst>
                <a:ext uri="{FF2B5EF4-FFF2-40B4-BE49-F238E27FC236}">
                  <a16:creationId xmlns:a16="http://schemas.microsoft.com/office/drawing/2014/main" id="{01CE49A7-7FEA-2F41-B96C-9C13B374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" y="1294"/>
              <a:ext cx="157" cy="288"/>
            </a:xfrm>
            <a:prstGeom prst="upArrow">
              <a:avLst>
                <a:gd name="adj1" fmla="val 50000"/>
                <a:gd name="adj2" fmla="val 45860"/>
              </a:avLst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6" name="Rectangle 55" descr="Dark upward diagonal">
              <a:extLst>
                <a:ext uri="{FF2B5EF4-FFF2-40B4-BE49-F238E27FC236}">
                  <a16:creationId xmlns:a16="http://schemas.microsoft.com/office/drawing/2014/main" id="{E7DBF90D-63AF-CA4B-B765-CCAF65A7F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6"/>
              <a:ext cx="1848" cy="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7" name="AutoShape 56">
              <a:extLst>
                <a:ext uri="{FF2B5EF4-FFF2-40B4-BE49-F238E27FC236}">
                  <a16:creationId xmlns:a16="http://schemas.microsoft.com/office/drawing/2014/main" id="{E85EDD4B-2EB2-CF4B-A7E7-5DB87DD8E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364"/>
              <a:ext cx="157" cy="288"/>
            </a:xfrm>
            <a:prstGeom prst="upArrow">
              <a:avLst>
                <a:gd name="adj1" fmla="val 50000"/>
                <a:gd name="adj2" fmla="val 45860"/>
              </a:avLst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8" name="Text Box 57">
              <a:extLst>
                <a:ext uri="{FF2B5EF4-FFF2-40B4-BE49-F238E27FC236}">
                  <a16:creationId xmlns:a16="http://schemas.microsoft.com/office/drawing/2014/main" id="{18AF2730-2703-2A49-8B1B-CCB541608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" y="1568"/>
              <a:ext cx="129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prstClr val="white"/>
                  </a:solidFill>
                </a:rPr>
                <a:t>buffered data</a:t>
              </a:r>
            </a:p>
          </p:txBody>
        </p:sp>
        <p:sp>
          <p:nvSpPr>
            <p:cNvPr id="89" name="Line 58">
              <a:extLst>
                <a:ext uri="{FF2B5EF4-FFF2-40B4-BE49-F238E27FC236}">
                  <a16:creationId xmlns:a16="http://schemas.microsoft.com/office/drawing/2014/main" id="{3E425F76-602D-884F-B462-CE3703890F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" y="1857"/>
              <a:ext cx="1878" cy="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0" name="Text Box 59">
              <a:extLst>
                <a:ext uri="{FF2B5EF4-FFF2-40B4-BE49-F238E27FC236}">
                  <a16:creationId xmlns:a16="http://schemas.microsoft.com/office/drawing/2014/main" id="{FAA57939-600A-5644-BD7E-58580D1D7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020"/>
              <a:ext cx="1587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>
                  <a:solidFill>
                    <a:srgbClr val="000000"/>
                  </a:solidFill>
                </a:rPr>
                <a:t>free buffer space</a:t>
              </a:r>
            </a:p>
          </p:txBody>
        </p:sp>
      </p:grpSp>
      <p:sp>
        <p:nvSpPr>
          <p:cNvPr id="95" name="Text Box 62">
            <a:extLst>
              <a:ext uri="{FF2B5EF4-FFF2-40B4-BE49-F238E27FC236}">
                <a16:creationId xmlns:a16="http://schemas.microsoft.com/office/drawing/2014/main" id="{AEFCE47F-E93D-AF44-B3F4-73BB671A7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9210" y="3479006"/>
            <a:ext cx="5565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</a:rPr>
              <a:t>rwnd</a:t>
            </a:r>
          </a:p>
        </p:txBody>
      </p:sp>
      <p:sp>
        <p:nvSpPr>
          <p:cNvPr id="96" name="Line 64">
            <a:extLst>
              <a:ext uri="{FF2B5EF4-FFF2-40B4-BE49-F238E27FC236}">
                <a16:creationId xmlns:a16="http://schemas.microsoft.com/office/drawing/2014/main" id="{16902A7E-A0A9-CA44-AA34-DA532E000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8459" y="3278981"/>
            <a:ext cx="0" cy="2416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97" name="Line 65">
            <a:extLst>
              <a:ext uri="{FF2B5EF4-FFF2-40B4-BE49-F238E27FC236}">
                <a16:creationId xmlns:a16="http://schemas.microsoft.com/office/drawing/2014/main" id="{D648F6B1-0A50-8C4D-A7D2-3CF747C8BA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28459" y="3673078"/>
            <a:ext cx="0" cy="2416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98" name="Line 66">
            <a:extLst>
              <a:ext uri="{FF2B5EF4-FFF2-40B4-BE49-F238E27FC236}">
                <a16:creationId xmlns:a16="http://schemas.microsoft.com/office/drawing/2014/main" id="{6D1EA1AA-F1A0-E74F-8EB6-323F135BBE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2969" y="3921918"/>
            <a:ext cx="3571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99" name="Line 67">
            <a:extLst>
              <a:ext uri="{FF2B5EF4-FFF2-40B4-BE49-F238E27FC236}">
                <a16:creationId xmlns:a16="http://schemas.microsoft.com/office/drawing/2014/main" id="{1C85352E-17C9-D549-A2BD-57A09913F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9878" y="3270647"/>
            <a:ext cx="1476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00" name="Line 68">
            <a:extLst>
              <a:ext uri="{FF2B5EF4-FFF2-40B4-BE49-F238E27FC236}">
                <a16:creationId xmlns:a16="http://schemas.microsoft.com/office/drawing/2014/main" id="{EBC9AE0D-2B04-2645-9476-0B3051DF9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9638" y="2876549"/>
            <a:ext cx="3571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01" name="Line 69">
            <a:extLst>
              <a:ext uri="{FF2B5EF4-FFF2-40B4-BE49-F238E27FC236}">
                <a16:creationId xmlns:a16="http://schemas.microsoft.com/office/drawing/2014/main" id="{C0332117-A4C3-844D-8A08-8B0B485AD2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1341" y="2880122"/>
            <a:ext cx="0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02" name="Line 70">
            <a:extLst>
              <a:ext uri="{FF2B5EF4-FFF2-40B4-BE49-F238E27FC236}">
                <a16:creationId xmlns:a16="http://schemas.microsoft.com/office/drawing/2014/main" id="{838B5881-D7D0-554D-93A9-E8D16418B8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0150" y="3198018"/>
            <a:ext cx="0" cy="7155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03" name="Text Box 71">
            <a:extLst>
              <a:ext uri="{FF2B5EF4-FFF2-40B4-BE49-F238E27FC236}">
                <a16:creationId xmlns:a16="http://schemas.microsoft.com/office/drawing/2014/main" id="{76399630-36A1-DE42-B526-233291123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538" y="3000375"/>
            <a:ext cx="10214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</a:rPr>
              <a:t>RcvBuffer</a:t>
            </a:r>
          </a:p>
        </p:txBody>
      </p:sp>
      <p:sp>
        <p:nvSpPr>
          <p:cNvPr id="104" name="Text Box 73">
            <a:extLst>
              <a:ext uri="{FF2B5EF4-FFF2-40B4-BE49-F238E27FC236}">
                <a16:creationId xmlns:a16="http://schemas.microsoft.com/office/drawing/2014/main" id="{B6E3B689-E8B2-BF4B-86DF-927AF5D4F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779" y="4221956"/>
            <a:ext cx="193514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rgbClr val="000000"/>
                </a:solidFill>
                <a:latin typeface="Calibri" panose="020F0502020204030204"/>
              </a:rPr>
              <a:t>TCP segment payloads</a:t>
            </a:r>
          </a:p>
        </p:txBody>
      </p:sp>
      <p:sp>
        <p:nvSpPr>
          <p:cNvPr id="105" name="Text Box 74">
            <a:extLst>
              <a:ext uri="{FF2B5EF4-FFF2-40B4-BE49-F238E27FC236}">
                <a16:creationId xmlns:a16="http://schemas.microsoft.com/office/drawing/2014/main" id="{91F2C3EF-EE52-4542-BF6E-028621EA7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447" y="2346722"/>
            <a:ext cx="19014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rgbClr val="000000"/>
                </a:solidFill>
                <a:latin typeface="Calibri" panose="020F0502020204030204"/>
              </a:rPr>
              <a:t>to application process</a:t>
            </a:r>
          </a:p>
        </p:txBody>
      </p:sp>
      <p:sp>
        <p:nvSpPr>
          <p:cNvPr id="106" name="Text Box 76">
            <a:extLst>
              <a:ext uri="{FF2B5EF4-FFF2-40B4-BE49-F238E27FC236}">
                <a16:creationId xmlns:a16="http://schemas.microsoft.com/office/drawing/2014/main" id="{0CF681A2-AC47-5344-AE94-24FC5FD82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2109" y="4711303"/>
            <a:ext cx="27206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/>
              </a:rPr>
              <a:t>TCP receiver-side buffering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FD800B74-F67D-AF4D-AABB-EE14B6FEB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87287"/>
      </p:ext>
    </p:extLst>
  </p:cSld>
  <p:clrMapOvr>
    <a:masterClrMapping/>
  </p:clrMapOvr>
  <p:transition spd="med"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74244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flow control</a:t>
            </a:r>
            <a:endParaRPr lang="en-US" sz="3300" dirty="0"/>
          </a:p>
        </p:txBody>
      </p:sp>
      <p:sp>
        <p:nvSpPr>
          <p:cNvPr id="54" name="Rectangle 75">
            <a:extLst>
              <a:ext uri="{FF2B5EF4-FFF2-40B4-BE49-F238E27FC236}">
                <a16:creationId xmlns:a16="http://schemas.microsoft.com/office/drawing/2014/main" id="{78F7B284-6B74-F548-982C-C01C5F7D3D99}"/>
              </a:ext>
            </a:extLst>
          </p:cNvPr>
          <p:cNvSpPr txBox="1">
            <a:spLocks noChangeArrowheads="1"/>
          </p:cNvSpPr>
          <p:nvPr/>
        </p:nvSpPr>
        <p:spPr>
          <a:xfrm>
            <a:off x="501705" y="1971676"/>
            <a:ext cx="4369804" cy="36802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lnSpc>
                <a:spcPct val="100000"/>
              </a:lnSpc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TCP receiver 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advertises” free buffer space in </a:t>
            </a:r>
            <a:r>
              <a:rPr lang="en-US" altLang="ja-JP" sz="2100" b="1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rwnd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field in TCP header</a:t>
            </a:r>
          </a:p>
          <a:p>
            <a:pPr marL="521494" lvl="1" indent="-173831" defTabSz="685800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altLang="en-US" sz="1800" b="1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RcvBuffer</a:t>
            </a: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size set via socket options (typical default is 4096 bytes)</a:t>
            </a:r>
          </a:p>
          <a:p>
            <a:pPr marL="521494" lvl="1" indent="-173831" defTabSz="685800">
              <a:lnSpc>
                <a:spcPct val="100000"/>
              </a:lnSpc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many operating systems </a:t>
            </a:r>
            <a:r>
              <a:rPr lang="en-US" altLang="en-US" sz="18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autoadjust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1800" b="1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RcvBuffer</a:t>
            </a:r>
            <a:endParaRPr lang="en-US" altLang="en-US" sz="18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264319" indent="-166688" defTabSz="685800">
              <a:lnSpc>
                <a:spcPct val="100000"/>
              </a:lnSpc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sender limits amount of </a:t>
            </a:r>
            <a:r>
              <a:rPr lang="en-US" altLang="en-US" sz="21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unACKed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(“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in-flight”) data to received </a:t>
            </a:r>
            <a:r>
              <a:rPr lang="en-US" altLang="ja-JP" sz="2100" b="1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rwnd</a:t>
            </a:r>
            <a:endParaRPr lang="en-US" altLang="ja-JP" sz="2100" b="1" dirty="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marL="264319" indent="-166688" defTabSz="685800">
              <a:lnSpc>
                <a:spcPct val="100000"/>
              </a:lnSpc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guarantees receive buffer will not overflow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ED315A-00AA-7C4A-8164-7D6F6F0CAA0E}"/>
              </a:ext>
            </a:extLst>
          </p:cNvPr>
          <p:cNvGrpSpPr/>
          <p:nvPr/>
        </p:nvGrpSpPr>
        <p:grpSpPr>
          <a:xfrm>
            <a:off x="5522809" y="1658711"/>
            <a:ext cx="3261963" cy="3897447"/>
            <a:chOff x="7334716" y="821871"/>
            <a:chExt cx="4349284" cy="5196595"/>
          </a:xfrm>
        </p:grpSpPr>
        <p:sp>
          <p:nvSpPr>
            <p:cNvPr id="43" name="Text Box 49">
              <a:extLst>
                <a:ext uri="{FF2B5EF4-FFF2-40B4-BE49-F238E27FC236}">
                  <a16:creationId xmlns:a16="http://schemas.microsoft.com/office/drawing/2014/main" id="{4942189D-75C7-5146-A769-620DCCD5A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4716" y="821871"/>
              <a:ext cx="4349284" cy="372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000000"/>
                  </a:solidFill>
                  <a:latin typeface="Calibri" panose="020F0502020204030204"/>
                </a:rPr>
                <a:t>flow control: </a:t>
              </a:r>
              <a:r>
                <a:rPr lang="en-US" sz="1200" dirty="0">
                  <a:solidFill>
                    <a:srgbClr val="000000"/>
                  </a:solidFill>
                  <a:latin typeface="Calibri" panose="020F0502020204030204"/>
                </a:rPr>
                <a:t># bytes receiver willing to accept</a:t>
              </a:r>
              <a:endParaRPr lang="en-US" sz="135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3C6F91-8B0A-654D-A104-22DAAE940A5C}"/>
                </a:ext>
              </a:extLst>
            </p:cNvPr>
            <p:cNvGrpSpPr/>
            <p:nvPr/>
          </p:nvGrpSpPr>
          <p:grpSpPr>
            <a:xfrm>
              <a:off x="7490842" y="1445945"/>
              <a:ext cx="3173211" cy="4078555"/>
              <a:chOff x="7157014" y="1873079"/>
              <a:chExt cx="2251592" cy="2800562"/>
            </a:xfrm>
          </p:grpSpPr>
          <p:sp>
            <p:nvSpPr>
              <p:cNvPr id="31" name="Rectangle 4">
                <a:extLst>
                  <a:ext uri="{FF2B5EF4-FFF2-40B4-BE49-F238E27FC236}">
                    <a16:creationId xmlns:a16="http://schemas.microsoft.com/office/drawing/2014/main" id="{F26D3C4D-BBC1-F742-A1E0-D6E34A9B3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6558" y="1873079"/>
                <a:ext cx="2202048" cy="274545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EDEADB29-BFA2-B047-B027-A9139A42E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783" y="1939027"/>
                <a:ext cx="2202048" cy="273461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kern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" name="Line 8">
                <a:extLst>
                  <a:ext uri="{FF2B5EF4-FFF2-40B4-BE49-F238E27FC236}">
                    <a16:creationId xmlns:a16="http://schemas.microsoft.com/office/drawing/2014/main" id="{D6DDC5BF-A1E6-C24B-9CE3-F65B498DE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0553" y="2152232"/>
                <a:ext cx="2199395" cy="271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4" name="Line 9">
                <a:extLst>
                  <a:ext uri="{FF2B5EF4-FFF2-40B4-BE49-F238E27FC236}">
                    <a16:creationId xmlns:a16="http://schemas.microsoft.com/office/drawing/2014/main" id="{D073AA58-CCB9-1143-BD54-AECB66E97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7014" y="2368146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3BCF6F65-DFAE-C544-BAEE-68B6416C4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62322" y="2584964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73D40423-B9BC-B445-A204-77B62C8A6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9668" y="2809912"/>
                <a:ext cx="220204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9E50A3C5-1DEF-C346-9F9A-A93A3289A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7014" y="3032150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548B775C-D85F-5847-B406-FA9F2CBD5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7014" y="3351956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9" name="Line 21">
                <a:extLst>
                  <a:ext uri="{FF2B5EF4-FFF2-40B4-BE49-F238E27FC236}">
                    <a16:creationId xmlns:a16="http://schemas.microsoft.com/office/drawing/2014/main" id="{5295938A-7AD9-3A43-B065-16AE7DE46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249633" y="2586771"/>
                <a:ext cx="2654" cy="442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2" name="Text Box 22">
                <a:extLst>
                  <a:ext uri="{FF2B5EF4-FFF2-40B4-BE49-F238E27FC236}">
                    <a16:creationId xmlns:a16="http://schemas.microsoft.com/office/drawing/2014/main" id="{DBAB1210-0C8C-574D-9755-E0E40D1D8E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00032" y="2572087"/>
                <a:ext cx="1165033" cy="2536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receive window</a:t>
                </a:r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A5EAF221-945B-9044-8647-B161BDC6D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241671" y="1940977"/>
                <a:ext cx="981" cy="20781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4" name="Line 53">
              <a:extLst>
                <a:ext uri="{FF2B5EF4-FFF2-40B4-BE49-F238E27FC236}">
                  <a16:creationId xmlns:a16="http://schemas.microsoft.com/office/drawing/2014/main" id="{1BBBD060-CF26-F24A-BA7E-49EE7DADE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68285" y="1150408"/>
              <a:ext cx="1233771" cy="1404106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88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6" name="Text Box 49">
              <a:extLst>
                <a:ext uri="{FF2B5EF4-FFF2-40B4-BE49-F238E27FC236}">
                  <a16:creationId xmlns:a16="http://schemas.microsoft.com/office/drawing/2014/main" id="{FBFCD652-9EB9-FE4F-BB9F-A9277C4D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5744" y="5646057"/>
              <a:ext cx="2310027" cy="372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000000"/>
                  </a:solidFill>
                  <a:latin typeface="Calibri" panose="020F0502020204030204"/>
                </a:rPr>
                <a:t>TCP segment format</a:t>
              </a:r>
            </a:p>
          </p:txBody>
        </p:sp>
      </p:grp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3A53F5E-537D-1E40-85EE-92D8692A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13299"/>
      </p:ext>
    </p:extLst>
  </p:cSld>
  <p:clrMapOvr>
    <a:masterClrMapping/>
  </p:clrMapOvr>
  <p:transition spd="med"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Recap: Sliding Window (so far)</a:t>
            </a:r>
          </a:p>
        </p:txBody>
      </p:sp>
      <p:sp>
        <p:nvSpPr>
          <p:cNvPr id="95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</a:rPr>
              <a:t>Both sender &amp; receiver maintain a 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window</a:t>
            </a:r>
            <a:r>
              <a:rPr lang="en-US" dirty="0">
                <a:latin typeface="Arial" charset="0"/>
              </a:rPr>
              <a:t> 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latin typeface="Arial" charset="0"/>
              </a:rPr>
              <a:t>Left edge</a:t>
            </a:r>
            <a:r>
              <a:rPr lang="en-US" dirty="0">
                <a:latin typeface="Arial" charset="0"/>
              </a:rPr>
              <a:t> of window: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Sender: beginning of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unacknowledged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Receiver: beginning of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undelivered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data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Right edge: Left edge +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constant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constant only limited by buffer size in the transport layer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endParaRPr lang="en-US" dirty="0">
              <a:latin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803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47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at Sender (so far)</a:t>
            </a:r>
          </a:p>
        </p:txBody>
      </p:sp>
      <p:sp>
        <p:nvSpPr>
          <p:cNvPr id="307204" name="Oval 4"/>
          <p:cNvSpPr>
            <a:spLocks noChangeArrowheads="1"/>
          </p:cNvSpPr>
          <p:nvPr/>
        </p:nvSpPr>
        <p:spPr bwMode="auto">
          <a:xfrm>
            <a:off x="2709863" y="2057400"/>
            <a:ext cx="2879725" cy="768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3057525" y="2211387"/>
            <a:ext cx="2230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Sending process</a:t>
            </a:r>
          </a:p>
        </p:txBody>
      </p:sp>
      <p:sp>
        <p:nvSpPr>
          <p:cNvPr id="307208" name="Line 8"/>
          <p:cNvSpPr>
            <a:spLocks noChangeShapeType="1"/>
          </p:cNvSpPr>
          <p:nvPr/>
        </p:nvSpPr>
        <p:spPr bwMode="auto">
          <a:xfrm>
            <a:off x="2247900" y="3030537"/>
            <a:ext cx="3533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10" name="Rectangle 10"/>
          <p:cNvSpPr>
            <a:spLocks noChangeArrowheads="1"/>
          </p:cNvSpPr>
          <p:nvPr/>
        </p:nvSpPr>
        <p:spPr bwMode="auto">
          <a:xfrm>
            <a:off x="2401888" y="3748087"/>
            <a:ext cx="958850" cy="4603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2" name="Rectangle 12"/>
          <p:cNvSpPr>
            <a:spLocks noChangeArrowheads="1"/>
          </p:cNvSpPr>
          <p:nvPr/>
        </p:nvSpPr>
        <p:spPr bwMode="auto">
          <a:xfrm>
            <a:off x="4322763" y="3748087"/>
            <a:ext cx="958850" cy="46037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1" name="Rectangle 11"/>
          <p:cNvSpPr>
            <a:spLocks noChangeArrowheads="1"/>
          </p:cNvSpPr>
          <p:nvPr/>
        </p:nvSpPr>
        <p:spPr bwMode="auto">
          <a:xfrm>
            <a:off x="3352800" y="3748087"/>
            <a:ext cx="1905000" cy="460375"/>
          </a:xfrm>
          <a:prstGeom prst="rect">
            <a:avLst/>
          </a:prstGeom>
          <a:solidFill>
            <a:srgbClr val="99CCFF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3" name="Rectangle 13"/>
          <p:cNvSpPr>
            <a:spLocks noChangeArrowheads="1"/>
          </p:cNvSpPr>
          <p:nvPr/>
        </p:nvSpPr>
        <p:spPr bwMode="auto">
          <a:xfrm>
            <a:off x="5281613" y="3748087"/>
            <a:ext cx="614362" cy="4603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0" name="Freeform 14"/>
          <p:cNvSpPr>
            <a:spLocks/>
          </p:cNvSpPr>
          <p:nvPr/>
        </p:nvSpPr>
        <p:spPr bwMode="auto">
          <a:xfrm>
            <a:off x="4014788" y="2825750"/>
            <a:ext cx="1243012" cy="908050"/>
          </a:xfrm>
          <a:custGeom>
            <a:avLst/>
            <a:gdLst>
              <a:gd name="T0" fmla="*/ 0 w 799"/>
              <a:gd name="T1" fmla="*/ 0 h 460"/>
              <a:gd name="T2" fmla="*/ 2147483647 w 799"/>
              <a:gd name="T3" fmla="*/ 2147483647 h 460"/>
              <a:gd name="T4" fmla="*/ 2147483647 w 799"/>
              <a:gd name="T5" fmla="*/ 2147483647 h 460"/>
              <a:gd name="T6" fmla="*/ 0 60000 65536"/>
              <a:gd name="T7" fmla="*/ 0 60000 65536"/>
              <a:gd name="T8" fmla="*/ 0 60000 65536"/>
              <a:gd name="T9" fmla="*/ 0 w 799"/>
              <a:gd name="T10" fmla="*/ 0 h 460"/>
              <a:gd name="T11" fmla="*/ 799 w 799"/>
              <a:gd name="T12" fmla="*/ 460 h 4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9" h="460">
                <a:moveTo>
                  <a:pt x="0" y="0"/>
                </a:moveTo>
                <a:cubicBezTo>
                  <a:pt x="127" y="22"/>
                  <a:pt x="254" y="44"/>
                  <a:pt x="387" y="121"/>
                </a:cubicBezTo>
                <a:cubicBezTo>
                  <a:pt x="520" y="198"/>
                  <a:pt x="659" y="329"/>
                  <a:pt x="799" y="46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1" name="Line 15"/>
          <p:cNvSpPr>
            <a:spLocks noChangeShapeType="1"/>
          </p:cNvSpPr>
          <p:nvPr/>
        </p:nvSpPr>
        <p:spPr bwMode="auto">
          <a:xfrm flipV="1">
            <a:off x="3362325" y="4324350"/>
            <a:ext cx="0" cy="538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2" name="Line 16"/>
          <p:cNvSpPr>
            <a:spLocks noChangeShapeType="1"/>
          </p:cNvSpPr>
          <p:nvPr/>
        </p:nvSpPr>
        <p:spPr bwMode="auto">
          <a:xfrm flipH="1" flipV="1">
            <a:off x="5257800" y="4219575"/>
            <a:ext cx="0" cy="1190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3" name="Text Box 17"/>
          <p:cNvSpPr txBox="1">
            <a:spLocks noChangeArrowheads="1"/>
          </p:cNvSpPr>
          <p:nvPr/>
        </p:nvSpPr>
        <p:spPr bwMode="auto">
          <a:xfrm>
            <a:off x="1961248" y="4824412"/>
            <a:ext cx="24084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First </a:t>
            </a:r>
            <a:r>
              <a:rPr lang="en-US" b="0" dirty="0" err="1">
                <a:latin typeface="Helvetica" charset="0"/>
              </a:rPr>
              <a:t>unACKed</a:t>
            </a:r>
            <a:r>
              <a:rPr lang="en-US" b="0" dirty="0">
                <a:latin typeface="Helvetica" charset="0"/>
              </a:rPr>
              <a:t> byte</a:t>
            </a:r>
          </a:p>
        </p:txBody>
      </p:sp>
      <p:sp>
        <p:nvSpPr>
          <p:cNvPr id="951314" name="Text Box 18"/>
          <p:cNvSpPr txBox="1">
            <a:spLocks noChangeArrowheads="1"/>
          </p:cNvSpPr>
          <p:nvPr/>
        </p:nvSpPr>
        <p:spPr bwMode="auto">
          <a:xfrm>
            <a:off x="4641784" y="5334000"/>
            <a:ext cx="12256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</a:t>
            </a:r>
            <a:br>
              <a:rPr lang="en-US" b="0" dirty="0">
                <a:latin typeface="Helvetica" charset="0"/>
              </a:rPr>
            </a:br>
            <a:r>
              <a:rPr lang="en-US" b="0" dirty="0">
                <a:latin typeface="Helvetica" charset="0"/>
              </a:rPr>
              <a:t>can send</a:t>
            </a:r>
          </a:p>
        </p:txBody>
      </p:sp>
      <p:sp>
        <p:nvSpPr>
          <p:cNvPr id="307219" name="Text Box 19"/>
          <p:cNvSpPr txBox="1">
            <a:spLocks noChangeArrowheads="1"/>
          </p:cNvSpPr>
          <p:nvPr/>
        </p:nvSpPr>
        <p:spPr bwMode="auto">
          <a:xfrm>
            <a:off x="2057400" y="2979737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>
                <a:latin typeface="Helvetica" charset="0"/>
              </a:rPr>
              <a:t>TCP</a:t>
            </a:r>
          </a:p>
        </p:txBody>
      </p:sp>
      <p:sp>
        <p:nvSpPr>
          <p:cNvPr id="951324" name="Text Box 28"/>
          <p:cNvSpPr txBox="1">
            <a:spLocks noChangeArrowheads="1"/>
          </p:cNvSpPr>
          <p:nvPr/>
        </p:nvSpPr>
        <p:spPr bwMode="auto">
          <a:xfrm>
            <a:off x="5257800" y="3409890"/>
            <a:ext cx="20521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written</a:t>
            </a:r>
          </a:p>
        </p:txBody>
      </p:sp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381000" y="3559314"/>
            <a:ext cx="16850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Previously</a:t>
            </a:r>
          </a:p>
          <a:p>
            <a:pPr algn="ctr" eaLnBrk="1" hangingPunct="1"/>
            <a:r>
              <a:rPr lang="en-US" b="0" dirty="0" err="1">
                <a:latin typeface="Helvetica" charset="0"/>
              </a:rPr>
              <a:t>ACKed</a:t>
            </a:r>
            <a:r>
              <a:rPr lang="en-US" b="0" dirty="0">
                <a:latin typeface="Helvetica" charset="0"/>
              </a:rPr>
              <a:t> bytes</a:t>
            </a: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>
            <a:off x="1905000" y="3886200"/>
            <a:ext cx="6858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0" y="3124200"/>
            <a:ext cx="18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latin typeface="+mn-lt"/>
              </a:rPr>
              <a:t>Buffer size (B)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352800" y="3581400"/>
            <a:ext cx="25146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360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310" grpId="0" animBg="1"/>
      <p:bldP spid="951311" grpId="0" animBg="1"/>
      <p:bldP spid="951312" grpId="0" animBg="1"/>
      <p:bldP spid="951313" grpId="0"/>
      <p:bldP spid="951314" grpId="0"/>
      <p:bldP spid="951324" grpId="0"/>
      <p:bldP spid="49" grpId="0"/>
      <p:bldP spid="50" grpId="0" animBg="1"/>
      <p:bldP spid="6" grpId="0"/>
      <p:bldP spid="6" grpId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at Receiver (so far)</a:t>
            </a: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3006725" y="1905000"/>
            <a:ext cx="2879725" cy="768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257550" y="2057400"/>
            <a:ext cx="242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Receiving process</a:t>
            </a: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2735263" y="3151187"/>
            <a:ext cx="35337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2890838" y="3733800"/>
            <a:ext cx="614362" cy="4603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3505200" y="3733800"/>
            <a:ext cx="1304925" cy="4603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4772025" y="3733800"/>
            <a:ext cx="346075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5462588" y="3733800"/>
            <a:ext cx="557212" cy="4603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3505200" y="2667000"/>
            <a:ext cx="1066800" cy="1066800"/>
          </a:xfrm>
          <a:custGeom>
            <a:avLst/>
            <a:gdLst>
              <a:gd name="T0" fmla="*/ 0 w 871"/>
              <a:gd name="T1" fmla="*/ 2147483647 h 556"/>
              <a:gd name="T2" fmla="*/ 2147483647 w 871"/>
              <a:gd name="T3" fmla="*/ 2147483647 h 556"/>
              <a:gd name="T4" fmla="*/ 2147483647 w 871"/>
              <a:gd name="T5" fmla="*/ 0 h 556"/>
              <a:gd name="T6" fmla="*/ 0 60000 65536"/>
              <a:gd name="T7" fmla="*/ 0 60000 65536"/>
              <a:gd name="T8" fmla="*/ 0 60000 65536"/>
              <a:gd name="T9" fmla="*/ 0 w 871"/>
              <a:gd name="T10" fmla="*/ 0 h 556"/>
              <a:gd name="T11" fmla="*/ 871 w 871"/>
              <a:gd name="T12" fmla="*/ 556 h 5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71" h="556">
                <a:moveTo>
                  <a:pt x="0" y="556"/>
                </a:moveTo>
                <a:cubicBezTo>
                  <a:pt x="278" y="421"/>
                  <a:pt x="556" y="286"/>
                  <a:pt x="701" y="193"/>
                </a:cubicBezTo>
                <a:cubicBezTo>
                  <a:pt x="846" y="100"/>
                  <a:pt x="858" y="50"/>
                  <a:pt x="871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4772025" y="4227512"/>
            <a:ext cx="0" cy="5381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2582972" y="4764087"/>
            <a:ext cx="26556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Next byte needed</a:t>
            </a:r>
            <a:br>
              <a:rPr lang="en-US" b="0" dirty="0">
                <a:latin typeface="Helvetica" charset="0"/>
              </a:rPr>
            </a:br>
            <a:r>
              <a:rPr lang="en-US" b="0" dirty="0">
                <a:latin typeface="Helvetica" charset="0"/>
              </a:rPr>
              <a:t>(1</a:t>
            </a:r>
            <a:r>
              <a:rPr lang="en-US" b="0" baseline="30000" dirty="0">
                <a:latin typeface="Helvetica" charset="0"/>
              </a:rPr>
              <a:t>st</a:t>
            </a:r>
            <a:r>
              <a:rPr lang="en-US" b="0" dirty="0">
                <a:latin typeface="Helvetica" charset="0"/>
              </a:rPr>
              <a:t> byte not received)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1905000" y="3124200"/>
            <a:ext cx="18100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read</a:t>
            </a: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5118100" y="3733800"/>
            <a:ext cx="346075" cy="4603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5410200" y="4265611"/>
            <a:ext cx="33338" cy="1525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648455" y="5772090"/>
            <a:ext cx="22661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received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24175" y="5662612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422668" y="4038600"/>
            <a:ext cx="1753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Received and </a:t>
            </a:r>
            <a:br>
              <a:rPr lang="en-US" b="0" dirty="0">
                <a:latin typeface="Helvetica" charset="0"/>
              </a:rPr>
            </a:br>
            <a:r>
              <a:rPr lang="en-US" b="0" dirty="0" err="1">
                <a:latin typeface="Helvetica" charset="0"/>
              </a:rPr>
              <a:t>ACKed</a:t>
            </a:r>
            <a:endParaRPr lang="en-US" b="0" dirty="0">
              <a:latin typeface="Helvetica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133600" y="4038601"/>
            <a:ext cx="990600" cy="22859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V="1">
            <a:off x="1828800" y="4114800"/>
            <a:ext cx="2133600" cy="38100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986374" y="3257490"/>
            <a:ext cx="18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latin typeface="+mn-lt"/>
              </a:rPr>
              <a:t>Buffer size (B)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>
            <a:off x="3505200" y="3657600"/>
            <a:ext cx="25146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5334000" y="3429000"/>
            <a:ext cx="838200" cy="990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Oval Callout 12"/>
          <p:cNvSpPr/>
          <p:nvPr/>
        </p:nvSpPr>
        <p:spPr bwMode="auto">
          <a:xfrm>
            <a:off x="6324600" y="4191000"/>
            <a:ext cx="2667000" cy="1143000"/>
          </a:xfrm>
          <a:prstGeom prst="wedgeEllipseCallout">
            <a:avLst>
              <a:gd name="adj1" fmla="val -54777"/>
              <a:gd name="adj2" fmla="val -63971"/>
            </a:avLst>
          </a:prstGeom>
          <a:solidFill>
            <a:srgbClr val="F3F3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Sender might overrun 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the receiver’s buffer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64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34" grpId="0" animBg="1"/>
      <p:bldP spid="35" grpId="0"/>
      <p:bldP spid="42" grpId="0"/>
      <p:bldP spid="52" grpId="0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Ports</a:t>
            </a:r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915400" cy="42672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Problem: deciding which app (socket) gets which packets</a:t>
            </a:r>
          </a:p>
          <a:p>
            <a:endParaRPr lang="en-US" sz="2400" dirty="0"/>
          </a:p>
          <a:p>
            <a:pPr marL="342900" lvl="1" indent="-342900">
              <a:buClr>
                <a:schemeClr val="tx2"/>
              </a:buClr>
            </a:pPr>
            <a:r>
              <a:rPr lang="en-US" sz="2400" dirty="0"/>
              <a:t>Solution: </a:t>
            </a:r>
            <a:r>
              <a:rPr lang="en-US" b="1" i="1" dirty="0">
                <a:solidFill>
                  <a:srgbClr val="FF0000"/>
                </a:solidFill>
              </a:rPr>
              <a:t>port</a:t>
            </a:r>
            <a:r>
              <a:rPr lang="en-US" dirty="0"/>
              <a:t> as a transport layer identifier</a:t>
            </a:r>
          </a:p>
          <a:p>
            <a:pPr marL="638175" lvl="2" indent="-342900">
              <a:buClr>
                <a:schemeClr val="tx2"/>
              </a:buClr>
            </a:pPr>
            <a:r>
              <a:rPr lang="en-US" sz="2000" dirty="0"/>
              <a:t>16 bit identifier </a:t>
            </a:r>
          </a:p>
          <a:p>
            <a:pPr lvl="1"/>
            <a:r>
              <a:rPr lang="en-US" sz="2000" dirty="0"/>
              <a:t>OS stores mapping between sockets and </a:t>
            </a:r>
            <a:r>
              <a:rPr lang="en-US" sz="2000" i="1" dirty="0">
                <a:solidFill>
                  <a:srgbClr val="FF0000"/>
                </a:solidFill>
              </a:rPr>
              <a:t>ports</a:t>
            </a:r>
          </a:p>
          <a:p>
            <a:pPr lvl="1"/>
            <a:r>
              <a:rPr lang="en-US" sz="2000" dirty="0"/>
              <a:t>a packet carries a source and destination port number in its</a:t>
            </a:r>
            <a:br>
              <a:rPr lang="en-US" sz="2000" dirty="0"/>
            </a:br>
            <a:r>
              <a:rPr lang="en-US" sz="2000" dirty="0"/>
              <a:t>transport layer header </a:t>
            </a:r>
            <a:endParaRPr lang="en-US" sz="2000" i="1" dirty="0">
              <a:solidFill>
                <a:srgbClr val="FF0000"/>
              </a:solidFill>
            </a:endParaRPr>
          </a:p>
          <a:p>
            <a:pPr lvl="1"/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400" dirty="0"/>
              <a:t>For UDP ports </a:t>
            </a:r>
            <a:r>
              <a:rPr lang="en-US" sz="2000" dirty="0"/>
              <a:t>(SOCK_DGRAM)</a:t>
            </a:r>
          </a:p>
          <a:p>
            <a:pPr lvl="1"/>
            <a:r>
              <a:rPr lang="en-US" sz="2000" dirty="0"/>
              <a:t>OS stores (local port, local IP address) </a:t>
            </a:r>
            <a:r>
              <a:rPr lang="en-US" sz="2000" dirty="0">
                <a:sym typeface="Wingdings"/>
              </a:rPr>
              <a:t> socket</a:t>
            </a:r>
            <a:br>
              <a:rPr lang="en-US" sz="2000" dirty="0">
                <a:sym typeface="Wingdings"/>
              </a:rPr>
            </a:br>
            <a:endParaRPr lang="en-US" sz="2000" dirty="0">
              <a:sym typeface="Wingdings"/>
            </a:endParaRPr>
          </a:p>
          <a:p>
            <a:r>
              <a:rPr lang="en-US" sz="2400" dirty="0"/>
              <a:t>For TCP ports </a:t>
            </a:r>
            <a:r>
              <a:rPr lang="en-US" sz="2000" dirty="0"/>
              <a:t>(SOCK_STREAM)</a:t>
            </a:r>
          </a:p>
          <a:p>
            <a:pPr lvl="1"/>
            <a:r>
              <a:rPr lang="en-US" sz="2000" dirty="0"/>
              <a:t>OS stores </a:t>
            </a:r>
            <a:r>
              <a:rPr lang="en-US" sz="2000" dirty="0">
                <a:sym typeface="Wingdings"/>
              </a:rPr>
              <a:t>(local port, local IP, remote port, remote IP)  socket</a:t>
            </a:r>
            <a:endParaRPr lang="en-US" sz="20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16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4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995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Solution: Advertised Window (Flow Control)</a:t>
            </a:r>
          </a:p>
        </p:txBody>
      </p:sp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534400" cy="4411662"/>
          </a:xfrm>
        </p:spPr>
        <p:txBody>
          <a:bodyPr/>
          <a:lstStyle/>
          <a:p>
            <a:pPr>
              <a:buSzPct val="75000"/>
            </a:pPr>
            <a:endParaRPr lang="en-US" dirty="0">
              <a:latin typeface="Arial" charset="0"/>
              <a:cs typeface="Arial" charset="0"/>
            </a:endParaRPr>
          </a:p>
          <a:p>
            <a:pPr>
              <a:buSzPct val="75000"/>
            </a:pPr>
            <a:r>
              <a:rPr lang="en-US" dirty="0">
                <a:latin typeface="Arial" charset="0"/>
                <a:cs typeface="Arial" charset="0"/>
              </a:rPr>
              <a:t>Receiver uses an “Advertised Window” (W) to prevent sender from overflowing its window</a:t>
            </a:r>
          </a:p>
          <a:p>
            <a:pPr lvl="1">
              <a:buSzPct val="75000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Receiver indicates value of W in ACKs</a:t>
            </a:r>
          </a:p>
          <a:p>
            <a:pPr lvl="1">
              <a:buSzPct val="75000"/>
            </a:pPr>
            <a:r>
              <a:rPr lang="en-US" dirty="0">
                <a:latin typeface="Arial" charset="0"/>
                <a:cs typeface="Arial" charset="0"/>
              </a:rPr>
              <a:t>Sender limits number of bytes it can have in flight &lt;= W</a:t>
            </a:r>
          </a:p>
          <a:p>
            <a:pPr lvl="1">
              <a:buSzPct val="75000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SzPct val="75000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160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25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5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/>
          <a:lstStyle/>
          <a:p>
            <a:pPr algn="ctr"/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at Receiver</a:t>
            </a: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3006725" y="1905000"/>
            <a:ext cx="2879725" cy="768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257550" y="2057400"/>
            <a:ext cx="242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Receiving process</a:t>
            </a: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2735263" y="3151187"/>
            <a:ext cx="35337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2890838" y="3733800"/>
            <a:ext cx="614362" cy="4603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3505200" y="3733800"/>
            <a:ext cx="1304925" cy="4603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4772025" y="3733800"/>
            <a:ext cx="346075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5462588" y="3733800"/>
            <a:ext cx="557212" cy="4603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3505200" y="2667000"/>
            <a:ext cx="1066800" cy="1066800"/>
          </a:xfrm>
          <a:custGeom>
            <a:avLst/>
            <a:gdLst>
              <a:gd name="T0" fmla="*/ 0 w 871"/>
              <a:gd name="T1" fmla="*/ 2147483647 h 556"/>
              <a:gd name="T2" fmla="*/ 2147483647 w 871"/>
              <a:gd name="T3" fmla="*/ 2147483647 h 556"/>
              <a:gd name="T4" fmla="*/ 2147483647 w 871"/>
              <a:gd name="T5" fmla="*/ 0 h 556"/>
              <a:gd name="T6" fmla="*/ 0 60000 65536"/>
              <a:gd name="T7" fmla="*/ 0 60000 65536"/>
              <a:gd name="T8" fmla="*/ 0 60000 65536"/>
              <a:gd name="T9" fmla="*/ 0 w 871"/>
              <a:gd name="T10" fmla="*/ 0 h 556"/>
              <a:gd name="T11" fmla="*/ 871 w 871"/>
              <a:gd name="T12" fmla="*/ 556 h 5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71" h="556">
                <a:moveTo>
                  <a:pt x="0" y="556"/>
                </a:moveTo>
                <a:cubicBezTo>
                  <a:pt x="278" y="421"/>
                  <a:pt x="556" y="286"/>
                  <a:pt x="701" y="193"/>
                </a:cubicBezTo>
                <a:cubicBezTo>
                  <a:pt x="846" y="100"/>
                  <a:pt x="858" y="50"/>
                  <a:pt x="871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4772025" y="4227512"/>
            <a:ext cx="0" cy="5381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2582972" y="4764087"/>
            <a:ext cx="26556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Next byte needed</a:t>
            </a:r>
            <a:br>
              <a:rPr lang="en-US" b="0" dirty="0">
                <a:latin typeface="Helvetica" charset="0"/>
              </a:rPr>
            </a:br>
            <a:r>
              <a:rPr lang="en-US" b="0" dirty="0">
                <a:latin typeface="Helvetica" charset="0"/>
              </a:rPr>
              <a:t>(1</a:t>
            </a:r>
            <a:r>
              <a:rPr lang="en-US" b="0" baseline="30000" dirty="0">
                <a:latin typeface="Helvetica" charset="0"/>
              </a:rPr>
              <a:t>st</a:t>
            </a:r>
            <a:r>
              <a:rPr lang="en-US" b="0" dirty="0">
                <a:latin typeface="Helvetica" charset="0"/>
              </a:rPr>
              <a:t> byte not received)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1905000" y="3124200"/>
            <a:ext cx="18100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read</a:t>
            </a: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5118100" y="3733800"/>
            <a:ext cx="346075" cy="4603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5410200" y="4265611"/>
            <a:ext cx="33338" cy="1525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648455" y="5772090"/>
            <a:ext cx="22661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received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24175" y="5662612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986374" y="3257490"/>
            <a:ext cx="18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latin typeface="+mn-lt"/>
              </a:rPr>
              <a:t>Buffer size (B)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>
            <a:off x="3505200" y="3657600"/>
            <a:ext cx="25146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5334000" y="3429000"/>
            <a:ext cx="838200" cy="990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Oval Callout 12"/>
          <p:cNvSpPr/>
          <p:nvPr/>
        </p:nvSpPr>
        <p:spPr bwMode="auto">
          <a:xfrm>
            <a:off x="1905000" y="1751013"/>
            <a:ext cx="6019800" cy="1143000"/>
          </a:xfrm>
          <a:prstGeom prst="wedgeEllipseCallout">
            <a:avLst>
              <a:gd name="adj1" fmla="val 12084"/>
              <a:gd name="adj2" fmla="val 106232"/>
            </a:avLst>
          </a:prstGeom>
          <a:solidFill>
            <a:srgbClr val="F3F3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W= B - (</a:t>
            </a:r>
            <a:r>
              <a:rPr lang="en-US" sz="1800" b="0" dirty="0" err="1">
                <a:latin typeface="+mn-lt"/>
              </a:rPr>
              <a:t>LastByteReceived</a:t>
            </a:r>
            <a:r>
              <a:rPr lang="en-US" sz="1800" b="0" dirty="0">
                <a:latin typeface="+mn-lt"/>
              </a:rPr>
              <a:t> - </a:t>
            </a:r>
            <a:r>
              <a:rPr lang="en-US" sz="1800" b="0" dirty="0" err="1">
                <a:latin typeface="+mn-lt"/>
              </a:rPr>
              <a:t>LastByteRead</a:t>
            </a:r>
            <a:r>
              <a:rPr lang="en-US" sz="1800" b="0" dirty="0">
                <a:latin typeface="+mn-lt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482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at Sender (so far)</a:t>
            </a:r>
          </a:p>
        </p:txBody>
      </p:sp>
      <p:sp>
        <p:nvSpPr>
          <p:cNvPr id="307204" name="Oval 4"/>
          <p:cNvSpPr>
            <a:spLocks noChangeArrowheads="1"/>
          </p:cNvSpPr>
          <p:nvPr/>
        </p:nvSpPr>
        <p:spPr bwMode="auto">
          <a:xfrm>
            <a:off x="2709863" y="2057400"/>
            <a:ext cx="2879725" cy="768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3057525" y="2211387"/>
            <a:ext cx="2230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Sending process</a:t>
            </a:r>
          </a:p>
        </p:txBody>
      </p:sp>
      <p:sp>
        <p:nvSpPr>
          <p:cNvPr id="307208" name="Line 8"/>
          <p:cNvSpPr>
            <a:spLocks noChangeShapeType="1"/>
          </p:cNvSpPr>
          <p:nvPr/>
        </p:nvSpPr>
        <p:spPr bwMode="auto">
          <a:xfrm>
            <a:off x="2247900" y="3030537"/>
            <a:ext cx="3533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10" name="Rectangle 10"/>
          <p:cNvSpPr>
            <a:spLocks noChangeArrowheads="1"/>
          </p:cNvSpPr>
          <p:nvPr/>
        </p:nvSpPr>
        <p:spPr bwMode="auto">
          <a:xfrm>
            <a:off x="2401888" y="3748087"/>
            <a:ext cx="958850" cy="4603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2" name="Rectangle 12"/>
          <p:cNvSpPr>
            <a:spLocks noChangeArrowheads="1"/>
          </p:cNvSpPr>
          <p:nvPr/>
        </p:nvSpPr>
        <p:spPr bwMode="auto">
          <a:xfrm>
            <a:off x="4322763" y="3748087"/>
            <a:ext cx="958850" cy="46037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1" name="Rectangle 11"/>
          <p:cNvSpPr>
            <a:spLocks noChangeArrowheads="1"/>
          </p:cNvSpPr>
          <p:nvPr/>
        </p:nvSpPr>
        <p:spPr bwMode="auto">
          <a:xfrm>
            <a:off x="3352800" y="3748087"/>
            <a:ext cx="1905000" cy="460375"/>
          </a:xfrm>
          <a:prstGeom prst="rect">
            <a:avLst/>
          </a:prstGeom>
          <a:solidFill>
            <a:srgbClr val="99CCFF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3" name="Rectangle 13"/>
          <p:cNvSpPr>
            <a:spLocks noChangeArrowheads="1"/>
          </p:cNvSpPr>
          <p:nvPr/>
        </p:nvSpPr>
        <p:spPr bwMode="auto">
          <a:xfrm>
            <a:off x="5281613" y="3748087"/>
            <a:ext cx="614362" cy="4603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0" name="Freeform 14"/>
          <p:cNvSpPr>
            <a:spLocks/>
          </p:cNvSpPr>
          <p:nvPr/>
        </p:nvSpPr>
        <p:spPr bwMode="auto">
          <a:xfrm>
            <a:off x="4014788" y="2825750"/>
            <a:ext cx="1243012" cy="908050"/>
          </a:xfrm>
          <a:custGeom>
            <a:avLst/>
            <a:gdLst>
              <a:gd name="T0" fmla="*/ 0 w 799"/>
              <a:gd name="T1" fmla="*/ 0 h 460"/>
              <a:gd name="T2" fmla="*/ 2147483647 w 799"/>
              <a:gd name="T3" fmla="*/ 2147483647 h 460"/>
              <a:gd name="T4" fmla="*/ 2147483647 w 799"/>
              <a:gd name="T5" fmla="*/ 2147483647 h 460"/>
              <a:gd name="T6" fmla="*/ 0 60000 65536"/>
              <a:gd name="T7" fmla="*/ 0 60000 65536"/>
              <a:gd name="T8" fmla="*/ 0 60000 65536"/>
              <a:gd name="T9" fmla="*/ 0 w 799"/>
              <a:gd name="T10" fmla="*/ 0 h 460"/>
              <a:gd name="T11" fmla="*/ 799 w 799"/>
              <a:gd name="T12" fmla="*/ 460 h 4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9" h="460">
                <a:moveTo>
                  <a:pt x="0" y="0"/>
                </a:moveTo>
                <a:cubicBezTo>
                  <a:pt x="127" y="22"/>
                  <a:pt x="254" y="44"/>
                  <a:pt x="387" y="121"/>
                </a:cubicBezTo>
                <a:cubicBezTo>
                  <a:pt x="520" y="198"/>
                  <a:pt x="659" y="329"/>
                  <a:pt x="799" y="46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1" name="Line 15"/>
          <p:cNvSpPr>
            <a:spLocks noChangeShapeType="1"/>
          </p:cNvSpPr>
          <p:nvPr/>
        </p:nvSpPr>
        <p:spPr bwMode="auto">
          <a:xfrm flipV="1">
            <a:off x="3362325" y="4324350"/>
            <a:ext cx="0" cy="538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2" name="Line 16"/>
          <p:cNvSpPr>
            <a:spLocks noChangeShapeType="1"/>
          </p:cNvSpPr>
          <p:nvPr/>
        </p:nvSpPr>
        <p:spPr bwMode="auto">
          <a:xfrm flipH="1" flipV="1">
            <a:off x="5257800" y="4219575"/>
            <a:ext cx="0" cy="1190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3" name="Text Box 17"/>
          <p:cNvSpPr txBox="1">
            <a:spLocks noChangeArrowheads="1"/>
          </p:cNvSpPr>
          <p:nvPr/>
        </p:nvSpPr>
        <p:spPr bwMode="auto">
          <a:xfrm>
            <a:off x="1961248" y="4824412"/>
            <a:ext cx="24084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First </a:t>
            </a:r>
            <a:r>
              <a:rPr lang="en-US" b="0" dirty="0" err="1">
                <a:latin typeface="Helvetica" charset="0"/>
              </a:rPr>
              <a:t>unACKed</a:t>
            </a:r>
            <a:r>
              <a:rPr lang="en-US" b="0" dirty="0">
                <a:latin typeface="Helvetica" charset="0"/>
              </a:rPr>
              <a:t> byte</a:t>
            </a:r>
          </a:p>
        </p:txBody>
      </p:sp>
      <p:sp>
        <p:nvSpPr>
          <p:cNvPr id="951314" name="Text Box 18"/>
          <p:cNvSpPr txBox="1">
            <a:spLocks noChangeArrowheads="1"/>
          </p:cNvSpPr>
          <p:nvPr/>
        </p:nvSpPr>
        <p:spPr bwMode="auto">
          <a:xfrm>
            <a:off x="4641784" y="5334000"/>
            <a:ext cx="12256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</a:t>
            </a:r>
            <a:br>
              <a:rPr lang="en-US" b="0" dirty="0">
                <a:latin typeface="Helvetica" charset="0"/>
              </a:rPr>
            </a:br>
            <a:r>
              <a:rPr lang="en-US" b="0" dirty="0">
                <a:latin typeface="Helvetica" charset="0"/>
              </a:rPr>
              <a:t>can send</a:t>
            </a:r>
          </a:p>
        </p:txBody>
      </p:sp>
      <p:sp>
        <p:nvSpPr>
          <p:cNvPr id="307219" name="Text Box 19"/>
          <p:cNvSpPr txBox="1">
            <a:spLocks noChangeArrowheads="1"/>
          </p:cNvSpPr>
          <p:nvPr/>
        </p:nvSpPr>
        <p:spPr bwMode="auto">
          <a:xfrm>
            <a:off x="2057400" y="2979737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>
                <a:latin typeface="Helvetica" charset="0"/>
              </a:rPr>
              <a:t>TCP</a:t>
            </a:r>
          </a:p>
        </p:txBody>
      </p:sp>
      <p:sp>
        <p:nvSpPr>
          <p:cNvPr id="951324" name="Text Box 28"/>
          <p:cNvSpPr txBox="1">
            <a:spLocks noChangeArrowheads="1"/>
          </p:cNvSpPr>
          <p:nvPr/>
        </p:nvSpPr>
        <p:spPr bwMode="auto">
          <a:xfrm>
            <a:off x="5257800" y="3505200"/>
            <a:ext cx="20521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written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1400" y="318129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latin typeface="+mn-lt"/>
              </a:rPr>
              <a:t>W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352800" y="3581400"/>
            <a:ext cx="9906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298950" y="3733800"/>
            <a:ext cx="958850" cy="46037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162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1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996 0 " pathEditMode="relative" ptsTypes="AA">
                                      <p:cBhvr>
                                        <p:cTn id="8" dur="2000" fill="hold"/>
                                        <p:tgtEl>
                                          <p:spTgt spid="951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996 0 " pathEditMode="relative" ptsTypes="AA">
                                      <p:cBhvr>
                                        <p:cTn id="10" dur="2000" fill="hold"/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312" grpId="0" animBg="1"/>
      <p:bldP spid="951314" grpId="0"/>
      <p:bldP spid="6" grpId="0"/>
      <p:bldP spid="21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w/ Flow Control</a:t>
            </a:r>
          </a:p>
        </p:txBody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</a:rPr>
              <a:t>Sender: window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advances</a:t>
            </a:r>
            <a:r>
              <a:rPr lang="en-US" dirty="0">
                <a:latin typeface="Arial" charset="0"/>
              </a:rPr>
              <a:t> when new data </a:t>
            </a:r>
            <a:r>
              <a:rPr lang="en-US" dirty="0" err="1">
                <a:latin typeface="Arial" charset="0"/>
              </a:rPr>
              <a:t>ack’</a:t>
            </a:r>
            <a:r>
              <a:rPr lang="en-US" altLang="ja-JP" dirty="0" err="1">
                <a:latin typeface="Arial" charset="0"/>
              </a:rPr>
              <a:t>d</a:t>
            </a:r>
            <a:endParaRPr lang="en-US" altLang="ja-JP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</a:rPr>
              <a:t>Receiver: window advances as receiving process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consumes</a:t>
            </a:r>
            <a:r>
              <a:rPr lang="en-US" dirty="0">
                <a:latin typeface="Arial" charset="0"/>
              </a:rPr>
              <a:t> data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</a:rPr>
              <a:t>Receiver 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advertises</a:t>
            </a:r>
            <a:r>
              <a:rPr lang="en-US" dirty="0">
                <a:latin typeface="Arial" charset="0"/>
              </a:rPr>
              <a:t> to the sender where the receiver window currently ends (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 err="1">
                <a:latin typeface="Arial" charset="0"/>
              </a:rPr>
              <a:t>righthand</a:t>
            </a:r>
            <a:r>
              <a:rPr lang="en-US" altLang="ja-JP" dirty="0">
                <a:latin typeface="Arial" charset="0"/>
              </a:rPr>
              <a:t> edge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>
                <a:latin typeface="Arial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Sender agrees not to exceed this amount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163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57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39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Advertised Window Limits Rate</a:t>
            </a:r>
          </a:p>
        </p:txBody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Sender can send no faster than W/RTT bytes/sec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Receiver only advertises more space when it has consumed old arriving data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original TCP design, that was the 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</a:rPr>
              <a:t>sole</a:t>
            </a:r>
            <a:r>
              <a:rPr lang="en-US" dirty="0">
                <a:latin typeface="Arial" charset="0"/>
                <a:cs typeface="Arial" charset="0"/>
              </a:rPr>
              <a:t> protocol mechanism controlling sender</a:t>
            </a:r>
            <a:r>
              <a:rPr lang="ja-JP" altLang="en-US" dirty="0">
                <a:latin typeface="Arial" charset="0"/>
                <a:cs typeface="Arial" charset="0"/>
              </a:rPr>
              <a:t>’</a:t>
            </a:r>
            <a:r>
              <a:rPr lang="en-US" dirty="0">
                <a:latin typeface="Arial" charset="0"/>
                <a:cs typeface="Arial" charset="0"/>
              </a:rPr>
              <a:t>s rate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What’s missing?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164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13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1059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19263"/>
            <a:ext cx="8229600" cy="4411662"/>
          </a:xfrm>
        </p:spPr>
        <p:txBody>
          <a:bodyPr/>
          <a:lstStyle/>
          <a:p>
            <a:r>
              <a:rPr lang="en-US" dirty="0"/>
              <a:t>The concepts underlying TCP are simple </a:t>
            </a:r>
          </a:p>
          <a:p>
            <a:pPr lvl="1"/>
            <a:r>
              <a:rPr lang="en-US" dirty="0"/>
              <a:t>acknowledgments (feedback)</a:t>
            </a:r>
          </a:p>
          <a:p>
            <a:pPr lvl="1"/>
            <a:r>
              <a:rPr lang="en-US" dirty="0"/>
              <a:t>timers</a:t>
            </a:r>
          </a:p>
          <a:p>
            <a:pPr lvl="1"/>
            <a:r>
              <a:rPr lang="en-US" dirty="0"/>
              <a:t>sliding windows </a:t>
            </a:r>
          </a:p>
          <a:p>
            <a:pPr lvl="1"/>
            <a:r>
              <a:rPr lang="en-US" dirty="0"/>
              <a:t>buffer management</a:t>
            </a:r>
          </a:p>
          <a:p>
            <a:pPr lvl="1"/>
            <a:r>
              <a:rPr lang="en-US" dirty="0"/>
              <a:t>sequence numbers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6558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Sizing Windows for </a:t>
            </a:r>
            <a:br>
              <a:rPr lang="en-US" dirty="0"/>
            </a:br>
            <a:r>
              <a:rPr lang="en-US" dirty="0"/>
              <a:t>Congestion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problems?</a:t>
            </a:r>
          </a:p>
          <a:p>
            <a:r>
              <a:rPr lang="en-US" dirty="0"/>
              <a:t>How might we address them?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787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  <a:p>
            <a:r>
              <a:rPr lang="en-US" b="1" dirty="0"/>
              <a:t>Congestion Control in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22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  <a:buNone/>
            </a:pPr>
            <a:r>
              <a:rPr lang="en-US" b="1" dirty="0">
                <a:solidFill>
                  <a:srgbClr val="000090"/>
                </a:solidFill>
                <a:latin typeface="Arial" charset="0"/>
              </a:rPr>
              <a:t>We have seen: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Flow control</a:t>
            </a:r>
            <a:r>
              <a:rPr lang="en-US" dirty="0">
                <a:latin typeface="Arial" charset="0"/>
              </a:rPr>
              <a:t>: adjusting the sending rate to keep from overwhelming a</a:t>
            </a:r>
            <a:r>
              <a:rPr lang="en-US" i="1" dirty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slow </a:t>
            </a:r>
            <a:r>
              <a:rPr lang="en-US" i="1" dirty="0">
                <a:latin typeface="Arial" charset="0"/>
              </a:rPr>
              <a:t>receiver</a:t>
            </a:r>
          </a:p>
          <a:p>
            <a:pPr>
              <a:buClr>
                <a:schemeClr val="tx2"/>
              </a:buClr>
            </a:pPr>
            <a:endParaRPr lang="en-US" dirty="0">
              <a:solidFill>
                <a:srgbClr val="0000FF"/>
              </a:solidFill>
              <a:latin typeface="Arial" charset="0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b="1" dirty="0">
                <a:solidFill>
                  <a:srgbClr val="000090"/>
                </a:solidFill>
                <a:latin typeface="Arial" charset="0"/>
              </a:rPr>
              <a:t>Now lets attend…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Congestion control</a:t>
            </a:r>
            <a:r>
              <a:rPr lang="en-US" dirty="0">
                <a:latin typeface="Arial" charset="0"/>
              </a:rPr>
              <a:t>: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adjusting the sending rate to keep from overloading the</a:t>
            </a:r>
            <a:r>
              <a:rPr lang="en-US" dirty="0">
                <a:latin typeface="Arial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Arial" charset="0"/>
              </a:rPr>
              <a:t>network</a:t>
            </a:r>
            <a:br>
              <a:rPr lang="en-US" i="1" dirty="0">
                <a:solidFill>
                  <a:srgbClr val="FF0000"/>
                </a:solidFill>
                <a:latin typeface="Arial" charset="0"/>
              </a:rPr>
            </a:br>
            <a:endParaRPr lang="en-US" i="1" dirty="0">
              <a:solidFill>
                <a:srgbClr val="FF0000"/>
              </a:solidFill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168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9624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1C397FE-1DDC-5444-B79A-714CFC84F37C}"/>
              </a:ext>
            </a:extLst>
          </p:cNvPr>
          <p:cNvSpPr txBox="1">
            <a:spLocks noChangeArrowheads="1"/>
          </p:cNvSpPr>
          <p:nvPr/>
        </p:nvSpPr>
        <p:spPr>
          <a:xfrm>
            <a:off x="541245" y="1916206"/>
            <a:ext cx="8232962" cy="34861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defTabSz="685800">
              <a:spcBef>
                <a:spcPts val="750"/>
              </a:spcBef>
              <a:buNone/>
              <a:defRPr/>
            </a:pPr>
            <a:r>
              <a:rPr lang="en-US" altLang="en-US" sz="240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Congestion:</a:t>
            </a:r>
            <a:endParaRPr lang="en-US" altLang="en-US" sz="2100" dirty="0">
              <a:solidFill>
                <a:srgbClr val="CC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informally: 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too many sources sending too much data too fast for </a:t>
            </a:r>
            <a:r>
              <a:rPr lang="en-US" altLang="ja-JP" sz="21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network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to handle”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manifestations: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long delays (queueing in router buffers)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</a:t>
            </a:r>
            <a:r>
              <a:rPr lang="en-US" altLang="en-US" sz="21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acket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loss (buffer overflow at routers)</a:t>
            </a:r>
          </a:p>
          <a:p>
            <a:pPr marL="264319" indent="-166688" defTabSz="685800">
              <a:spcBef>
                <a:spcPts val="750"/>
              </a:spcBef>
              <a:defRPr/>
            </a:pPr>
            <a:endParaRPr lang="en-US" altLang="en-US" sz="18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FC6554-1CEB-8346-AF21-152FD0AE2BDD}"/>
              </a:ext>
            </a:extLst>
          </p:cNvPr>
          <p:cNvSpPr txBox="1">
            <a:spLocks noChangeArrowheads="1"/>
          </p:cNvSpPr>
          <p:nvPr/>
        </p:nvSpPr>
        <p:spPr>
          <a:xfrm>
            <a:off x="542004" y="3689700"/>
            <a:ext cx="8232962" cy="76247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defTabSz="685800">
              <a:spcBef>
                <a:spcPts val="750"/>
              </a:spcBef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different from flow control!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7" y="1074244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Principles of congestion control</a:t>
            </a:r>
            <a:endParaRPr lang="en-US" sz="33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01E622-8D2F-5C40-BD60-438B29523DDB}"/>
              </a:ext>
            </a:extLst>
          </p:cNvPr>
          <p:cNvGrpSpPr/>
          <p:nvPr/>
        </p:nvGrpSpPr>
        <p:grpSpPr>
          <a:xfrm>
            <a:off x="6515104" y="2910348"/>
            <a:ext cx="2079523" cy="2141492"/>
            <a:chOff x="8878529" y="2737463"/>
            <a:chExt cx="2772697" cy="2855323"/>
          </a:xfrm>
        </p:grpSpPr>
        <p:pic>
          <p:nvPicPr>
            <p:cNvPr id="1028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5A685C73-1A7D-7448-83D5-182E1DF28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529" y="2737463"/>
              <a:ext cx="2595716" cy="1730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EBCDC3-59AA-0043-9771-3FAB71AFCDB3}"/>
                </a:ext>
              </a:extLst>
            </p:cNvPr>
            <p:cNvSpPr txBox="1"/>
            <p:nvPr/>
          </p:nvSpPr>
          <p:spPr>
            <a:xfrm>
              <a:off x="9085008" y="4454013"/>
              <a:ext cx="256621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srgbClr val="C00000"/>
                  </a:solidFill>
                  <a:latin typeface="Calibri"/>
                </a:rPr>
                <a:t>congestion control: </a:t>
              </a:r>
              <a:r>
                <a:rPr lang="en-US" sz="1350" dirty="0">
                  <a:solidFill>
                    <a:prstClr val="black"/>
                  </a:solidFill>
                  <a:latin typeface="Calibri"/>
                </a:rPr>
                <a:t>too many senders, sending too fast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0B5036-A83C-3D40-89CC-21D122E3DAA4}"/>
              </a:ext>
            </a:extLst>
          </p:cNvPr>
          <p:cNvGrpSpPr/>
          <p:nvPr/>
        </p:nvGrpSpPr>
        <p:grpSpPr>
          <a:xfrm>
            <a:off x="4302845" y="4175640"/>
            <a:ext cx="4395018" cy="1487793"/>
            <a:chOff x="5869858" y="4586748"/>
            <a:chExt cx="5860024" cy="19837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0EE1F0-777A-5549-B373-8500229D882B}"/>
                </a:ext>
              </a:extLst>
            </p:cNvPr>
            <p:cNvGrpSpPr/>
            <p:nvPr/>
          </p:nvGrpSpPr>
          <p:grpSpPr>
            <a:xfrm>
              <a:off x="5869858" y="4586748"/>
              <a:ext cx="2882176" cy="1915023"/>
              <a:chOff x="6998772" y="3064248"/>
              <a:chExt cx="4393223" cy="2995072"/>
            </a:xfrm>
          </p:grpSpPr>
          <p:pic>
            <p:nvPicPr>
              <p:cNvPr id="7" name="Picture 2" descr="Drinking from the Firehose: How VividCortex Compresses its Metrics">
                <a:extLst>
                  <a:ext uri="{FF2B5EF4-FFF2-40B4-BE49-F238E27FC236}">
                    <a16:creationId xmlns:a16="http://schemas.microsoft.com/office/drawing/2014/main" id="{93C006A2-5EEC-1743-AF87-E45D3E90A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3303" y="4248105"/>
                <a:ext cx="3018692" cy="18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Drinking From the Information Firehose">
                <a:extLst>
                  <a:ext uri="{FF2B5EF4-FFF2-40B4-BE49-F238E27FC236}">
                    <a16:creationId xmlns:a16="http://schemas.microsoft.com/office/drawing/2014/main" id="{540A1142-4C15-BA4C-BA82-A4861EB7D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8772" y="3064248"/>
                <a:ext cx="2699594" cy="178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BA06D-3B74-5348-8D35-1DEBB37E8FA0}"/>
                </a:ext>
              </a:extLst>
            </p:cNvPr>
            <p:cNvSpPr txBox="1"/>
            <p:nvPr/>
          </p:nvSpPr>
          <p:spPr>
            <a:xfrm>
              <a:off x="8794953" y="5801032"/>
              <a:ext cx="29349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dirty="0">
                  <a:solidFill>
                    <a:srgbClr val="C00000"/>
                  </a:solidFill>
                  <a:latin typeface="Calibri"/>
                </a:rPr>
                <a:t>flow control: </a:t>
              </a:r>
              <a:r>
                <a:rPr lang="en-US" sz="1350" dirty="0">
                  <a:solidFill>
                    <a:prstClr val="black"/>
                  </a:solidFill>
                  <a:latin typeface="Calibri"/>
                </a:rPr>
                <a:t>one sender too fast for one receiver</a:t>
              </a: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EAFB275C-622F-0342-A28A-15D9EA67D3AB}"/>
              </a:ext>
            </a:extLst>
          </p:cNvPr>
          <p:cNvSpPr txBox="1">
            <a:spLocks noChangeArrowheads="1"/>
          </p:cNvSpPr>
          <p:nvPr/>
        </p:nvSpPr>
        <p:spPr>
          <a:xfrm>
            <a:off x="545691" y="4496414"/>
            <a:ext cx="3569109" cy="43507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Clr>
                <a:srgbClr val="0013A3"/>
              </a:buClr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</a:rPr>
              <a:t>a top-10 problem!</a:t>
            </a:r>
          </a:p>
          <a:p>
            <a:pPr marL="264319" indent="-166688" defTabSz="685800">
              <a:spcBef>
                <a:spcPts val="750"/>
              </a:spcBef>
              <a:defRPr/>
            </a:pPr>
            <a:endParaRPr lang="en-US" altLang="en-US" sz="18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C3383268-A75C-1640-B637-852081D5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Rectangle 2"/>
          <p:cNvSpPr>
            <a:spLocks noChangeArrowheads="1"/>
          </p:cNvSpPr>
          <p:nvPr/>
        </p:nvSpPr>
        <p:spPr bwMode="auto">
          <a:xfrm>
            <a:off x="1446214" y="482601"/>
            <a:ext cx="6007100" cy="3311525"/>
          </a:xfrm>
          <a:prstGeom prst="rect">
            <a:avLst/>
          </a:prstGeom>
          <a:solidFill>
            <a:srgbClr val="FDE3B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2386" name="Rectangle 3"/>
          <p:cNvSpPr>
            <a:spLocks noChangeArrowheads="1"/>
          </p:cNvSpPr>
          <p:nvPr/>
        </p:nvSpPr>
        <p:spPr bwMode="auto">
          <a:xfrm>
            <a:off x="1447800" y="3784600"/>
            <a:ext cx="6002339" cy="635000"/>
          </a:xfrm>
          <a:prstGeom prst="rect">
            <a:avLst/>
          </a:prstGeom>
          <a:solidFill>
            <a:schemeClr val="accent1">
              <a:alpha val="59999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2387" name="Rectangle 4"/>
          <p:cNvSpPr>
            <a:spLocks noChangeArrowheads="1"/>
          </p:cNvSpPr>
          <p:nvPr/>
        </p:nvSpPr>
        <p:spPr bwMode="auto">
          <a:xfrm>
            <a:off x="3154363" y="6210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88" name="Line 6"/>
          <p:cNvSpPr>
            <a:spLocks noChangeShapeType="1"/>
          </p:cNvSpPr>
          <p:nvPr/>
        </p:nvSpPr>
        <p:spPr bwMode="auto">
          <a:xfrm flipV="1">
            <a:off x="1504950" y="1211264"/>
            <a:ext cx="5949951" cy="15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89" name="Line 7"/>
          <p:cNvSpPr>
            <a:spLocks noChangeShapeType="1"/>
          </p:cNvSpPr>
          <p:nvPr/>
        </p:nvSpPr>
        <p:spPr bwMode="auto">
          <a:xfrm>
            <a:off x="1517652" y="1912939"/>
            <a:ext cx="59547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0" name="Line 8"/>
          <p:cNvSpPr>
            <a:spLocks noChangeShapeType="1"/>
          </p:cNvSpPr>
          <p:nvPr/>
        </p:nvSpPr>
        <p:spPr bwMode="auto">
          <a:xfrm>
            <a:off x="1517651" y="2560639"/>
            <a:ext cx="59563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1" name="Line 9"/>
          <p:cNvSpPr>
            <a:spLocks noChangeShapeType="1"/>
          </p:cNvSpPr>
          <p:nvPr/>
        </p:nvSpPr>
        <p:spPr bwMode="auto">
          <a:xfrm>
            <a:off x="4411664" y="508000"/>
            <a:ext cx="1587" cy="20272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2" name="Line 10"/>
          <p:cNvSpPr>
            <a:spLocks noChangeShapeType="1"/>
          </p:cNvSpPr>
          <p:nvPr/>
        </p:nvSpPr>
        <p:spPr bwMode="auto">
          <a:xfrm>
            <a:off x="29384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3" name="Line 11"/>
          <p:cNvSpPr>
            <a:spLocks noChangeShapeType="1"/>
          </p:cNvSpPr>
          <p:nvPr/>
        </p:nvSpPr>
        <p:spPr bwMode="auto">
          <a:xfrm>
            <a:off x="22145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4" name="Rectangle 12"/>
          <p:cNvSpPr>
            <a:spLocks noChangeArrowheads="1"/>
          </p:cNvSpPr>
          <p:nvPr/>
        </p:nvSpPr>
        <p:spPr bwMode="auto">
          <a:xfrm>
            <a:off x="1438744" y="592138"/>
            <a:ext cx="79440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4-bit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Version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395" name="Rectangle 13"/>
          <p:cNvSpPr>
            <a:spLocks noChangeArrowheads="1"/>
          </p:cNvSpPr>
          <p:nvPr/>
        </p:nvSpPr>
        <p:spPr bwMode="auto">
          <a:xfrm>
            <a:off x="2196540" y="514351"/>
            <a:ext cx="772648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4-bit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Header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Length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396" name="Rectangle 14"/>
          <p:cNvSpPr>
            <a:spLocks noChangeArrowheads="1"/>
          </p:cNvSpPr>
          <p:nvPr/>
        </p:nvSpPr>
        <p:spPr bwMode="auto">
          <a:xfrm>
            <a:off x="2949127" y="514351"/>
            <a:ext cx="1420124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Type of Service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(TOS)</a:t>
            </a:r>
          </a:p>
        </p:txBody>
      </p:sp>
      <p:sp>
        <p:nvSpPr>
          <p:cNvPr id="272397" name="Rectangle 15"/>
          <p:cNvSpPr>
            <a:spLocks noChangeArrowheads="1"/>
          </p:cNvSpPr>
          <p:nvPr/>
        </p:nvSpPr>
        <p:spPr bwMode="auto">
          <a:xfrm>
            <a:off x="4572001" y="685801"/>
            <a:ext cx="257412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16-bit Total Length (Bytes)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2398" name="Rectangle 16"/>
          <p:cNvSpPr>
            <a:spLocks noChangeArrowheads="1"/>
          </p:cNvSpPr>
          <p:nvPr/>
        </p:nvSpPr>
        <p:spPr bwMode="auto">
          <a:xfrm>
            <a:off x="2124075" y="1416051"/>
            <a:ext cx="19050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16-bit Identification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399" name="Line 17"/>
          <p:cNvSpPr>
            <a:spLocks noChangeShapeType="1"/>
          </p:cNvSpPr>
          <p:nvPr/>
        </p:nvSpPr>
        <p:spPr bwMode="auto">
          <a:xfrm>
            <a:off x="5072064" y="12414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400" name="Rectangle 18"/>
          <p:cNvSpPr>
            <a:spLocks noChangeArrowheads="1"/>
          </p:cNvSpPr>
          <p:nvPr/>
        </p:nvSpPr>
        <p:spPr bwMode="auto">
          <a:xfrm>
            <a:off x="4433361" y="1301751"/>
            <a:ext cx="6217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3-bit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Flags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401" name="Rectangle 19"/>
          <p:cNvSpPr>
            <a:spLocks noChangeArrowheads="1"/>
          </p:cNvSpPr>
          <p:nvPr/>
        </p:nvSpPr>
        <p:spPr bwMode="auto">
          <a:xfrm>
            <a:off x="5132388" y="1433514"/>
            <a:ext cx="223168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13-bit Fragment Offset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402" name="Line 20"/>
          <p:cNvSpPr>
            <a:spLocks noChangeShapeType="1"/>
          </p:cNvSpPr>
          <p:nvPr/>
        </p:nvSpPr>
        <p:spPr bwMode="auto">
          <a:xfrm>
            <a:off x="3001964" y="1939926"/>
            <a:ext cx="1587" cy="6016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403" name="Rectangle 21"/>
          <p:cNvSpPr>
            <a:spLocks noChangeArrowheads="1"/>
          </p:cNvSpPr>
          <p:nvPr/>
        </p:nvSpPr>
        <p:spPr bwMode="auto">
          <a:xfrm>
            <a:off x="1663422" y="1974850"/>
            <a:ext cx="1170544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 Time to 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Live (TTL)</a:t>
            </a:r>
          </a:p>
        </p:txBody>
      </p:sp>
      <p:sp>
        <p:nvSpPr>
          <p:cNvPr id="272404" name="Rectangle 22"/>
          <p:cNvSpPr>
            <a:spLocks noChangeArrowheads="1"/>
          </p:cNvSpPr>
          <p:nvPr/>
        </p:nvSpPr>
        <p:spPr bwMode="auto">
          <a:xfrm>
            <a:off x="2979738" y="2071689"/>
            <a:ext cx="139160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8-bit Protocol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2405" name="Rectangle 23"/>
          <p:cNvSpPr>
            <a:spLocks noChangeArrowheads="1"/>
          </p:cNvSpPr>
          <p:nvPr/>
        </p:nvSpPr>
        <p:spPr bwMode="auto">
          <a:xfrm>
            <a:off x="4689477" y="2089151"/>
            <a:ext cx="245219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rgbClr val="000000"/>
                </a:solidFill>
                <a:latin typeface="Arial" charset="0"/>
              </a:rPr>
              <a:t>16-bit Header Checksum</a:t>
            </a:r>
            <a:endParaRPr lang="en-US" sz="14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406" name="Line 24"/>
          <p:cNvSpPr>
            <a:spLocks noChangeShapeType="1"/>
          </p:cNvSpPr>
          <p:nvPr/>
        </p:nvSpPr>
        <p:spPr bwMode="auto">
          <a:xfrm>
            <a:off x="1504951" y="3208339"/>
            <a:ext cx="5967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407" name="Rectangle 25"/>
          <p:cNvSpPr>
            <a:spLocks noChangeArrowheads="1"/>
          </p:cNvSpPr>
          <p:nvPr/>
        </p:nvSpPr>
        <p:spPr bwMode="auto">
          <a:xfrm>
            <a:off x="3181350" y="2732089"/>
            <a:ext cx="244868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Source IP Address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2408" name="Rectangle 26"/>
          <p:cNvSpPr>
            <a:spLocks noChangeArrowheads="1"/>
          </p:cNvSpPr>
          <p:nvPr/>
        </p:nvSpPr>
        <p:spPr bwMode="auto">
          <a:xfrm>
            <a:off x="3011489" y="3357564"/>
            <a:ext cx="282509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dirty="0">
                <a:solidFill>
                  <a:schemeClr val="accent2"/>
                </a:solidFill>
                <a:latin typeface="Arial" charset="0"/>
              </a:rPr>
              <a:t>32-bit Destination IP Address</a:t>
            </a:r>
            <a:endParaRPr lang="en-US" sz="1400" b="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2409" name="Rectangle 27"/>
          <p:cNvSpPr>
            <a:spLocks noChangeArrowheads="1"/>
          </p:cNvSpPr>
          <p:nvPr/>
        </p:nvSpPr>
        <p:spPr bwMode="auto">
          <a:xfrm>
            <a:off x="3762377" y="4038601"/>
            <a:ext cx="1573949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Options (if any)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410" name="Rectangle 29"/>
          <p:cNvSpPr>
            <a:spLocks noChangeArrowheads="1"/>
          </p:cNvSpPr>
          <p:nvPr/>
        </p:nvSpPr>
        <p:spPr bwMode="auto">
          <a:xfrm>
            <a:off x="1435100" y="4430714"/>
            <a:ext cx="6002339" cy="2122487"/>
          </a:xfrm>
          <a:prstGeom prst="rect">
            <a:avLst/>
          </a:prstGeom>
          <a:solidFill>
            <a:srgbClr val="FF66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2411" name="Rectangle 30"/>
          <p:cNvSpPr>
            <a:spLocks noChangeArrowheads="1"/>
          </p:cNvSpPr>
          <p:nvPr/>
        </p:nvSpPr>
        <p:spPr bwMode="auto">
          <a:xfrm>
            <a:off x="3908426" y="5310189"/>
            <a:ext cx="1294977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IP Payload</a:t>
            </a: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17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7526606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 3">
            <a:extLst>
              <a:ext uri="{FF2B5EF4-FFF2-40B4-BE49-F238E27FC236}">
                <a16:creationId xmlns:a16="http://schemas.microsoft.com/office/drawing/2014/main" id="{28E26305-1B9C-8A47-B034-2E9BCCD87DED}"/>
              </a:ext>
            </a:extLst>
          </p:cNvPr>
          <p:cNvSpPr>
            <a:spLocks/>
          </p:cNvSpPr>
          <p:nvPr/>
        </p:nvSpPr>
        <p:spPr bwMode="auto">
          <a:xfrm>
            <a:off x="7504107" y="3023562"/>
            <a:ext cx="188119" cy="69770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3138E679-7A6F-3F4C-9CD4-1BC53C242F2F}"/>
              </a:ext>
            </a:extLst>
          </p:cNvPr>
          <p:cNvGrpSpPr/>
          <p:nvPr/>
        </p:nvGrpSpPr>
        <p:grpSpPr>
          <a:xfrm>
            <a:off x="7068738" y="3004408"/>
            <a:ext cx="440076" cy="678017"/>
            <a:chOff x="10910965" y="2513124"/>
            <a:chExt cx="586768" cy="904023"/>
          </a:xfrm>
        </p:grpSpPr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59524EB8-FD55-1D48-99F1-D1FB7A8F9D0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173737-3613-AA43-B1AC-4838A3EDB684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C427322-6070-F549-83A0-B70739AD332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463F3C4-F379-1D41-902B-28BB5B0172C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34B78D94-0CBB-174E-B3E9-C26DCE4669A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Freeform 9">
            <a:extLst>
              <a:ext uri="{FF2B5EF4-FFF2-40B4-BE49-F238E27FC236}">
                <a16:creationId xmlns:a16="http://schemas.microsoft.com/office/drawing/2014/main" id="{5547101E-4A79-584C-9989-5E85D28B6DAA}"/>
              </a:ext>
            </a:extLst>
          </p:cNvPr>
          <p:cNvSpPr>
            <a:spLocks/>
          </p:cNvSpPr>
          <p:nvPr/>
        </p:nvSpPr>
        <p:spPr bwMode="auto">
          <a:xfrm flipH="1">
            <a:off x="4388693" y="2167148"/>
            <a:ext cx="322607" cy="675352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B6427DD3-BCDC-1D47-B9EA-F052CBEE3779}"/>
              </a:ext>
            </a:extLst>
          </p:cNvPr>
          <p:cNvGrpSpPr/>
          <p:nvPr/>
        </p:nvGrpSpPr>
        <p:grpSpPr>
          <a:xfrm>
            <a:off x="4043069" y="2836642"/>
            <a:ext cx="440076" cy="678017"/>
            <a:chOff x="10910965" y="2513124"/>
            <a:chExt cx="586768" cy="904023"/>
          </a:xfrm>
        </p:grpSpPr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334B80B7-DAB2-0C45-A85B-02F9853489C8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B105EEA-CD5C-4D41-AA8D-44A16BCD200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300FADAA-FF42-DC4F-B232-CEDC6356959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6243C39-7124-B447-92F8-07DFDCABC20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2849888-7EC3-EB4C-8BC1-51F7CF36C2D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01A9AD5-3D29-E044-89AB-2A8A2872A48C}"/>
              </a:ext>
            </a:extLst>
          </p:cNvPr>
          <p:cNvGrpSpPr/>
          <p:nvPr/>
        </p:nvGrpSpPr>
        <p:grpSpPr>
          <a:xfrm>
            <a:off x="4700294" y="2170273"/>
            <a:ext cx="440076" cy="678017"/>
            <a:chOff x="10910965" y="2513124"/>
            <a:chExt cx="586768" cy="90402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FE038A7-CF8F-144F-89E6-58D5113323E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22D2CD4-E115-9446-9F3B-70153BE86FD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DA93D54-B8CD-E944-A9A0-CD19B3D9BEB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C307284-45EC-EF40-B8C6-ACFAE3B84F26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5E51FF6-6B9B-CB46-932F-6752F8BC41C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 6">
            <a:extLst>
              <a:ext uri="{FF2B5EF4-FFF2-40B4-BE49-F238E27FC236}">
                <a16:creationId xmlns:a16="http://schemas.microsoft.com/office/drawing/2014/main" id="{48AC5632-6C88-9B4F-8AC4-BA566F7E218B}"/>
              </a:ext>
            </a:extLst>
          </p:cNvPr>
          <p:cNvSpPr>
            <a:spLocks/>
          </p:cNvSpPr>
          <p:nvPr/>
        </p:nvSpPr>
        <p:spPr bwMode="auto">
          <a:xfrm>
            <a:off x="7786286" y="2272514"/>
            <a:ext cx="188119" cy="69770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95260E-0495-5549-B67B-D0932B2922A1}"/>
              </a:ext>
            </a:extLst>
          </p:cNvPr>
          <p:cNvGrpSpPr/>
          <p:nvPr/>
        </p:nvGrpSpPr>
        <p:grpSpPr>
          <a:xfrm>
            <a:off x="7352644" y="2254414"/>
            <a:ext cx="440076" cy="678017"/>
            <a:chOff x="10910965" y="2513124"/>
            <a:chExt cx="586768" cy="904023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9C766A0-70B1-1B4B-AE37-4A6E9AF88F33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C485D2E-710B-7446-BEF0-A9782257832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7BF4BF4-4371-1D47-B858-D6B04135BAE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2AEE228-C85E-AC45-B2C5-C8182C643EF4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353931E-8944-EF4A-9720-7519EA6C48F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8E9FDF2-59AD-0849-94F0-90E7C39F4845}"/>
              </a:ext>
            </a:extLst>
          </p:cNvPr>
          <p:cNvGrpSpPr/>
          <p:nvPr/>
        </p:nvGrpSpPr>
        <p:grpSpPr>
          <a:xfrm>
            <a:off x="5564685" y="3037221"/>
            <a:ext cx="785758" cy="421237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43B8EDE0-230C-5542-B921-8F0ABAF1CB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0803D89-4B4C-1B4A-BA1C-522F051281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101A5E5-CF40-804C-82BD-E8B63F1BC2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A40BF2E1-9425-BF47-9B1B-8AE2332218C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024B7FE2-D299-5444-BD23-74A1953D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51583098-B4D9-DC4A-AED4-1FAEFC9C7D2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4DE1CA49-F338-444B-BB9A-F2991CA7D73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scenario 1 </a:t>
            </a:r>
            <a:endParaRPr lang="en-US" sz="3300" dirty="0"/>
          </a:p>
        </p:txBody>
      </p:sp>
      <p:grpSp>
        <p:nvGrpSpPr>
          <p:cNvPr id="180" name="Group 124">
            <a:extLst>
              <a:ext uri="{FF2B5EF4-FFF2-40B4-BE49-F238E27FC236}">
                <a16:creationId xmlns:a16="http://schemas.microsoft.com/office/drawing/2014/main" id="{09EDE4D1-769E-664A-B492-F153D45C56DF}"/>
              </a:ext>
            </a:extLst>
          </p:cNvPr>
          <p:cNvGrpSpPr>
            <a:grpSpLocks/>
          </p:cNvGrpSpPr>
          <p:nvPr/>
        </p:nvGrpSpPr>
        <p:grpSpPr bwMode="auto">
          <a:xfrm>
            <a:off x="4066726" y="2374338"/>
            <a:ext cx="394097" cy="326231"/>
            <a:chOff x="-44" y="1473"/>
            <a:chExt cx="981" cy="1105"/>
          </a:xfrm>
        </p:grpSpPr>
        <p:pic>
          <p:nvPicPr>
            <p:cNvPr id="181" name="Picture 125" descr="desktop_computer_stylized_medium">
              <a:extLst>
                <a:ext uri="{FF2B5EF4-FFF2-40B4-BE49-F238E27FC236}">
                  <a16:creationId xmlns:a16="http://schemas.microsoft.com/office/drawing/2014/main" id="{BCF21B40-E1CC-014D-891D-609787EB1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Freeform 126">
              <a:extLst>
                <a:ext uri="{FF2B5EF4-FFF2-40B4-BE49-F238E27FC236}">
                  <a16:creationId xmlns:a16="http://schemas.microsoft.com/office/drawing/2014/main" id="{083D804D-E191-C349-B559-AC9913D58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85" name="Freeform 12">
            <a:extLst>
              <a:ext uri="{FF2B5EF4-FFF2-40B4-BE49-F238E27FC236}">
                <a16:creationId xmlns:a16="http://schemas.microsoft.com/office/drawing/2014/main" id="{AC913105-44C9-2F4B-B4CF-997DA724B11C}"/>
              </a:ext>
            </a:extLst>
          </p:cNvPr>
          <p:cNvSpPr>
            <a:spLocks/>
          </p:cNvSpPr>
          <p:nvPr/>
        </p:nvSpPr>
        <p:spPr bwMode="auto">
          <a:xfrm flipH="1">
            <a:off x="3859605" y="2835443"/>
            <a:ext cx="188119" cy="69770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6" name="Rectangle 15">
            <a:extLst>
              <a:ext uri="{FF2B5EF4-FFF2-40B4-BE49-F238E27FC236}">
                <a16:creationId xmlns:a16="http://schemas.microsoft.com/office/drawing/2014/main" id="{49269DA6-C1BF-794F-9EEA-0EFF8A8D2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96" y="1974860"/>
            <a:ext cx="2844137" cy="27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 defTabSz="685800">
              <a:buNone/>
              <a:defRPr/>
            </a:pPr>
            <a:r>
              <a:rPr lang="en-US" sz="21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Simplest scenario:</a:t>
            </a:r>
          </a:p>
          <a:p>
            <a:pPr marL="0" indent="0" defTabSz="685800">
              <a:buNone/>
              <a:defRPr/>
            </a:pPr>
            <a:endParaRPr lang="en-US" sz="2100" kern="0" dirty="0">
              <a:solidFill>
                <a:srgbClr val="000000"/>
              </a:solidFill>
              <a:latin typeface="Gill Sans MT"/>
              <a:cs typeface="+mn-cs"/>
            </a:endParaRPr>
          </a:p>
        </p:txBody>
      </p:sp>
      <p:sp>
        <p:nvSpPr>
          <p:cNvPr id="187" name="Rectangle 16">
            <a:extLst>
              <a:ext uri="{FF2B5EF4-FFF2-40B4-BE49-F238E27FC236}">
                <a16:creationId xmlns:a16="http://schemas.microsoft.com/office/drawing/2014/main" id="{F84F47E9-C6B6-224C-845B-E201FB286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46" y="5320354"/>
            <a:ext cx="2472928" cy="588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 defTabSz="685800">
              <a:buNone/>
              <a:defRPr/>
            </a:pPr>
            <a:r>
              <a:rPr lang="en-US" sz="135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maximum per-connection throughput: R/2</a:t>
            </a:r>
          </a:p>
        </p:txBody>
      </p:sp>
      <p:sp>
        <p:nvSpPr>
          <p:cNvPr id="203" name="Line 33">
            <a:extLst>
              <a:ext uri="{FF2B5EF4-FFF2-40B4-BE49-F238E27FC236}">
                <a16:creationId xmlns:a16="http://schemas.microsoft.com/office/drawing/2014/main" id="{A9B30674-B59F-1643-8F90-1D2641E210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1142" y="2935456"/>
            <a:ext cx="692944" cy="65008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2" name="Text Box 42">
            <a:extLst>
              <a:ext uri="{FF2B5EF4-FFF2-40B4-BE49-F238E27FC236}">
                <a16:creationId xmlns:a16="http://schemas.microsoft.com/office/drawing/2014/main" id="{45FD0EC2-A145-DC4A-9A60-DC5E453EC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018" y="2175275"/>
            <a:ext cx="685396" cy="18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Host A</a:t>
            </a:r>
            <a:endParaRPr lang="en-US" altLang="en-US" sz="30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221" name="Text Box 52">
            <a:extLst>
              <a:ext uri="{FF2B5EF4-FFF2-40B4-BE49-F238E27FC236}">
                <a16:creationId xmlns:a16="http://schemas.microsoft.com/office/drawing/2014/main" id="{4BAC9BCC-8A73-B14B-8D28-0C77BB126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5" y="3621761"/>
            <a:ext cx="599347" cy="18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0013A3"/>
                </a:solidFill>
                <a:latin typeface="Arial" panose="020B0604020202020204" pitchFamily="34" charset="0"/>
              </a:rPr>
              <a:t>Host B</a:t>
            </a:r>
            <a:endParaRPr lang="en-US" altLang="en-US" sz="3000" dirty="0">
              <a:solidFill>
                <a:srgbClr val="0013A3"/>
              </a:solidFill>
              <a:latin typeface="Comic Sans MS" panose="030F0902030302020204" pitchFamily="66" charset="0"/>
            </a:endParaRPr>
          </a:p>
        </p:txBody>
      </p:sp>
      <p:sp>
        <p:nvSpPr>
          <p:cNvPr id="222" name="Line 53">
            <a:extLst>
              <a:ext uri="{FF2B5EF4-FFF2-40B4-BE49-F238E27FC236}">
                <a16:creationId xmlns:a16="http://schemas.microsoft.com/office/drawing/2014/main" id="{8E626A5E-7769-D34B-B652-6F3C2A3740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5473" y="3235493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3" name="Line 54">
            <a:extLst>
              <a:ext uri="{FF2B5EF4-FFF2-40B4-BE49-F238E27FC236}">
                <a16:creationId xmlns:a16="http://schemas.microsoft.com/office/drawing/2014/main" id="{DFB6E6E2-8DA8-C549-8AC1-828F8F8284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9911" y="3235493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4" name="Line 55">
            <a:extLst>
              <a:ext uri="{FF2B5EF4-FFF2-40B4-BE49-F238E27FC236}">
                <a16:creationId xmlns:a16="http://schemas.microsoft.com/office/drawing/2014/main" id="{66F3E5E4-6136-594F-B2C6-BF81A4932B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2780" y="2935456"/>
            <a:ext cx="692944" cy="65008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5" name="Line 57">
            <a:extLst>
              <a:ext uri="{FF2B5EF4-FFF2-40B4-BE49-F238E27FC236}">
                <a16:creationId xmlns:a16="http://schemas.microsoft.com/office/drawing/2014/main" id="{3D95A033-C14C-3448-9016-0C9E6C4CF3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94201" y="2935565"/>
            <a:ext cx="3298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231E2E-E647-0B43-8C18-43AC77EF0F75}"/>
              </a:ext>
            </a:extLst>
          </p:cNvPr>
          <p:cNvGrpSpPr/>
          <p:nvPr/>
        </p:nvGrpSpPr>
        <p:grpSpPr>
          <a:xfrm>
            <a:off x="6462311" y="1806743"/>
            <a:ext cx="1343025" cy="530392"/>
            <a:chOff x="8616414" y="1265990"/>
            <a:chExt cx="1790700" cy="707189"/>
          </a:xfrm>
        </p:grpSpPr>
        <p:sp>
          <p:nvSpPr>
            <p:cNvPr id="243" name="Text Box 75">
              <a:extLst>
                <a:ext uri="{FF2B5EF4-FFF2-40B4-BE49-F238E27FC236}">
                  <a16:creationId xmlns:a16="http://schemas.microsoft.com/office/drawing/2014/main" id="{CE7D4727-1265-8046-9D9E-99C60BC22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6414" y="1265990"/>
              <a:ext cx="1790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throughput:</a:t>
              </a:r>
              <a:r>
                <a:rPr lang="en-US" altLang="en-US" sz="1800" dirty="0">
                  <a:solidFill>
                    <a:srgbClr val="FF0000"/>
                  </a:solidFill>
                  <a:latin typeface="Symbol" pitchFamily="2" charset="2"/>
                </a:rPr>
                <a:t> </a:t>
              </a:r>
              <a:r>
                <a:rPr lang="en-US" altLang="en-US" sz="1800" dirty="0">
                  <a:solidFill>
                    <a:srgbClr val="CC0000"/>
                  </a:solidFill>
                  <a:latin typeface="Symbol" pitchFamily="2" charset="2"/>
                </a:rPr>
                <a:t>l</a:t>
              </a:r>
              <a:r>
                <a:rPr lang="en-US" altLang="en-US" sz="1800" baseline="-25000" dirty="0">
                  <a:solidFill>
                    <a:srgbClr val="CC0000"/>
                  </a:solidFill>
                  <a:latin typeface="Arial" panose="020B0604020202020204" pitchFamily="34" charset="0"/>
                </a:rPr>
                <a:t>out</a:t>
              </a:r>
              <a:endParaRPr lang="en-US" altLang="en-US" sz="1800" dirty="0">
                <a:solidFill>
                  <a:srgbClr val="CC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44" name="Line 76">
              <a:extLst>
                <a:ext uri="{FF2B5EF4-FFF2-40B4-BE49-F238E27FC236}">
                  <a16:creationId xmlns:a16="http://schemas.microsoft.com/office/drawing/2014/main" id="{C5D66868-B812-9443-B51A-0CEF4AACB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0964" y="1675565"/>
              <a:ext cx="549310" cy="2976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81" name="Rectangle 121">
            <a:extLst>
              <a:ext uri="{FF2B5EF4-FFF2-40B4-BE49-F238E27FC236}">
                <a16:creationId xmlns:a16="http://schemas.microsoft.com/office/drawing/2014/main" id="{EBE3971E-D5ED-054F-AE0D-069A6E866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989" y="5322715"/>
            <a:ext cx="1953935" cy="588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350" dirty="0">
                <a:solidFill>
                  <a:srgbClr val="000000"/>
                </a:solidFill>
                <a:latin typeface="Calibri" panose="020F0502020204030204"/>
                <a:ea typeface="ＭＳ Ｐゴシック" charset="0"/>
              </a:rPr>
              <a:t>large delays as arrival rate </a:t>
            </a:r>
            <a:r>
              <a:rPr lang="en-US" sz="1350" dirty="0" err="1">
                <a:solidFill>
                  <a:srgbClr val="000000"/>
                </a:solidFill>
                <a:latin typeface="Symbol" charset="0"/>
                <a:ea typeface="ＭＳ Ｐゴシック" charset="0"/>
              </a:rPr>
              <a:t>l</a:t>
            </a:r>
            <a:r>
              <a:rPr lang="en-US" sz="1350" baseline="-25000" dirty="0" err="1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in</a:t>
            </a:r>
            <a:r>
              <a:rPr lang="en-US" sz="135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 </a:t>
            </a:r>
            <a:r>
              <a:rPr lang="en-US" sz="1350" dirty="0">
                <a:solidFill>
                  <a:srgbClr val="000000"/>
                </a:solidFill>
                <a:latin typeface="Calibri" panose="020F0502020204030204"/>
                <a:ea typeface="ＭＳ Ｐゴシック" charset="0"/>
              </a:rPr>
              <a:t>approaches capacity</a:t>
            </a:r>
          </a:p>
        </p:txBody>
      </p:sp>
      <p:grpSp>
        <p:nvGrpSpPr>
          <p:cNvPr id="282" name="Group 127">
            <a:extLst>
              <a:ext uri="{FF2B5EF4-FFF2-40B4-BE49-F238E27FC236}">
                <a16:creationId xmlns:a16="http://schemas.microsoft.com/office/drawing/2014/main" id="{879C5F16-9AAB-6840-B838-D482AFD339D0}"/>
              </a:ext>
            </a:extLst>
          </p:cNvPr>
          <p:cNvGrpSpPr>
            <a:grpSpLocks/>
          </p:cNvGrpSpPr>
          <p:nvPr/>
        </p:nvGrpSpPr>
        <p:grpSpPr bwMode="auto">
          <a:xfrm>
            <a:off x="7861295" y="2716380"/>
            <a:ext cx="173831" cy="330994"/>
            <a:chOff x="4140" y="429"/>
            <a:chExt cx="1425" cy="2396"/>
          </a:xfrm>
        </p:grpSpPr>
        <p:sp>
          <p:nvSpPr>
            <p:cNvPr id="283" name="Freeform 128">
              <a:extLst>
                <a:ext uri="{FF2B5EF4-FFF2-40B4-BE49-F238E27FC236}">
                  <a16:creationId xmlns:a16="http://schemas.microsoft.com/office/drawing/2014/main" id="{EEE9D070-85E1-B647-B7C8-1DB5376AB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4" name="Rectangle 129">
              <a:extLst>
                <a:ext uri="{FF2B5EF4-FFF2-40B4-BE49-F238E27FC236}">
                  <a16:creationId xmlns:a16="http://schemas.microsoft.com/office/drawing/2014/main" id="{E73B241F-DFB6-C64D-BF7F-84EE70317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85" name="Freeform 130">
              <a:extLst>
                <a:ext uri="{FF2B5EF4-FFF2-40B4-BE49-F238E27FC236}">
                  <a16:creationId xmlns:a16="http://schemas.microsoft.com/office/drawing/2014/main" id="{64CD10E5-9AA0-9F41-9104-ED6E9D5A2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6" name="Freeform 131">
              <a:extLst>
                <a:ext uri="{FF2B5EF4-FFF2-40B4-BE49-F238E27FC236}">
                  <a16:creationId xmlns:a16="http://schemas.microsoft.com/office/drawing/2014/main" id="{8E369838-B1C5-9B4A-8873-925C9867C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" name="Rectangle 132">
              <a:extLst>
                <a:ext uri="{FF2B5EF4-FFF2-40B4-BE49-F238E27FC236}">
                  <a16:creationId xmlns:a16="http://schemas.microsoft.com/office/drawing/2014/main" id="{44FFFEBD-8F73-6E40-B407-31056552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88" name="Group 133">
              <a:extLst>
                <a:ext uri="{FF2B5EF4-FFF2-40B4-BE49-F238E27FC236}">
                  <a16:creationId xmlns:a16="http://schemas.microsoft.com/office/drawing/2014/main" id="{6C449BB4-7723-4842-B85A-6CD8ADE6E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3" name="AutoShape 134">
                <a:extLst>
                  <a:ext uri="{FF2B5EF4-FFF2-40B4-BE49-F238E27FC236}">
                    <a16:creationId xmlns:a16="http://schemas.microsoft.com/office/drawing/2014/main" id="{580CA213-4512-FA45-88F9-266D67459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14" name="AutoShape 135">
                <a:extLst>
                  <a:ext uri="{FF2B5EF4-FFF2-40B4-BE49-F238E27FC236}">
                    <a16:creationId xmlns:a16="http://schemas.microsoft.com/office/drawing/2014/main" id="{7BFC849C-499A-0845-9AF3-BC589CDB0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89" name="Rectangle 136">
              <a:extLst>
                <a:ext uri="{FF2B5EF4-FFF2-40B4-BE49-F238E27FC236}">
                  <a16:creationId xmlns:a16="http://schemas.microsoft.com/office/drawing/2014/main" id="{B0208157-D9CE-EF44-A82A-B9CE3EFD6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90" name="Group 137">
              <a:extLst>
                <a:ext uri="{FF2B5EF4-FFF2-40B4-BE49-F238E27FC236}">
                  <a16:creationId xmlns:a16="http://schemas.microsoft.com/office/drawing/2014/main" id="{6411A460-4D2F-6042-B3FA-7877FC085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1" name="AutoShape 138">
                <a:extLst>
                  <a:ext uri="{FF2B5EF4-FFF2-40B4-BE49-F238E27FC236}">
                    <a16:creationId xmlns:a16="http://schemas.microsoft.com/office/drawing/2014/main" id="{2528368F-0A05-EE46-8F4D-04BE346F7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12" name="AutoShape 139">
                <a:extLst>
                  <a:ext uri="{FF2B5EF4-FFF2-40B4-BE49-F238E27FC236}">
                    <a16:creationId xmlns:a16="http://schemas.microsoft.com/office/drawing/2014/main" id="{3B97611D-398F-1A45-996D-38BD9822F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91" name="Rectangle 140">
              <a:extLst>
                <a:ext uri="{FF2B5EF4-FFF2-40B4-BE49-F238E27FC236}">
                  <a16:creationId xmlns:a16="http://schemas.microsoft.com/office/drawing/2014/main" id="{4932601C-B73A-F24F-A7F0-F545FC9D8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92" name="Rectangle 141">
              <a:extLst>
                <a:ext uri="{FF2B5EF4-FFF2-40B4-BE49-F238E27FC236}">
                  <a16:creationId xmlns:a16="http://schemas.microsoft.com/office/drawing/2014/main" id="{2E798033-84E0-4046-8123-A3E022BD0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93" name="Group 142">
              <a:extLst>
                <a:ext uri="{FF2B5EF4-FFF2-40B4-BE49-F238E27FC236}">
                  <a16:creationId xmlns:a16="http://schemas.microsoft.com/office/drawing/2014/main" id="{CD337402-4020-0C40-A87E-04755B4A7E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09" name="AutoShape 143">
                <a:extLst>
                  <a:ext uri="{FF2B5EF4-FFF2-40B4-BE49-F238E27FC236}">
                    <a16:creationId xmlns:a16="http://schemas.microsoft.com/office/drawing/2014/main" id="{9BAD2454-875B-1040-9ABC-295C5238C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10" name="AutoShape 144">
                <a:extLst>
                  <a:ext uri="{FF2B5EF4-FFF2-40B4-BE49-F238E27FC236}">
                    <a16:creationId xmlns:a16="http://schemas.microsoft.com/office/drawing/2014/main" id="{811AD1F7-D00A-2044-8EE8-E002D9859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94" name="Freeform 145">
              <a:extLst>
                <a:ext uri="{FF2B5EF4-FFF2-40B4-BE49-F238E27FC236}">
                  <a16:creationId xmlns:a16="http://schemas.microsoft.com/office/drawing/2014/main" id="{A082C83D-EAED-5146-8038-BE6D0CD21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95" name="Group 146">
              <a:extLst>
                <a:ext uri="{FF2B5EF4-FFF2-40B4-BE49-F238E27FC236}">
                  <a16:creationId xmlns:a16="http://schemas.microsoft.com/office/drawing/2014/main" id="{F3E31BE7-8EE9-F941-912B-D2464A54CE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07" name="AutoShape 147">
                <a:extLst>
                  <a:ext uri="{FF2B5EF4-FFF2-40B4-BE49-F238E27FC236}">
                    <a16:creationId xmlns:a16="http://schemas.microsoft.com/office/drawing/2014/main" id="{732FE339-8FD2-B042-A014-EB19D7B6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08" name="AutoShape 148">
                <a:extLst>
                  <a:ext uri="{FF2B5EF4-FFF2-40B4-BE49-F238E27FC236}">
                    <a16:creationId xmlns:a16="http://schemas.microsoft.com/office/drawing/2014/main" id="{DB2D76FA-CDCC-F543-9A55-827409AD1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96" name="Rectangle 149">
              <a:extLst>
                <a:ext uri="{FF2B5EF4-FFF2-40B4-BE49-F238E27FC236}">
                  <a16:creationId xmlns:a16="http://schemas.microsoft.com/office/drawing/2014/main" id="{4AFD3D79-1011-034D-82FF-36956F3D9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97" name="Freeform 150">
              <a:extLst>
                <a:ext uri="{FF2B5EF4-FFF2-40B4-BE49-F238E27FC236}">
                  <a16:creationId xmlns:a16="http://schemas.microsoft.com/office/drawing/2014/main" id="{52F521AF-DEC9-9748-8982-D368DDC2B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8" name="Freeform 151">
              <a:extLst>
                <a:ext uri="{FF2B5EF4-FFF2-40B4-BE49-F238E27FC236}">
                  <a16:creationId xmlns:a16="http://schemas.microsoft.com/office/drawing/2014/main" id="{79F218C2-4B51-FB41-BB3E-2CB4FAE16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9" name="Oval 152">
              <a:extLst>
                <a:ext uri="{FF2B5EF4-FFF2-40B4-BE49-F238E27FC236}">
                  <a16:creationId xmlns:a16="http://schemas.microsoft.com/office/drawing/2014/main" id="{D16EE320-03FD-2743-B02B-D5E39593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0" name="Freeform 153">
              <a:extLst>
                <a:ext uri="{FF2B5EF4-FFF2-40B4-BE49-F238E27FC236}">
                  <a16:creationId xmlns:a16="http://schemas.microsoft.com/office/drawing/2014/main" id="{325E7068-4B41-AE4C-965D-DA302E309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1" name="AutoShape 154">
              <a:extLst>
                <a:ext uri="{FF2B5EF4-FFF2-40B4-BE49-F238E27FC236}">
                  <a16:creationId xmlns:a16="http://schemas.microsoft.com/office/drawing/2014/main" id="{1527CD1D-4826-F249-8CC0-8D803950A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2" name="AutoShape 155">
              <a:extLst>
                <a:ext uri="{FF2B5EF4-FFF2-40B4-BE49-F238E27FC236}">
                  <a16:creationId xmlns:a16="http://schemas.microsoft.com/office/drawing/2014/main" id="{4137A0DF-EEBF-3340-81E2-30FAAE129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3" name="Oval 156">
              <a:extLst>
                <a:ext uri="{FF2B5EF4-FFF2-40B4-BE49-F238E27FC236}">
                  <a16:creationId xmlns:a16="http://schemas.microsoft.com/office/drawing/2014/main" id="{E1E6F14E-95D9-CC4D-BAB1-1C12B1C1A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4" name="Oval 157">
              <a:extLst>
                <a:ext uri="{FF2B5EF4-FFF2-40B4-BE49-F238E27FC236}">
                  <a16:creationId xmlns:a16="http://schemas.microsoft.com/office/drawing/2014/main" id="{6F01C793-1A32-CA48-99E6-4C06A214A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5" name="Oval 158">
              <a:extLst>
                <a:ext uri="{FF2B5EF4-FFF2-40B4-BE49-F238E27FC236}">
                  <a16:creationId xmlns:a16="http://schemas.microsoft.com/office/drawing/2014/main" id="{3B94657D-9B77-1941-9CBF-A2C7591AF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6" name="Rectangle 159">
              <a:extLst>
                <a:ext uri="{FF2B5EF4-FFF2-40B4-BE49-F238E27FC236}">
                  <a16:creationId xmlns:a16="http://schemas.microsoft.com/office/drawing/2014/main" id="{4C98791A-5A95-B940-9F34-EFDEF8150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15" name="Group 160">
            <a:extLst>
              <a:ext uri="{FF2B5EF4-FFF2-40B4-BE49-F238E27FC236}">
                <a16:creationId xmlns:a16="http://schemas.microsoft.com/office/drawing/2014/main" id="{AD8E3A61-2C5A-CC41-9933-891EC27B5015}"/>
              </a:ext>
            </a:extLst>
          </p:cNvPr>
          <p:cNvGrpSpPr>
            <a:grpSpLocks/>
          </p:cNvGrpSpPr>
          <p:nvPr/>
        </p:nvGrpSpPr>
        <p:grpSpPr bwMode="auto">
          <a:xfrm>
            <a:off x="3619693" y="3393520"/>
            <a:ext cx="394097" cy="326231"/>
            <a:chOff x="-44" y="1473"/>
            <a:chExt cx="981" cy="1105"/>
          </a:xfrm>
        </p:grpSpPr>
        <p:pic>
          <p:nvPicPr>
            <p:cNvPr id="316" name="Picture 161" descr="desktop_computer_stylized_medium">
              <a:extLst>
                <a:ext uri="{FF2B5EF4-FFF2-40B4-BE49-F238E27FC236}">
                  <a16:creationId xmlns:a16="http://schemas.microsoft.com/office/drawing/2014/main" id="{01E7AFB7-5DE3-CA4A-A50A-BEADA26B1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" name="Freeform 162">
              <a:extLst>
                <a:ext uri="{FF2B5EF4-FFF2-40B4-BE49-F238E27FC236}">
                  <a16:creationId xmlns:a16="http://schemas.microsoft.com/office/drawing/2014/main" id="{4E443E40-A128-4E43-A736-B0C7F3C2A9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18" name="Group 163">
            <a:extLst>
              <a:ext uri="{FF2B5EF4-FFF2-40B4-BE49-F238E27FC236}">
                <a16:creationId xmlns:a16="http://schemas.microsoft.com/office/drawing/2014/main" id="{C476CE94-C91A-0846-B6B7-05E77113879F}"/>
              </a:ext>
            </a:extLst>
          </p:cNvPr>
          <p:cNvGrpSpPr>
            <a:grpSpLocks/>
          </p:cNvGrpSpPr>
          <p:nvPr/>
        </p:nvGrpSpPr>
        <p:grpSpPr bwMode="auto">
          <a:xfrm>
            <a:off x="7623170" y="3440280"/>
            <a:ext cx="173831" cy="330994"/>
            <a:chOff x="4140" y="429"/>
            <a:chExt cx="1425" cy="2396"/>
          </a:xfrm>
        </p:grpSpPr>
        <p:sp>
          <p:nvSpPr>
            <p:cNvPr id="319" name="Freeform 164">
              <a:extLst>
                <a:ext uri="{FF2B5EF4-FFF2-40B4-BE49-F238E27FC236}">
                  <a16:creationId xmlns:a16="http://schemas.microsoft.com/office/drawing/2014/main" id="{7E23E3E7-6D0C-A747-B7EB-BCB232D56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0" name="Rectangle 165">
              <a:extLst>
                <a:ext uri="{FF2B5EF4-FFF2-40B4-BE49-F238E27FC236}">
                  <a16:creationId xmlns:a16="http://schemas.microsoft.com/office/drawing/2014/main" id="{814A29A9-35F7-F44A-86DF-9F21E4CC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1" name="Freeform 166">
              <a:extLst>
                <a:ext uri="{FF2B5EF4-FFF2-40B4-BE49-F238E27FC236}">
                  <a16:creationId xmlns:a16="http://schemas.microsoft.com/office/drawing/2014/main" id="{B8E9398E-F70E-104C-BC4B-6FFD09F2B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2" name="Freeform 167">
              <a:extLst>
                <a:ext uri="{FF2B5EF4-FFF2-40B4-BE49-F238E27FC236}">
                  <a16:creationId xmlns:a16="http://schemas.microsoft.com/office/drawing/2014/main" id="{5AC97C88-7A57-AC44-A1DE-BDAB3D1F0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3" name="Rectangle 168">
              <a:extLst>
                <a:ext uri="{FF2B5EF4-FFF2-40B4-BE49-F238E27FC236}">
                  <a16:creationId xmlns:a16="http://schemas.microsoft.com/office/drawing/2014/main" id="{229AF22C-8CDF-2B47-88DF-3B0B587AB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24" name="Group 169">
              <a:extLst>
                <a:ext uri="{FF2B5EF4-FFF2-40B4-BE49-F238E27FC236}">
                  <a16:creationId xmlns:a16="http://schemas.microsoft.com/office/drawing/2014/main" id="{0515312F-DE85-5641-B779-E8991ECBE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9" name="AutoShape 170">
                <a:extLst>
                  <a:ext uri="{FF2B5EF4-FFF2-40B4-BE49-F238E27FC236}">
                    <a16:creationId xmlns:a16="http://schemas.microsoft.com/office/drawing/2014/main" id="{1534A008-335A-184E-AD46-396A2FE37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50" name="AutoShape 171">
                <a:extLst>
                  <a:ext uri="{FF2B5EF4-FFF2-40B4-BE49-F238E27FC236}">
                    <a16:creationId xmlns:a16="http://schemas.microsoft.com/office/drawing/2014/main" id="{7B78E6A8-DEDF-8144-B322-E4206C6E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25" name="Rectangle 172">
              <a:extLst>
                <a:ext uri="{FF2B5EF4-FFF2-40B4-BE49-F238E27FC236}">
                  <a16:creationId xmlns:a16="http://schemas.microsoft.com/office/drawing/2014/main" id="{41B3D22D-F506-A448-A3D5-682181A47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26" name="Group 173">
              <a:extLst>
                <a:ext uri="{FF2B5EF4-FFF2-40B4-BE49-F238E27FC236}">
                  <a16:creationId xmlns:a16="http://schemas.microsoft.com/office/drawing/2014/main" id="{BAB53084-6436-7444-ACD5-5E7D01263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7" name="AutoShape 174">
                <a:extLst>
                  <a:ext uri="{FF2B5EF4-FFF2-40B4-BE49-F238E27FC236}">
                    <a16:creationId xmlns:a16="http://schemas.microsoft.com/office/drawing/2014/main" id="{0369A39A-40F1-844B-BF97-43EE1A3A2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48" name="AutoShape 175">
                <a:extLst>
                  <a:ext uri="{FF2B5EF4-FFF2-40B4-BE49-F238E27FC236}">
                    <a16:creationId xmlns:a16="http://schemas.microsoft.com/office/drawing/2014/main" id="{D7484B32-60C3-FA43-A0AA-A0D628003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27" name="Rectangle 176">
              <a:extLst>
                <a:ext uri="{FF2B5EF4-FFF2-40B4-BE49-F238E27FC236}">
                  <a16:creationId xmlns:a16="http://schemas.microsoft.com/office/drawing/2014/main" id="{47F75A27-CD31-C143-9419-3EFB25939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8" name="Rectangle 177">
              <a:extLst>
                <a:ext uri="{FF2B5EF4-FFF2-40B4-BE49-F238E27FC236}">
                  <a16:creationId xmlns:a16="http://schemas.microsoft.com/office/drawing/2014/main" id="{EBB2CB62-D2FD-C047-94B4-C2C954564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29" name="Group 178">
              <a:extLst>
                <a:ext uri="{FF2B5EF4-FFF2-40B4-BE49-F238E27FC236}">
                  <a16:creationId xmlns:a16="http://schemas.microsoft.com/office/drawing/2014/main" id="{E30BEF1D-E99C-EF4F-A2DE-968E73719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5" name="AutoShape 179">
                <a:extLst>
                  <a:ext uri="{FF2B5EF4-FFF2-40B4-BE49-F238E27FC236}">
                    <a16:creationId xmlns:a16="http://schemas.microsoft.com/office/drawing/2014/main" id="{F4DDADBC-B242-A44B-A408-F26BF5F85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46" name="AutoShape 180">
                <a:extLst>
                  <a:ext uri="{FF2B5EF4-FFF2-40B4-BE49-F238E27FC236}">
                    <a16:creationId xmlns:a16="http://schemas.microsoft.com/office/drawing/2014/main" id="{44C7D4E7-B87F-0F46-9357-55FA60430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30" name="Freeform 181">
              <a:extLst>
                <a:ext uri="{FF2B5EF4-FFF2-40B4-BE49-F238E27FC236}">
                  <a16:creationId xmlns:a16="http://schemas.microsoft.com/office/drawing/2014/main" id="{06EF0D71-8E6B-284F-8EA0-661C36308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1" name="Group 182">
              <a:extLst>
                <a:ext uri="{FF2B5EF4-FFF2-40B4-BE49-F238E27FC236}">
                  <a16:creationId xmlns:a16="http://schemas.microsoft.com/office/drawing/2014/main" id="{6A155784-A945-0F47-A39B-31F367A22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3" name="AutoShape 183">
                <a:extLst>
                  <a:ext uri="{FF2B5EF4-FFF2-40B4-BE49-F238E27FC236}">
                    <a16:creationId xmlns:a16="http://schemas.microsoft.com/office/drawing/2014/main" id="{22B4B462-8B3B-7C4D-A454-5B71818EB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44" name="AutoShape 184">
                <a:extLst>
                  <a:ext uri="{FF2B5EF4-FFF2-40B4-BE49-F238E27FC236}">
                    <a16:creationId xmlns:a16="http://schemas.microsoft.com/office/drawing/2014/main" id="{409F6314-B504-4546-8602-B7F2622A9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32" name="Rectangle 185">
              <a:extLst>
                <a:ext uri="{FF2B5EF4-FFF2-40B4-BE49-F238E27FC236}">
                  <a16:creationId xmlns:a16="http://schemas.microsoft.com/office/drawing/2014/main" id="{AF2779F2-42B0-3548-98BC-AAAD42547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33" name="Freeform 186">
              <a:extLst>
                <a:ext uri="{FF2B5EF4-FFF2-40B4-BE49-F238E27FC236}">
                  <a16:creationId xmlns:a16="http://schemas.microsoft.com/office/drawing/2014/main" id="{7820BB4F-C7CB-BA4F-BE2B-ACCFBB678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4" name="Freeform 187">
              <a:extLst>
                <a:ext uri="{FF2B5EF4-FFF2-40B4-BE49-F238E27FC236}">
                  <a16:creationId xmlns:a16="http://schemas.microsoft.com/office/drawing/2014/main" id="{A1A403FF-DEAA-3D46-A5ED-A9AF23D9C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5" name="Oval 188">
              <a:extLst>
                <a:ext uri="{FF2B5EF4-FFF2-40B4-BE49-F238E27FC236}">
                  <a16:creationId xmlns:a16="http://schemas.microsoft.com/office/drawing/2014/main" id="{F39A85A5-F2E7-8645-BCBC-3F68037F8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36" name="Freeform 189">
              <a:extLst>
                <a:ext uri="{FF2B5EF4-FFF2-40B4-BE49-F238E27FC236}">
                  <a16:creationId xmlns:a16="http://schemas.microsoft.com/office/drawing/2014/main" id="{0CB2E7B8-94AB-4F40-879D-C205945B4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7" name="AutoShape 190">
              <a:extLst>
                <a:ext uri="{FF2B5EF4-FFF2-40B4-BE49-F238E27FC236}">
                  <a16:creationId xmlns:a16="http://schemas.microsoft.com/office/drawing/2014/main" id="{B6C28932-399E-9147-AD60-584710E9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38" name="AutoShape 191">
              <a:extLst>
                <a:ext uri="{FF2B5EF4-FFF2-40B4-BE49-F238E27FC236}">
                  <a16:creationId xmlns:a16="http://schemas.microsoft.com/office/drawing/2014/main" id="{F9F7B82B-B598-F440-A518-BFE64EF66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39" name="Oval 192">
              <a:extLst>
                <a:ext uri="{FF2B5EF4-FFF2-40B4-BE49-F238E27FC236}">
                  <a16:creationId xmlns:a16="http://schemas.microsoft.com/office/drawing/2014/main" id="{512A4325-4F66-844C-85B1-4C936DB52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0" name="Oval 193">
              <a:extLst>
                <a:ext uri="{FF2B5EF4-FFF2-40B4-BE49-F238E27FC236}">
                  <a16:creationId xmlns:a16="http://schemas.microsoft.com/office/drawing/2014/main" id="{42DC5D9A-8390-1D4A-A8C1-3C193D975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1" name="Oval 194">
              <a:extLst>
                <a:ext uri="{FF2B5EF4-FFF2-40B4-BE49-F238E27FC236}">
                  <a16:creationId xmlns:a16="http://schemas.microsoft.com/office/drawing/2014/main" id="{2D7703BC-D6FE-9D4A-BE5F-ACBE696F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2" name="Rectangle 195">
              <a:extLst>
                <a:ext uri="{FF2B5EF4-FFF2-40B4-BE49-F238E27FC236}">
                  <a16:creationId xmlns:a16="http://schemas.microsoft.com/office/drawing/2014/main" id="{88471DD5-00EF-B34A-BAA1-AA8AE7CFB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280C64-E9DA-2647-B08F-F808595E646B}"/>
              </a:ext>
            </a:extLst>
          </p:cNvPr>
          <p:cNvSpPr txBox="1"/>
          <p:nvPr/>
        </p:nvSpPr>
        <p:spPr>
          <a:xfrm>
            <a:off x="580696" y="4159046"/>
            <a:ext cx="2379551" cy="96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0038" indent="-300038" defTabSz="685800">
              <a:lnSpc>
                <a:spcPct val="90000"/>
              </a:lnSpc>
              <a:defRPr/>
            </a:pPr>
            <a:r>
              <a:rPr lang="en-US" sz="2100" i="1" dirty="0">
                <a:solidFill>
                  <a:srgbClr val="C00000"/>
                </a:solidFill>
                <a:latin typeface="Calibri" panose="020F0502020204030204"/>
              </a:rPr>
              <a:t>Q: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What happens as </a:t>
            </a:r>
            <a:r>
              <a:rPr lang="en-US" sz="2100" dirty="0">
                <a:solidFill>
                  <a:srgbClr val="000000"/>
                </a:solidFill>
                <a:latin typeface="Calibri" panose="020F0502020204030204"/>
                <a:ea typeface="ＭＳ Ｐゴシック" charset="0"/>
              </a:rPr>
              <a:t>arrival rate </a:t>
            </a:r>
            <a:r>
              <a:rPr lang="en-US" sz="2100" i="1" dirty="0" err="1">
                <a:solidFill>
                  <a:srgbClr val="C00000"/>
                </a:solidFill>
                <a:latin typeface="Symbol" charset="0"/>
                <a:ea typeface="ＭＳ Ｐゴシック" charset="0"/>
              </a:rPr>
              <a:t>l</a:t>
            </a:r>
            <a:r>
              <a:rPr lang="en-US" sz="2100" baseline="-25000" dirty="0" err="1">
                <a:solidFill>
                  <a:srgbClr val="C00000"/>
                </a:solidFill>
                <a:latin typeface="Calibri"/>
                <a:ea typeface="ＭＳ Ｐゴシック" charset="0"/>
              </a:rPr>
              <a:t>in</a:t>
            </a:r>
            <a:r>
              <a:rPr lang="en-US" sz="2100" i="1" dirty="0">
                <a:solidFill>
                  <a:srgbClr val="C00000"/>
                </a:solidFill>
                <a:latin typeface="Gill Sans MT" charset="0"/>
                <a:ea typeface="ＭＳ Ｐゴシック" charset="0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Calibri" panose="020F0502020204030204"/>
                <a:ea typeface="ＭＳ Ｐゴシック" charset="0"/>
              </a:rPr>
              <a:t>approaches R/2?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DE16E-F5B0-8243-9843-F4026E4132BD}"/>
              </a:ext>
            </a:extLst>
          </p:cNvPr>
          <p:cNvGrpSpPr/>
          <p:nvPr/>
        </p:nvGrpSpPr>
        <p:grpSpPr>
          <a:xfrm>
            <a:off x="3613524" y="1738634"/>
            <a:ext cx="1599010" cy="543168"/>
            <a:chOff x="4818031" y="1175178"/>
            <a:chExt cx="2132013" cy="724224"/>
          </a:xfrm>
        </p:grpSpPr>
        <p:sp>
          <p:nvSpPr>
            <p:cNvPr id="240" name="Oval 72">
              <a:extLst>
                <a:ext uri="{FF2B5EF4-FFF2-40B4-BE49-F238E27FC236}">
                  <a16:creationId xmlns:a16="http://schemas.microsoft.com/office/drawing/2014/main" id="{4B444E41-EF68-F94F-951A-91633B83D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4414" y="1808915"/>
              <a:ext cx="92075" cy="904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242" name="Line 74">
              <a:extLst>
                <a:ext uri="{FF2B5EF4-FFF2-40B4-BE49-F238E27FC236}">
                  <a16:creationId xmlns:a16="http://schemas.microsoft.com/office/drawing/2014/main" id="{5D48EDA9-2F95-5143-AF32-3BAD44F9D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8964" y="1588252"/>
              <a:ext cx="369887" cy="2524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1" name="Text Box 43">
              <a:extLst>
                <a:ext uri="{FF2B5EF4-FFF2-40B4-BE49-F238E27FC236}">
                  <a16:creationId xmlns:a16="http://schemas.microsoft.com/office/drawing/2014/main" id="{1C99CDFE-9298-BC49-916B-D28FBB576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8031" y="1175178"/>
              <a:ext cx="21320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200" dirty="0">
                  <a:solidFill>
                    <a:prstClr val="black"/>
                  </a:solidFill>
                  <a:latin typeface="Arial" panose="020B0604020202020204" pitchFamily="34" charset="0"/>
                </a:rPr>
                <a:t>original data: </a:t>
              </a:r>
              <a:r>
                <a:rPr lang="en-US" altLang="en-US" sz="1800" dirty="0" err="1">
                  <a:solidFill>
                    <a:srgbClr val="CC0000"/>
                  </a:solidFill>
                  <a:latin typeface="Symbol" pitchFamily="2" charset="2"/>
                </a:rPr>
                <a:t>l</a:t>
              </a:r>
              <a:r>
                <a:rPr lang="en-US" altLang="en-US" sz="1800" baseline="-25000" dirty="0" err="1">
                  <a:solidFill>
                    <a:srgbClr val="CC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200" baseline="-25000" dirty="0">
                  <a:solidFill>
                    <a:srgbClr val="CC0000"/>
                  </a:solidFill>
                  <a:latin typeface="Arial" panose="020B0604020202020204" pitchFamily="34" charset="0"/>
                </a:rPr>
                <a:t> </a:t>
              </a:r>
              <a:endParaRPr lang="en-US" altLang="en-US" sz="1200" dirty="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74" name="Line 57">
            <a:extLst>
              <a:ext uri="{FF2B5EF4-FFF2-40B4-BE49-F238E27FC236}">
                <a16:creationId xmlns:a16="http://schemas.microsoft.com/office/drawing/2014/main" id="{198CECD8-AC19-4441-B07E-D812C1E4B0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10160" y="3584438"/>
            <a:ext cx="6166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5" name="Line 57">
            <a:extLst>
              <a:ext uri="{FF2B5EF4-FFF2-40B4-BE49-F238E27FC236}">
                <a16:creationId xmlns:a16="http://schemas.microsoft.com/office/drawing/2014/main" id="{E3F52AFD-CA05-E145-A13D-BB73559D50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4831" y="2933807"/>
            <a:ext cx="3298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6" name="Line 57">
            <a:extLst>
              <a:ext uri="{FF2B5EF4-FFF2-40B4-BE49-F238E27FC236}">
                <a16:creationId xmlns:a16="http://schemas.microsoft.com/office/drawing/2014/main" id="{1C06B2BF-A77D-004B-A9F1-4A7417598B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3755" y="3586196"/>
            <a:ext cx="3298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CA410-A84F-B34C-BD63-41722EE5FAA8}"/>
              </a:ext>
            </a:extLst>
          </p:cNvPr>
          <p:cNvSpPr txBox="1"/>
          <p:nvPr/>
        </p:nvSpPr>
        <p:spPr>
          <a:xfrm>
            <a:off x="6401976" y="2963887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sp>
        <p:nvSpPr>
          <p:cNvPr id="188" name="Rectangle 15">
            <a:extLst>
              <a:ext uri="{FF2B5EF4-FFF2-40B4-BE49-F238E27FC236}">
                <a16:creationId xmlns:a16="http://schemas.microsoft.com/office/drawing/2014/main" id="{623041CF-890D-E145-9016-1967AAC98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83" y="2871983"/>
            <a:ext cx="2844137" cy="30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67879" indent="-167879" defTabSz="685800">
              <a:buFont typeface="Wingdings" charset="2"/>
              <a:buChar char="§"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flows</a:t>
            </a:r>
          </a:p>
        </p:txBody>
      </p:sp>
      <p:sp>
        <p:nvSpPr>
          <p:cNvPr id="189" name="Rectangle 15">
            <a:extLst>
              <a:ext uri="{FF2B5EF4-FFF2-40B4-BE49-F238E27FC236}">
                <a16:creationId xmlns:a16="http://schemas.microsoft.com/office/drawing/2014/main" id="{FF1255B8-CBCE-BA42-8BB2-AD361E914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25" y="2288265"/>
            <a:ext cx="3103701" cy="60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67879" indent="-167879" defTabSz="685800">
              <a:buFont typeface="Wingdings" charset="2"/>
              <a:buChar char="§"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router, infinite buffers </a:t>
            </a:r>
          </a:p>
          <a:p>
            <a:pPr marL="167879" indent="-167879" defTabSz="685800">
              <a:buFont typeface="Wingdings" charset="2"/>
              <a:buChar char="§"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nput</a:t>
            </a: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output link capacity: R</a:t>
            </a:r>
          </a:p>
          <a:p>
            <a:pPr marL="0" indent="0" defTabSz="685800">
              <a:buNone/>
              <a:defRPr/>
            </a:pPr>
            <a:endParaRPr lang="en-US" sz="2100" kern="0" dirty="0">
              <a:solidFill>
                <a:srgbClr val="000000"/>
              </a:solidFill>
              <a:latin typeface="Gill Sans MT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A3C67-BB73-4845-B5BC-A5FA51964D18}"/>
              </a:ext>
            </a:extLst>
          </p:cNvPr>
          <p:cNvGrpSpPr/>
          <p:nvPr/>
        </p:nvGrpSpPr>
        <p:grpSpPr>
          <a:xfrm>
            <a:off x="5648093" y="2527071"/>
            <a:ext cx="1172596" cy="813487"/>
            <a:chOff x="7530790" y="2226427"/>
            <a:chExt cx="1563461" cy="1084649"/>
          </a:xfrm>
        </p:grpSpPr>
        <p:sp>
          <p:nvSpPr>
            <p:cNvPr id="202" name="Text Box 32">
              <a:extLst>
                <a:ext uri="{FF2B5EF4-FFF2-40B4-BE49-F238E27FC236}">
                  <a16:creationId xmlns:a16="http://schemas.microsoft.com/office/drawing/2014/main" id="{67E5732D-E6EC-D241-A9B3-13D2E2E58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0264" y="2226427"/>
              <a:ext cx="14239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050" b="1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infinite</a:t>
              </a:r>
              <a:r>
                <a:rPr lang="en-US" altLang="en-US" sz="900" dirty="0">
                  <a:solidFill>
                    <a:srgbClr val="000000"/>
                  </a:solidFill>
                  <a:latin typeface="Arial" panose="020B0604020202020204" pitchFamily="34" charset="0"/>
                </a:rPr>
                <a:t> shared output link buffers</a:t>
              </a:r>
            </a:p>
          </p:txBody>
        </p:sp>
        <p:sp>
          <p:nvSpPr>
            <p:cNvPr id="245" name="Line 77">
              <a:extLst>
                <a:ext uri="{FF2B5EF4-FFF2-40B4-BE49-F238E27FC236}">
                  <a16:creationId xmlns:a16="http://schemas.microsoft.com/office/drawing/2014/main" id="{CCE11A70-D909-BE48-AB8A-1428CFD4C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08075" y="2647114"/>
              <a:ext cx="238488" cy="3758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7BD2B8-6069-9D4C-8D8B-41A687B641F2}"/>
                </a:ext>
              </a:extLst>
            </p:cNvPr>
            <p:cNvGrpSpPr/>
            <p:nvPr/>
          </p:nvGrpSpPr>
          <p:grpSpPr>
            <a:xfrm>
              <a:off x="7530790" y="3050726"/>
              <a:ext cx="899401" cy="260350"/>
              <a:chOff x="10436222" y="4555062"/>
              <a:chExt cx="899401" cy="26035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F30537BA-9247-BC42-BBD7-831810DD3EB0}"/>
                  </a:ext>
                </a:extLst>
              </p:cNvPr>
              <p:cNvSpPr/>
              <p:nvPr/>
            </p:nvSpPr>
            <p:spPr>
              <a:xfrm>
                <a:off x="10442522" y="4559486"/>
                <a:ext cx="891015" cy="254197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2CC59C21-286F-834A-ABEB-23215F83C500}"/>
                  </a:ext>
                </a:extLst>
              </p:cNvPr>
              <p:cNvGrpSpPr/>
              <p:nvPr/>
            </p:nvGrpSpPr>
            <p:grpSpPr>
              <a:xfrm>
                <a:off x="10436222" y="4555062"/>
                <a:ext cx="899401" cy="260350"/>
                <a:chOff x="7488023" y="3444875"/>
                <a:chExt cx="947952" cy="260350"/>
              </a:xfrm>
            </p:grpSpPr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36049D02-069F-6C48-8DC5-99C6838DD8A5}"/>
                    </a:ext>
                  </a:extLst>
                </p:cNvPr>
                <p:cNvGrpSpPr/>
                <p:nvPr/>
              </p:nvGrpSpPr>
              <p:grpSpPr>
                <a:xfrm>
                  <a:off x="8025557" y="3487646"/>
                  <a:ext cx="327298" cy="173730"/>
                  <a:chOff x="8094529" y="3437940"/>
                  <a:chExt cx="307888" cy="155752"/>
                </a:xfrm>
              </p:grpSpPr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FF172DB4-2A00-6A46-8A16-C30786F979F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402417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99BF623C-66BC-3245-B197-115199D1F5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351102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B4CE1C9F-BB23-484E-BA7E-95900D23BB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99787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1B65F295-34D5-B848-A55B-C87742C69F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8473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E821A5FD-1839-F841-8915-6982EB74072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7158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133501AC-7C40-F74E-8B51-CD3FBFBAA6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45843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Connector 400">
                    <a:extLst>
                      <a:ext uri="{FF2B5EF4-FFF2-40B4-BE49-F238E27FC236}">
                        <a16:creationId xmlns:a16="http://schemas.microsoft.com/office/drawing/2014/main" id="{37CD78F7-3453-B544-9B8F-FEE9954DB3B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94529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7B8129D5-9ED3-CA4A-A4D7-8B3E8421EE81}"/>
                    </a:ext>
                  </a:extLst>
                </p:cNvPr>
                <p:cNvGrpSpPr/>
                <p:nvPr/>
              </p:nvGrpSpPr>
              <p:grpSpPr>
                <a:xfrm>
                  <a:off x="7488023" y="3444875"/>
                  <a:ext cx="947952" cy="260350"/>
                  <a:chOff x="8103973" y="3803650"/>
                  <a:chExt cx="947952" cy="260350"/>
                </a:xfrm>
              </p:grpSpPr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872F3490-7E4D-8444-A669-531B26BEEF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0664" y="3810000"/>
                    <a:ext cx="94126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9174BCA4-2936-E040-BF15-8E2726830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973" y="4060825"/>
                    <a:ext cx="94795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>
                    <a:extLst>
                      <a:ext uri="{FF2B5EF4-FFF2-40B4-BE49-F238E27FC236}">
                        <a16:creationId xmlns:a16="http://schemas.microsoft.com/office/drawing/2014/main" id="{F9385773-39F4-2545-BD87-40FD8C9F9C6F}"/>
                      </a:ext>
                    </a:extLst>
                  </p:cNvPr>
                  <p:cNvCxnSpPr/>
                  <p:nvPr/>
                </p:nvCxnSpPr>
                <p:spPr>
                  <a:xfrm>
                    <a:off x="9048750" y="3803650"/>
                    <a:ext cx="0" cy="26035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88F0B57-026F-5344-8D43-0487FF117BFF}"/>
                    </a:ext>
                  </a:extLst>
                </p:cNvPr>
                <p:cNvSpPr/>
                <p:nvPr/>
              </p:nvSpPr>
              <p:spPr>
                <a:xfrm>
                  <a:off x="792480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4A8AF8-2EE5-E84B-833D-8A787630D598}"/>
                    </a:ext>
                  </a:extLst>
                </p:cNvPr>
                <p:cNvSpPr/>
                <p:nvPr/>
              </p:nvSpPr>
              <p:spPr>
                <a:xfrm>
                  <a:off x="784225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402477F2-C87F-B441-AD74-F56E96984F63}"/>
                    </a:ext>
                  </a:extLst>
                </p:cNvPr>
                <p:cNvSpPr/>
                <p:nvPr/>
              </p:nvSpPr>
              <p:spPr>
                <a:xfrm>
                  <a:off x="775970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F86B5FF7-41EE-5F45-8AAE-5330D16205CB}"/>
                    </a:ext>
                  </a:extLst>
                </p:cNvPr>
                <p:cNvSpPr/>
                <p:nvPr/>
              </p:nvSpPr>
              <p:spPr>
                <a:xfrm>
                  <a:off x="767715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</p:grpSp>
      <p:sp>
        <p:nvSpPr>
          <p:cNvPr id="259" name="Freeform 91">
            <a:extLst>
              <a:ext uri="{FF2B5EF4-FFF2-40B4-BE49-F238E27FC236}">
                <a16:creationId xmlns:a16="http://schemas.microsoft.com/office/drawing/2014/main" id="{DCEE1836-E089-0E43-AA83-3C4D23A24812}"/>
              </a:ext>
            </a:extLst>
          </p:cNvPr>
          <p:cNvSpPr>
            <a:spLocks/>
          </p:cNvSpPr>
          <p:nvPr/>
        </p:nvSpPr>
        <p:spPr bwMode="auto">
          <a:xfrm>
            <a:off x="4974029" y="2249655"/>
            <a:ext cx="2571750" cy="957263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632497-C7A3-5D43-A16B-0B4F26B7ADF5}"/>
              </a:ext>
            </a:extLst>
          </p:cNvPr>
          <p:cNvGrpSpPr/>
          <p:nvPr/>
        </p:nvGrpSpPr>
        <p:grpSpPr>
          <a:xfrm>
            <a:off x="4231079" y="2871161"/>
            <a:ext cx="3000375" cy="771525"/>
            <a:chOff x="5641439" y="2685215"/>
            <a:chExt cx="4000500" cy="1028700"/>
          </a:xfrm>
        </p:grpSpPr>
        <p:sp>
          <p:nvSpPr>
            <p:cNvPr id="241" name="Oval 73">
              <a:extLst>
                <a:ext uri="{FF2B5EF4-FFF2-40B4-BE49-F238E27FC236}">
                  <a16:creationId xmlns:a16="http://schemas.microsoft.com/office/drawing/2014/main" id="{ED516131-17AE-C440-B198-2569A5BF2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258" name="Freeform 90">
              <a:extLst>
                <a:ext uri="{FF2B5EF4-FFF2-40B4-BE49-F238E27FC236}">
                  <a16:creationId xmlns:a16="http://schemas.microsoft.com/office/drawing/2014/main" id="{3B8EFAC6-AD78-9046-A67E-7BBA82E66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02" name="TextBox 401">
            <a:extLst>
              <a:ext uri="{FF2B5EF4-FFF2-40B4-BE49-F238E27FC236}">
                <a16:creationId xmlns:a16="http://schemas.microsoft.com/office/drawing/2014/main" id="{4CED69A2-36DA-634D-8A3B-DB1A142EB7BC}"/>
              </a:ext>
            </a:extLst>
          </p:cNvPr>
          <p:cNvSpPr txBox="1"/>
          <p:nvPr/>
        </p:nvSpPr>
        <p:spPr>
          <a:xfrm>
            <a:off x="5262242" y="2990012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sp>
        <p:nvSpPr>
          <p:cNvPr id="409" name="Rectangle 15">
            <a:extLst>
              <a:ext uri="{FF2B5EF4-FFF2-40B4-BE49-F238E27FC236}">
                <a16:creationId xmlns:a16="http://schemas.microsoft.com/office/drawing/2014/main" id="{6315C129-DEF5-A84E-932D-A6743A5F4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10" y="3163264"/>
            <a:ext cx="2844137" cy="31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67879" indent="-167879" defTabSz="685800">
              <a:buFont typeface="Wingdings" charset="2"/>
              <a:buChar char="§"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retransmissions needed</a:t>
            </a:r>
          </a:p>
          <a:p>
            <a:pPr marL="213122" indent="-213122" defTabSz="685800">
              <a:buFont typeface="Wingdings" charset="2"/>
              <a:buChar char="§"/>
              <a:defRPr/>
            </a:pPr>
            <a:endParaRPr lang="en-US" sz="2100" kern="0" dirty="0">
              <a:solidFill>
                <a:srgbClr val="000000"/>
              </a:solidFill>
              <a:latin typeface="Gill Sans MT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176CA8-B553-A348-A420-DCCEB21C31F8}"/>
              </a:ext>
            </a:extLst>
          </p:cNvPr>
          <p:cNvGrpSpPr/>
          <p:nvPr/>
        </p:nvGrpSpPr>
        <p:grpSpPr>
          <a:xfrm>
            <a:off x="5950887" y="4101390"/>
            <a:ext cx="1350266" cy="1251852"/>
            <a:chOff x="7934516" y="4325522"/>
            <a:chExt cx="1800355" cy="1669137"/>
          </a:xfrm>
        </p:grpSpPr>
        <p:sp>
          <p:nvSpPr>
            <p:cNvPr id="273" name="Line 109">
              <a:extLst>
                <a:ext uri="{FF2B5EF4-FFF2-40B4-BE49-F238E27FC236}">
                  <a16:creationId xmlns:a16="http://schemas.microsoft.com/office/drawing/2014/main" id="{9583C00B-D534-084D-8157-1CCEC25D6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21896" y="4325522"/>
              <a:ext cx="0" cy="127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75" name="Line 111">
              <a:extLst>
                <a:ext uri="{FF2B5EF4-FFF2-40B4-BE49-F238E27FC236}">
                  <a16:creationId xmlns:a16="http://schemas.microsoft.com/office/drawing/2014/main" id="{09BE50B8-B938-304E-AA75-9BE0DD3D3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5371" y="4465222"/>
              <a:ext cx="0" cy="1104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76" name="Freeform 112">
              <a:extLst>
                <a:ext uri="{FF2B5EF4-FFF2-40B4-BE49-F238E27FC236}">
                  <a16:creationId xmlns:a16="http://schemas.microsoft.com/office/drawing/2014/main" id="{B4F837A8-9013-9E4D-BE0A-50904AB1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546" y="4439822"/>
              <a:ext cx="1106488" cy="1152525"/>
            </a:xfrm>
            <a:custGeom>
              <a:avLst/>
              <a:gdLst>
                <a:gd name="T0" fmla="*/ 0 w 723"/>
                <a:gd name="T1" fmla="*/ 905 h 905"/>
                <a:gd name="T2" fmla="*/ 573 w 723"/>
                <a:gd name="T3" fmla="*/ 732 h 905"/>
                <a:gd name="T4" fmla="*/ 680 w 723"/>
                <a:gd name="T5" fmla="*/ 0 h 905"/>
                <a:gd name="T6" fmla="*/ 0 60000 65536"/>
                <a:gd name="T7" fmla="*/ 0 60000 65536"/>
                <a:gd name="T8" fmla="*/ 0 60000 65536"/>
                <a:gd name="connsiteX0" fmla="*/ 0 w 9642"/>
                <a:gd name="connsiteY0" fmla="*/ 8023 h 8023"/>
                <a:gd name="connsiteX1" fmla="*/ 7925 w 9642"/>
                <a:gd name="connsiteY1" fmla="*/ 6111 h 8023"/>
                <a:gd name="connsiteX2" fmla="*/ 9642 w 9642"/>
                <a:gd name="connsiteY2" fmla="*/ 0 h 8023"/>
                <a:gd name="connsiteX0" fmla="*/ 0 w 10000"/>
                <a:gd name="connsiteY0" fmla="*/ 10000 h 10000"/>
                <a:gd name="connsiteX1" fmla="*/ 8219 w 10000"/>
                <a:gd name="connsiteY1" fmla="*/ 7617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8219 w 10000"/>
                <a:gd name="connsiteY1" fmla="*/ 7617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363" y="9601"/>
                    <a:pt x="6598" y="9697"/>
                    <a:pt x="8219" y="7617"/>
                  </a:cubicBezTo>
                  <a:cubicBezTo>
                    <a:pt x="9562" y="6715"/>
                    <a:pt x="9861" y="4761"/>
                    <a:pt x="10000" y="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7" name="Line 114">
              <a:extLst>
                <a:ext uri="{FF2B5EF4-FFF2-40B4-BE49-F238E27FC236}">
                  <a16:creationId xmlns:a16="http://schemas.microsoft.com/office/drawing/2014/main" id="{9E0B5DA0-C463-1949-8C79-0C8EA78D1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2196" y="5601872"/>
              <a:ext cx="0" cy="920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78" name="Text Box 116">
              <a:extLst>
                <a:ext uri="{FF2B5EF4-FFF2-40B4-BE49-F238E27FC236}">
                  <a16:creationId xmlns:a16="http://schemas.microsoft.com/office/drawing/2014/main" id="{D507FAE5-0060-B54B-B86B-D3BB4178E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10796" y="5636797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R/2</a:t>
              </a:r>
            </a:p>
          </p:txBody>
        </p:sp>
        <p:sp>
          <p:nvSpPr>
            <p:cNvPr id="279" name="Text Box 117">
              <a:extLst>
                <a:ext uri="{FF2B5EF4-FFF2-40B4-BE49-F238E27FC236}">
                  <a16:creationId xmlns:a16="http://schemas.microsoft.com/office/drawing/2014/main" id="{B15ADD83-E850-F247-A96D-15A9484CF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758185" y="4853337"/>
              <a:ext cx="75277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alibri" panose="020F0502020204030204"/>
                </a:rPr>
                <a:t>delay</a:t>
              </a:r>
              <a:endParaRPr lang="en-US" sz="1350" kern="0" baseline="-2500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80" name="Text Box 118">
              <a:extLst>
                <a:ext uri="{FF2B5EF4-FFF2-40B4-BE49-F238E27FC236}">
                  <a16:creationId xmlns:a16="http://schemas.microsoft.com/office/drawing/2014/main" id="{C47E14E2-29C5-9544-AE24-B08ECA631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6677" y="5563772"/>
              <a:ext cx="519800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>
                  <a:solidFill>
                    <a:srgbClr val="000000"/>
                  </a:solidFill>
                  <a:latin typeface="Symbol" charset="0"/>
                </a:rPr>
                <a:t>l</a:t>
              </a:r>
              <a:r>
                <a:rPr lang="en-US" sz="1500" kern="0" baseline="-25000">
                  <a:solidFill>
                    <a:srgbClr val="000000"/>
                  </a:solidFill>
                  <a:latin typeface="Arial" charset="0"/>
                </a:rPr>
                <a:t>in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7FA933-6276-0141-AB98-5F328D89E5E6}"/>
                </a:ext>
              </a:extLst>
            </p:cNvPr>
            <p:cNvCxnSpPr/>
            <p:nvPr/>
          </p:nvCxnSpPr>
          <p:spPr>
            <a:xfrm>
              <a:off x="8312683" y="5594801"/>
              <a:ext cx="1415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351EA60-E695-1A49-877E-C777EE27A7EF}"/>
              </a:ext>
            </a:extLst>
          </p:cNvPr>
          <p:cNvSpPr/>
          <p:nvPr/>
        </p:nvSpPr>
        <p:spPr>
          <a:xfrm>
            <a:off x="3573380" y="1687430"/>
            <a:ext cx="1443789" cy="519764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2D67963-A1D8-D745-B58E-B552013D436E}"/>
              </a:ext>
            </a:extLst>
          </p:cNvPr>
          <p:cNvSpPr/>
          <p:nvPr/>
        </p:nvSpPr>
        <p:spPr>
          <a:xfrm>
            <a:off x="6380347" y="1743979"/>
            <a:ext cx="1443789" cy="519764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6" name="Text Box 285">
            <a:extLst>
              <a:ext uri="{FF2B5EF4-FFF2-40B4-BE49-F238E27FC236}">
                <a16:creationId xmlns:a16="http://schemas.microsoft.com/office/drawing/2014/main" id="{874908D2-0B9B-5942-9966-8D55C3BC8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1120" y="5458527"/>
            <a:ext cx="39305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defRPr/>
            </a:pPr>
            <a:r>
              <a:rPr lang="en-US" sz="1050" dirty="0">
                <a:solidFill>
                  <a:prstClr val="black"/>
                </a:solidFill>
              </a:rPr>
              <a:t>R/2</a:t>
            </a:r>
          </a:p>
        </p:txBody>
      </p:sp>
      <p:sp>
        <p:nvSpPr>
          <p:cNvPr id="209" name="Line 280">
            <a:extLst>
              <a:ext uri="{FF2B5EF4-FFF2-40B4-BE49-F238E27FC236}">
                <a16:creationId xmlns:a16="http://schemas.microsoft.com/office/drawing/2014/main" id="{BDD1A869-FA53-344E-87A5-92F0D59AB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582538" y="3928855"/>
            <a:ext cx="0" cy="140177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13" name="Line 283">
            <a:extLst>
              <a:ext uri="{FF2B5EF4-FFF2-40B4-BE49-F238E27FC236}">
                <a16:creationId xmlns:a16="http://schemas.microsoft.com/office/drawing/2014/main" id="{09E784F2-EB2F-724D-A761-5ED5A1E01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8322" y="5370905"/>
            <a:ext cx="0" cy="11681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2504F3-DA24-6D4D-AC29-260B2D78E924}"/>
              </a:ext>
            </a:extLst>
          </p:cNvPr>
          <p:cNvGrpSpPr/>
          <p:nvPr/>
        </p:nvGrpSpPr>
        <p:grpSpPr>
          <a:xfrm>
            <a:off x="3458782" y="4050194"/>
            <a:ext cx="1774107" cy="1301859"/>
            <a:chOff x="4611708" y="4257261"/>
            <a:chExt cx="2365475" cy="17358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9E55DD-22D3-2C4D-96EC-2DA426511E2A}"/>
                </a:ext>
              </a:extLst>
            </p:cNvPr>
            <p:cNvGrpSpPr/>
            <p:nvPr/>
          </p:nvGrpSpPr>
          <p:grpSpPr>
            <a:xfrm>
              <a:off x="4611708" y="4257261"/>
              <a:ext cx="2365475" cy="1735812"/>
              <a:chOff x="4611708" y="4257261"/>
              <a:chExt cx="2365475" cy="1735812"/>
            </a:xfrm>
          </p:grpSpPr>
          <p:sp>
            <p:nvSpPr>
              <p:cNvPr id="261" name="Line 94">
                <a:extLst>
                  <a:ext uri="{FF2B5EF4-FFF2-40B4-BE49-F238E27FC236}">
                    <a16:creationId xmlns:a16="http://schemas.microsoft.com/office/drawing/2014/main" id="{7A0C5916-D5E3-FB42-83B7-2D47DCB34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6158" y="4323936"/>
                <a:ext cx="0" cy="12763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63" name="Line 96">
                <a:extLst>
                  <a:ext uri="{FF2B5EF4-FFF2-40B4-BE49-F238E27FC236}">
                    <a16:creationId xmlns:a16="http://schemas.microsoft.com/office/drawing/2014/main" id="{5174839E-5D4A-B04A-89C3-586EBCDEFC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9633" y="4463636"/>
                <a:ext cx="0" cy="1104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64" name="Freeform 97">
                <a:extLst>
                  <a:ext uri="{FF2B5EF4-FFF2-40B4-BE49-F238E27FC236}">
                    <a16:creationId xmlns:a16="http://schemas.microsoft.com/office/drawing/2014/main" id="{EC237386-8658-A949-B8C2-D9BA07511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808" y="4428711"/>
                <a:ext cx="1857375" cy="1162050"/>
              </a:xfrm>
              <a:custGeom>
                <a:avLst/>
                <a:gdLst>
                  <a:gd name="T0" fmla="*/ 0 w 1170"/>
                  <a:gd name="T1" fmla="*/ 732 h 732"/>
                  <a:gd name="T2" fmla="*/ 720 w 1170"/>
                  <a:gd name="T3" fmla="*/ 0 h 732"/>
                  <a:gd name="T4" fmla="*/ 1170 w 1170"/>
                  <a:gd name="T5" fmla="*/ 0 h 7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70" h="732">
                    <a:moveTo>
                      <a:pt x="0" y="732"/>
                    </a:moveTo>
                    <a:lnTo>
                      <a:pt x="720" y="0"/>
                    </a:lnTo>
                    <a:lnTo>
                      <a:pt x="1170" y="0"/>
                    </a:lnTo>
                  </a:path>
                </a:pathLst>
              </a:cu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65" name="Line 98">
                <a:extLst>
                  <a:ext uri="{FF2B5EF4-FFF2-40B4-BE49-F238E27FC236}">
                    <a16:creationId xmlns:a16="http://schemas.microsoft.com/office/drawing/2014/main" id="{72E41F27-B7FB-9D47-A225-27B5355D5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608" y="4428711"/>
                <a:ext cx="7937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66" name="Line 99">
                <a:extLst>
                  <a:ext uri="{FF2B5EF4-FFF2-40B4-BE49-F238E27FC236}">
                    <a16:creationId xmlns:a16="http://schemas.microsoft.com/office/drawing/2014/main" id="{AC723AF5-64D6-5040-9235-C2B65B36A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6458" y="5600286"/>
                <a:ext cx="0" cy="920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67" name="Text Box 100">
                <a:extLst>
                  <a:ext uri="{FF2B5EF4-FFF2-40B4-BE49-F238E27FC236}">
                    <a16:creationId xmlns:a16="http://schemas.microsoft.com/office/drawing/2014/main" id="{B31E33C5-D8FD-9C45-A060-B1987EF562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1708" y="4257261"/>
                <a:ext cx="524075" cy="338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>
                    <a:solidFill>
                      <a:srgbClr val="000000"/>
                    </a:solidFill>
                  </a:rPr>
                  <a:t>R/2</a:t>
                </a:r>
              </a:p>
            </p:txBody>
          </p:sp>
          <p:sp>
            <p:nvSpPr>
              <p:cNvPr id="268" name="Text Box 101">
                <a:extLst>
                  <a:ext uri="{FF2B5EF4-FFF2-40B4-BE49-F238E27FC236}">
                    <a16:creationId xmlns:a16="http://schemas.microsoft.com/office/drawing/2014/main" id="{F97C34ED-44A3-FE4E-8E35-B3DEC9ACCF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5058" y="5635211"/>
                <a:ext cx="524074" cy="338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>
                    <a:solidFill>
                      <a:srgbClr val="000000"/>
                    </a:solidFill>
                  </a:rPr>
                  <a:t>R/2</a:t>
                </a:r>
              </a:p>
            </p:txBody>
          </p:sp>
          <p:sp>
            <p:nvSpPr>
              <p:cNvPr id="269" name="Text Box 102">
                <a:extLst>
                  <a:ext uri="{FF2B5EF4-FFF2-40B4-BE49-F238E27FC236}">
                    <a16:creationId xmlns:a16="http://schemas.microsoft.com/office/drawing/2014/main" id="{E1DFCD88-D6E7-3549-94E6-D1A194DCF2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4604620" y="4546812"/>
                <a:ext cx="622393" cy="430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  <a:latin typeface="Symbol" charset="0"/>
                  </a:rPr>
                  <a:t>l</a:t>
                </a:r>
                <a:r>
                  <a:rPr lang="en-US" sz="1500" kern="0" baseline="-25000" dirty="0">
                    <a:solidFill>
                      <a:srgbClr val="000000"/>
                    </a:solidFill>
                    <a:latin typeface="Arial" charset="0"/>
                  </a:rPr>
                  <a:t>out</a:t>
                </a:r>
              </a:p>
            </p:txBody>
          </p:sp>
          <p:sp>
            <p:nvSpPr>
              <p:cNvPr id="270" name="Text Box 103">
                <a:extLst>
                  <a:ext uri="{FF2B5EF4-FFF2-40B4-BE49-F238E27FC236}">
                    <a16:creationId xmlns:a16="http://schemas.microsoft.com/office/drawing/2014/main" id="{18220D2D-CB70-5348-8CDA-AC8B2AE8FE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0941" y="5562186"/>
                <a:ext cx="519800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>
                    <a:solidFill>
                      <a:srgbClr val="000000"/>
                    </a:solidFill>
                    <a:latin typeface="Symbol" charset="0"/>
                  </a:rPr>
                  <a:t>l</a:t>
                </a:r>
                <a:r>
                  <a:rPr lang="en-US" sz="1500" kern="0" baseline="-25000">
                    <a:solidFill>
                      <a:srgbClr val="000000"/>
                    </a:solidFill>
                    <a:latin typeface="Arial" charset="0"/>
                  </a:rPr>
                  <a:t>in</a:t>
                </a:r>
              </a:p>
            </p:txBody>
          </p:sp>
          <p:sp>
            <p:nvSpPr>
              <p:cNvPr id="271" name="Line 106">
                <a:extLst>
                  <a:ext uri="{FF2B5EF4-FFF2-40B4-BE49-F238E27FC236}">
                    <a16:creationId xmlns:a16="http://schemas.microsoft.com/office/drawing/2014/main" id="{319712D7-1AB2-9D4A-B08D-45AD00991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5208" y="4430299"/>
                <a:ext cx="10398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272A867-5F31-FC46-A882-A3E999CBA0F0}"/>
                  </a:ext>
                </a:extLst>
              </p:cNvPr>
              <p:cNvCxnSpPr/>
              <p:nvPr/>
            </p:nvCxnSpPr>
            <p:spPr>
              <a:xfrm>
                <a:off x="5119903" y="5598611"/>
                <a:ext cx="14158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265B06FE-7752-8942-9D69-AFB2C165CC35}"/>
                </a:ext>
              </a:extLst>
            </p:cNvPr>
            <p:cNvSpPr txBox="1"/>
            <p:nvPr/>
          </p:nvSpPr>
          <p:spPr>
            <a:xfrm rot="16200000">
              <a:off x="4401789" y="5161044"/>
              <a:ext cx="103703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900" dirty="0">
                  <a:solidFill>
                    <a:prstClr val="black"/>
                  </a:solidFill>
                  <a:latin typeface="Calibri"/>
                </a:rPr>
                <a:t>throughput: </a:t>
              </a:r>
            </a:p>
          </p:txBody>
        </p: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5CB9F7FD-8167-EF4B-AA1F-EA31EB355CB0}"/>
              </a:ext>
            </a:extLst>
          </p:cNvPr>
          <p:cNvSpPr/>
          <p:nvPr/>
        </p:nvSpPr>
        <p:spPr>
          <a:xfrm>
            <a:off x="9523496" y="3854116"/>
            <a:ext cx="95250" cy="952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5" name="Slide Number Placeholder 2">
            <a:extLst>
              <a:ext uri="{FF2B5EF4-FFF2-40B4-BE49-F238E27FC236}">
                <a16:creationId xmlns:a16="http://schemas.microsoft.com/office/drawing/2014/main" id="{5938E394-4CEC-1949-BD3E-8B96E0964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281" grpId="0"/>
      <p:bldP spid="4" grpId="0"/>
      <p:bldP spid="8" grpId="0"/>
      <p:bldP spid="188" grpId="0"/>
      <p:bldP spid="189" grpId="0"/>
      <p:bldP spid="259" grpId="0" animBg="1"/>
      <p:bldP spid="402" grpId="0"/>
      <p:bldP spid="409" grpId="0"/>
      <p:bldP spid="14" grpId="0" animBg="1"/>
      <p:bldP spid="14" grpId="1" animBg="1"/>
      <p:bldP spid="204" grpId="0" animBg="1"/>
      <p:bldP spid="204" grpId="1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3">
            <a:extLst>
              <a:ext uri="{FF2B5EF4-FFF2-40B4-BE49-F238E27FC236}">
                <a16:creationId xmlns:a16="http://schemas.microsoft.com/office/drawing/2014/main" id="{80D23465-6886-5547-A6E1-507D7810B0F6}"/>
              </a:ext>
            </a:extLst>
          </p:cNvPr>
          <p:cNvSpPr>
            <a:spLocks/>
          </p:cNvSpPr>
          <p:nvPr/>
        </p:nvSpPr>
        <p:spPr bwMode="auto">
          <a:xfrm>
            <a:off x="5210233" y="4614611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ED623061-0BAD-094E-BE78-B8341568F372}"/>
              </a:ext>
            </a:extLst>
          </p:cNvPr>
          <p:cNvGrpSpPr/>
          <p:nvPr/>
        </p:nvGrpSpPr>
        <p:grpSpPr>
          <a:xfrm>
            <a:off x="4680385" y="4619699"/>
            <a:ext cx="540549" cy="887198"/>
            <a:chOff x="10910965" y="2513124"/>
            <a:chExt cx="586768" cy="904023"/>
          </a:xfrm>
        </p:grpSpPr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FF2C2633-7018-BA41-AB83-B819BB9A45E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302760D7-48DE-8A4B-ACF3-A7CD0B9C6468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CB159F5A-C0DA-EB4C-A34A-F001D131F1EA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AD2F7871-F8B6-2849-8DE5-284CB68B59A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8AE2A84E-B822-F046-878E-584B56EF1E3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scenario 2</a:t>
            </a:r>
            <a:endParaRPr lang="en-US" sz="3300" dirty="0"/>
          </a:p>
        </p:txBody>
      </p:sp>
      <p:sp>
        <p:nvSpPr>
          <p:cNvPr id="909" name="Rectangle 2">
            <a:extLst>
              <a:ext uri="{FF2B5EF4-FFF2-40B4-BE49-F238E27FC236}">
                <a16:creationId xmlns:a16="http://schemas.microsoft.com/office/drawing/2014/main" id="{D810901F-4456-034F-A011-28193A3B4968}"/>
              </a:ext>
            </a:extLst>
          </p:cNvPr>
          <p:cNvSpPr txBox="1">
            <a:spLocks noChangeArrowheads="1"/>
          </p:cNvSpPr>
          <p:nvPr/>
        </p:nvSpPr>
        <p:spPr>
          <a:xfrm>
            <a:off x="476224" y="1744105"/>
            <a:ext cx="7283123" cy="37697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one router, </a:t>
            </a:r>
            <a:r>
              <a:rPr lang="en-US" sz="2100" i="1" dirty="0">
                <a:solidFill>
                  <a:srgbClr val="000099"/>
                </a:solidFill>
                <a:latin typeface="Calibri" panose="020F0502020204030204"/>
              </a:rPr>
              <a:t>finite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buffers 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2" name="Freeform 9">
            <a:extLst>
              <a:ext uri="{FF2B5EF4-FFF2-40B4-BE49-F238E27FC236}">
                <a16:creationId xmlns:a16="http://schemas.microsoft.com/office/drawing/2014/main" id="{31041B91-E0FC-7E47-86EF-C839592CEEF9}"/>
              </a:ext>
            </a:extLst>
          </p:cNvPr>
          <p:cNvSpPr>
            <a:spLocks/>
          </p:cNvSpPr>
          <p:nvPr/>
        </p:nvSpPr>
        <p:spPr bwMode="auto">
          <a:xfrm flipH="1">
            <a:off x="1383541" y="3493979"/>
            <a:ext cx="396261" cy="88370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64E13D-A71D-7A41-9ED2-950A4602199F}"/>
              </a:ext>
            </a:extLst>
          </p:cNvPr>
          <p:cNvGrpSpPr/>
          <p:nvPr/>
        </p:nvGrpSpPr>
        <p:grpSpPr>
          <a:xfrm>
            <a:off x="959009" y="4370023"/>
            <a:ext cx="540549" cy="887198"/>
            <a:chOff x="10910965" y="2513124"/>
            <a:chExt cx="586768" cy="904023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E609789D-FAF9-5746-8CD2-A008EE6CECB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D5231DA-8104-CB44-92A0-570084A4B42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76E0EC21-BE7F-C342-9CAD-4288FEF4BFA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DF9FAFCD-7CC5-104B-8E70-9A9A226394DD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C0759462-583F-5148-89B2-CAC38E98E11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18064D3-1463-5B40-A9E3-050E65014C75}"/>
              </a:ext>
            </a:extLst>
          </p:cNvPr>
          <p:cNvGrpSpPr/>
          <p:nvPr/>
        </p:nvGrpSpPr>
        <p:grpSpPr>
          <a:xfrm>
            <a:off x="1766283" y="3498068"/>
            <a:ext cx="540549" cy="887198"/>
            <a:chOff x="10910965" y="2513124"/>
            <a:chExt cx="586768" cy="904023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8D19C0FC-E2FD-B34E-B3FB-BDFF7FD70A3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FB7598A7-2ED2-704C-A197-75E68BC404D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40FCF7-9EBB-7C41-8D3A-965DA0A9761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0F40B610-359C-5A46-86F3-309280845EC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9FA9EB9-49D7-3F4E-9667-CD5C42ECC862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Freeform 6">
            <a:extLst>
              <a:ext uri="{FF2B5EF4-FFF2-40B4-BE49-F238E27FC236}">
                <a16:creationId xmlns:a16="http://schemas.microsoft.com/office/drawing/2014/main" id="{4DB18098-9AC8-F84F-9EFC-E14F468703DC}"/>
              </a:ext>
            </a:extLst>
          </p:cNvPr>
          <p:cNvSpPr>
            <a:spLocks/>
          </p:cNvSpPr>
          <p:nvPr/>
        </p:nvSpPr>
        <p:spPr bwMode="auto">
          <a:xfrm>
            <a:off x="5556835" y="3631852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E49415B-7EB6-4743-B880-41FB066DB4B9}"/>
              </a:ext>
            </a:extLst>
          </p:cNvPr>
          <p:cNvGrpSpPr/>
          <p:nvPr/>
        </p:nvGrpSpPr>
        <p:grpSpPr>
          <a:xfrm>
            <a:off x="5024189" y="3608167"/>
            <a:ext cx="540549" cy="887198"/>
            <a:chOff x="10910965" y="2513124"/>
            <a:chExt cx="586768" cy="904023"/>
          </a:xfrm>
        </p:grpSpPr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0448B2D2-1A62-5C43-9150-A99468BAB68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40DD19D-B2AD-964D-83A9-82488AF7E0ED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E98CF7C-ADBA-454F-9236-1C970C41D5B9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5343C97A-736C-CB4E-A0C3-58EA9178C035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5638F38-76DF-9646-AF7C-7B73311BC37D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455C231-4F77-2943-A4A7-79D8A6F887B7}"/>
              </a:ext>
            </a:extLst>
          </p:cNvPr>
          <p:cNvGrpSpPr/>
          <p:nvPr/>
        </p:nvGrpSpPr>
        <p:grpSpPr>
          <a:xfrm>
            <a:off x="2828023" y="4632484"/>
            <a:ext cx="965153" cy="551195"/>
            <a:chOff x="7493876" y="2774731"/>
            <a:chExt cx="1481958" cy="894622"/>
          </a:xfrm>
        </p:grpSpPr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4D0698D9-69AC-074F-89C8-D8A88994A28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DCF5EE-AB68-B240-BE5F-5203162A964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70C8D46-5FC3-C145-B11A-7CB2D312B36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AF04230D-700C-C549-99E0-41EBB2B22DD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4D1E1E76-B8D0-7C4B-9A0D-667DF456C81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B9903FEA-8DB2-E54A-AD78-7A6E5A6847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B092F8C6-79B6-BC42-B991-7922CC9AB62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58" name="Group 124">
            <a:extLst>
              <a:ext uri="{FF2B5EF4-FFF2-40B4-BE49-F238E27FC236}">
                <a16:creationId xmlns:a16="http://schemas.microsoft.com/office/drawing/2014/main" id="{BC5A178C-850C-0546-B828-A97A5F9A9008}"/>
              </a:ext>
            </a:extLst>
          </p:cNvPr>
          <p:cNvGrpSpPr>
            <a:grpSpLocks/>
          </p:cNvGrpSpPr>
          <p:nvPr/>
        </p:nvGrpSpPr>
        <p:grpSpPr bwMode="auto">
          <a:xfrm>
            <a:off x="988066" y="3765090"/>
            <a:ext cx="484073" cy="426879"/>
            <a:chOff x="-44" y="1473"/>
            <a:chExt cx="981" cy="1105"/>
          </a:xfrm>
        </p:grpSpPr>
        <p:pic>
          <p:nvPicPr>
            <p:cNvPr id="273" name="Picture 125" descr="desktop_computer_stylized_medium">
              <a:extLst>
                <a:ext uri="{FF2B5EF4-FFF2-40B4-BE49-F238E27FC236}">
                  <a16:creationId xmlns:a16="http://schemas.microsoft.com/office/drawing/2014/main" id="{8B5BD8CE-2A84-E846-817A-1550E18BF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4" name="Freeform 126">
              <a:extLst>
                <a:ext uri="{FF2B5EF4-FFF2-40B4-BE49-F238E27FC236}">
                  <a16:creationId xmlns:a16="http://schemas.microsoft.com/office/drawing/2014/main" id="{56638146-3603-4B43-8C07-22A53DD29F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60" name="Freeform 12">
            <a:extLst>
              <a:ext uri="{FF2B5EF4-FFF2-40B4-BE49-F238E27FC236}">
                <a16:creationId xmlns:a16="http://schemas.microsoft.com/office/drawing/2014/main" id="{B265A6FF-6F16-644A-A3DA-369A224CF48A}"/>
              </a:ext>
            </a:extLst>
          </p:cNvPr>
          <p:cNvSpPr>
            <a:spLocks/>
          </p:cNvSpPr>
          <p:nvPr/>
        </p:nvSpPr>
        <p:spPr bwMode="auto">
          <a:xfrm flipH="1">
            <a:off x="733658" y="4368455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1" name="Line 33">
            <a:extLst>
              <a:ext uri="{FF2B5EF4-FFF2-40B4-BE49-F238E27FC236}">
                <a16:creationId xmlns:a16="http://schemas.microsoft.com/office/drawing/2014/main" id="{C878E23C-4C42-2D44-B41A-E547E44A0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175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2" name="Text Box 42">
            <a:extLst>
              <a:ext uri="{FF2B5EF4-FFF2-40B4-BE49-F238E27FC236}">
                <a16:creationId xmlns:a16="http://schemas.microsoft.com/office/drawing/2014/main" id="{DFAA6AE2-F5C0-4846-83FF-51CD9D343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63" y="3504613"/>
            <a:ext cx="841877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Host A</a:t>
            </a:r>
            <a:endParaRPr lang="en-US" altLang="en-US" sz="30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63" name="Text Box 52">
            <a:extLst>
              <a:ext uri="{FF2B5EF4-FFF2-40B4-BE49-F238E27FC236}">
                <a16:creationId xmlns:a16="http://schemas.microsoft.com/office/drawing/2014/main" id="{697CE3BC-08E3-0743-B33B-A06D8A97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77" y="5397367"/>
            <a:ext cx="736183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0013A3"/>
                </a:solidFill>
                <a:latin typeface="Arial" panose="020B0604020202020204" pitchFamily="34" charset="0"/>
              </a:rPr>
              <a:t>Host B</a:t>
            </a:r>
            <a:endParaRPr lang="en-US" altLang="en-US" sz="3000" dirty="0">
              <a:solidFill>
                <a:srgbClr val="0013A3"/>
              </a:solidFill>
              <a:latin typeface="Comic Sans MS" panose="030F0902030302020204" pitchFamily="66" charset="0"/>
            </a:endParaRPr>
          </a:p>
        </p:txBody>
      </p:sp>
      <p:sp>
        <p:nvSpPr>
          <p:cNvPr id="164" name="Line 53">
            <a:extLst>
              <a:ext uri="{FF2B5EF4-FFF2-40B4-BE49-F238E27FC236}">
                <a16:creationId xmlns:a16="http://schemas.microsoft.com/office/drawing/2014/main" id="{66A4B303-46B3-9E4D-A4D5-76E145975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1686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5" name="Line 54">
            <a:extLst>
              <a:ext uri="{FF2B5EF4-FFF2-40B4-BE49-F238E27FC236}">
                <a16:creationId xmlns:a16="http://schemas.microsoft.com/office/drawing/2014/main" id="{17F5C019-D2C3-9C47-8837-56EB26DFF6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3391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6" name="Line 55">
            <a:extLst>
              <a:ext uri="{FF2B5EF4-FFF2-40B4-BE49-F238E27FC236}">
                <a16:creationId xmlns:a16="http://schemas.microsoft.com/office/drawing/2014/main" id="{5B033825-3CFA-7B48-B2A8-5386F733A4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7462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7" name="Line 57">
            <a:extLst>
              <a:ext uri="{FF2B5EF4-FFF2-40B4-BE49-F238E27FC236}">
                <a16:creationId xmlns:a16="http://schemas.microsoft.com/office/drawing/2014/main" id="{6C1DD6E4-4DE9-0F41-BF04-1F6DF97D23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6741" y="4499467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3" name="Group 127">
            <a:extLst>
              <a:ext uri="{FF2B5EF4-FFF2-40B4-BE49-F238E27FC236}">
                <a16:creationId xmlns:a16="http://schemas.microsoft.com/office/drawing/2014/main" id="{3808CE02-5C3D-C346-BEE9-B6E121BF954D}"/>
              </a:ext>
            </a:extLst>
          </p:cNvPr>
          <p:cNvGrpSpPr>
            <a:grpSpLocks/>
          </p:cNvGrpSpPr>
          <p:nvPr/>
        </p:nvGrpSpPr>
        <p:grpSpPr bwMode="auto">
          <a:xfrm>
            <a:off x="5648969" y="4212659"/>
            <a:ext cx="213518" cy="433111"/>
            <a:chOff x="4140" y="429"/>
            <a:chExt cx="1425" cy="2396"/>
          </a:xfrm>
        </p:grpSpPr>
        <p:sp>
          <p:nvSpPr>
            <p:cNvPr id="233" name="Freeform 128">
              <a:extLst>
                <a:ext uri="{FF2B5EF4-FFF2-40B4-BE49-F238E27FC236}">
                  <a16:creationId xmlns:a16="http://schemas.microsoft.com/office/drawing/2014/main" id="{811C558B-4215-704B-94D0-E12304645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4" name="Rectangle 129">
              <a:extLst>
                <a:ext uri="{FF2B5EF4-FFF2-40B4-BE49-F238E27FC236}">
                  <a16:creationId xmlns:a16="http://schemas.microsoft.com/office/drawing/2014/main" id="{83BDE6F4-12C8-254F-99E6-1AC22AB23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35" name="Freeform 130">
              <a:extLst>
                <a:ext uri="{FF2B5EF4-FFF2-40B4-BE49-F238E27FC236}">
                  <a16:creationId xmlns:a16="http://schemas.microsoft.com/office/drawing/2014/main" id="{505E1BFF-3C9F-B243-B5B0-75BB0D03F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6" name="Freeform 131">
              <a:extLst>
                <a:ext uri="{FF2B5EF4-FFF2-40B4-BE49-F238E27FC236}">
                  <a16:creationId xmlns:a16="http://schemas.microsoft.com/office/drawing/2014/main" id="{6FA76602-7304-F042-9F0F-79DB3F9AF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7" name="Rectangle 132">
              <a:extLst>
                <a:ext uri="{FF2B5EF4-FFF2-40B4-BE49-F238E27FC236}">
                  <a16:creationId xmlns:a16="http://schemas.microsoft.com/office/drawing/2014/main" id="{FA53C885-D9E0-A545-8445-B2721091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8" name="Group 133">
              <a:extLst>
                <a:ext uri="{FF2B5EF4-FFF2-40B4-BE49-F238E27FC236}">
                  <a16:creationId xmlns:a16="http://schemas.microsoft.com/office/drawing/2014/main" id="{3A3B6CB5-41F2-664A-A843-912B5DB61A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3" name="AutoShape 134">
                <a:extLst>
                  <a:ext uri="{FF2B5EF4-FFF2-40B4-BE49-F238E27FC236}">
                    <a16:creationId xmlns:a16="http://schemas.microsoft.com/office/drawing/2014/main" id="{BC9432EE-0011-9F4F-8687-4173A06D0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64" name="AutoShape 135">
                <a:extLst>
                  <a:ext uri="{FF2B5EF4-FFF2-40B4-BE49-F238E27FC236}">
                    <a16:creationId xmlns:a16="http://schemas.microsoft.com/office/drawing/2014/main" id="{1850FFB1-810C-5D46-B468-F1377E8B8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9" name="Rectangle 136">
              <a:extLst>
                <a:ext uri="{FF2B5EF4-FFF2-40B4-BE49-F238E27FC236}">
                  <a16:creationId xmlns:a16="http://schemas.microsoft.com/office/drawing/2014/main" id="{E6E1815D-B0B7-C249-B837-587E975BE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40" name="Group 137">
              <a:extLst>
                <a:ext uri="{FF2B5EF4-FFF2-40B4-BE49-F238E27FC236}">
                  <a16:creationId xmlns:a16="http://schemas.microsoft.com/office/drawing/2014/main" id="{7F97E068-6BF9-8149-811C-00184DED14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1" name="AutoShape 138">
                <a:extLst>
                  <a:ext uri="{FF2B5EF4-FFF2-40B4-BE49-F238E27FC236}">
                    <a16:creationId xmlns:a16="http://schemas.microsoft.com/office/drawing/2014/main" id="{6649A030-733E-DB43-A4BD-D41A8DDFD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62" name="AutoShape 139">
                <a:extLst>
                  <a:ext uri="{FF2B5EF4-FFF2-40B4-BE49-F238E27FC236}">
                    <a16:creationId xmlns:a16="http://schemas.microsoft.com/office/drawing/2014/main" id="{9E214A48-F0EF-174A-A6D2-127D87626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41" name="Rectangle 140">
              <a:extLst>
                <a:ext uri="{FF2B5EF4-FFF2-40B4-BE49-F238E27FC236}">
                  <a16:creationId xmlns:a16="http://schemas.microsoft.com/office/drawing/2014/main" id="{F4213574-ABC8-7F43-9C79-6E5C21165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2" name="Rectangle 141">
              <a:extLst>
                <a:ext uri="{FF2B5EF4-FFF2-40B4-BE49-F238E27FC236}">
                  <a16:creationId xmlns:a16="http://schemas.microsoft.com/office/drawing/2014/main" id="{6C7F02A7-1E6B-6744-BB83-50A5FD669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43" name="Group 142">
              <a:extLst>
                <a:ext uri="{FF2B5EF4-FFF2-40B4-BE49-F238E27FC236}">
                  <a16:creationId xmlns:a16="http://schemas.microsoft.com/office/drawing/2014/main" id="{8F919684-30D5-B14A-AB97-B5DFBEF53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9" name="AutoShape 143">
                <a:extLst>
                  <a:ext uri="{FF2B5EF4-FFF2-40B4-BE49-F238E27FC236}">
                    <a16:creationId xmlns:a16="http://schemas.microsoft.com/office/drawing/2014/main" id="{96D6248B-EAAA-2A4D-A4BD-1009D13EB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60" name="AutoShape 144">
                <a:extLst>
                  <a:ext uri="{FF2B5EF4-FFF2-40B4-BE49-F238E27FC236}">
                    <a16:creationId xmlns:a16="http://schemas.microsoft.com/office/drawing/2014/main" id="{B63C93F6-376E-2F42-8185-8FD127148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44" name="Freeform 145">
              <a:extLst>
                <a:ext uri="{FF2B5EF4-FFF2-40B4-BE49-F238E27FC236}">
                  <a16:creationId xmlns:a16="http://schemas.microsoft.com/office/drawing/2014/main" id="{B5A663D7-E6EE-734B-9792-F536336D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45" name="Group 146">
              <a:extLst>
                <a:ext uri="{FF2B5EF4-FFF2-40B4-BE49-F238E27FC236}">
                  <a16:creationId xmlns:a16="http://schemas.microsoft.com/office/drawing/2014/main" id="{C596A713-1C52-A34E-9381-F7F919A69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7" name="AutoShape 147">
                <a:extLst>
                  <a:ext uri="{FF2B5EF4-FFF2-40B4-BE49-F238E27FC236}">
                    <a16:creationId xmlns:a16="http://schemas.microsoft.com/office/drawing/2014/main" id="{A2AF9509-2E9C-F049-A69C-BC151ADB2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8" name="AutoShape 148">
                <a:extLst>
                  <a:ext uri="{FF2B5EF4-FFF2-40B4-BE49-F238E27FC236}">
                    <a16:creationId xmlns:a16="http://schemas.microsoft.com/office/drawing/2014/main" id="{C59B2148-A3C8-0841-87D7-7B5FBFD9C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46" name="Rectangle 149">
              <a:extLst>
                <a:ext uri="{FF2B5EF4-FFF2-40B4-BE49-F238E27FC236}">
                  <a16:creationId xmlns:a16="http://schemas.microsoft.com/office/drawing/2014/main" id="{B0F127BD-9A3A-EB41-A2E1-7CD4CC524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7" name="Freeform 150">
              <a:extLst>
                <a:ext uri="{FF2B5EF4-FFF2-40B4-BE49-F238E27FC236}">
                  <a16:creationId xmlns:a16="http://schemas.microsoft.com/office/drawing/2014/main" id="{3BBBB4B7-56DB-1D43-A6D4-1D492AE15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8" name="Freeform 151">
              <a:extLst>
                <a:ext uri="{FF2B5EF4-FFF2-40B4-BE49-F238E27FC236}">
                  <a16:creationId xmlns:a16="http://schemas.microsoft.com/office/drawing/2014/main" id="{591A95E8-6F86-8A42-A0C9-7487B89DA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9" name="Oval 152">
              <a:extLst>
                <a:ext uri="{FF2B5EF4-FFF2-40B4-BE49-F238E27FC236}">
                  <a16:creationId xmlns:a16="http://schemas.microsoft.com/office/drawing/2014/main" id="{7C866B93-DCBC-7749-9A90-2E6DF2E7A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0" name="Freeform 153">
              <a:extLst>
                <a:ext uri="{FF2B5EF4-FFF2-40B4-BE49-F238E27FC236}">
                  <a16:creationId xmlns:a16="http://schemas.microsoft.com/office/drawing/2014/main" id="{20096CEE-1D0A-DA4A-B4EA-CE851FB63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1" name="AutoShape 154">
              <a:extLst>
                <a:ext uri="{FF2B5EF4-FFF2-40B4-BE49-F238E27FC236}">
                  <a16:creationId xmlns:a16="http://schemas.microsoft.com/office/drawing/2014/main" id="{800A41D3-8C32-9540-A084-0538BB956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2" name="AutoShape 155">
              <a:extLst>
                <a:ext uri="{FF2B5EF4-FFF2-40B4-BE49-F238E27FC236}">
                  <a16:creationId xmlns:a16="http://schemas.microsoft.com/office/drawing/2014/main" id="{67F818BC-2518-4C4C-8597-C941419A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3" name="Oval 156">
              <a:extLst>
                <a:ext uri="{FF2B5EF4-FFF2-40B4-BE49-F238E27FC236}">
                  <a16:creationId xmlns:a16="http://schemas.microsoft.com/office/drawing/2014/main" id="{80D903FF-E73B-D84D-B215-D7FB2AA30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4" name="Oval 157">
              <a:extLst>
                <a:ext uri="{FF2B5EF4-FFF2-40B4-BE49-F238E27FC236}">
                  <a16:creationId xmlns:a16="http://schemas.microsoft.com/office/drawing/2014/main" id="{CB203238-7D82-C747-B805-A2FDFABD1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Oval 158">
              <a:extLst>
                <a:ext uri="{FF2B5EF4-FFF2-40B4-BE49-F238E27FC236}">
                  <a16:creationId xmlns:a16="http://schemas.microsoft.com/office/drawing/2014/main" id="{963F0D1E-6FE3-8E42-B74D-4F2947878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6" name="Rectangle 159">
              <a:extLst>
                <a:ext uri="{FF2B5EF4-FFF2-40B4-BE49-F238E27FC236}">
                  <a16:creationId xmlns:a16="http://schemas.microsoft.com/office/drawing/2014/main" id="{3C003407-E16A-4B46-B1EA-E94247F74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74" name="Group 160">
            <a:extLst>
              <a:ext uri="{FF2B5EF4-FFF2-40B4-BE49-F238E27FC236}">
                <a16:creationId xmlns:a16="http://schemas.microsoft.com/office/drawing/2014/main" id="{0F097A1A-2185-F148-8F82-34ABB517D6AE}"/>
              </a:ext>
            </a:extLst>
          </p:cNvPr>
          <p:cNvGrpSpPr>
            <a:grpSpLocks/>
          </p:cNvGrpSpPr>
          <p:nvPr/>
        </p:nvGrpSpPr>
        <p:grpSpPr bwMode="auto">
          <a:xfrm>
            <a:off x="438973" y="5098707"/>
            <a:ext cx="484073" cy="426879"/>
            <a:chOff x="-44" y="1473"/>
            <a:chExt cx="981" cy="1105"/>
          </a:xfrm>
        </p:grpSpPr>
        <p:pic>
          <p:nvPicPr>
            <p:cNvPr id="231" name="Picture 161" descr="desktop_computer_stylized_medium">
              <a:extLst>
                <a:ext uri="{FF2B5EF4-FFF2-40B4-BE49-F238E27FC236}">
                  <a16:creationId xmlns:a16="http://schemas.microsoft.com/office/drawing/2014/main" id="{739E1A58-F96D-1345-AEAE-EA59CB2F6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" name="Freeform 162">
              <a:extLst>
                <a:ext uri="{FF2B5EF4-FFF2-40B4-BE49-F238E27FC236}">
                  <a16:creationId xmlns:a16="http://schemas.microsoft.com/office/drawing/2014/main" id="{476098FC-333E-C14D-BD39-044AEB98AE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75" name="Group 163">
            <a:extLst>
              <a:ext uri="{FF2B5EF4-FFF2-40B4-BE49-F238E27FC236}">
                <a16:creationId xmlns:a16="http://schemas.microsoft.com/office/drawing/2014/main" id="{E2EFDB81-0D19-4A48-8538-D27C6B7F7D14}"/>
              </a:ext>
            </a:extLst>
          </p:cNvPr>
          <p:cNvGrpSpPr>
            <a:grpSpLocks/>
          </p:cNvGrpSpPr>
          <p:nvPr/>
        </p:nvGrpSpPr>
        <p:grpSpPr bwMode="auto">
          <a:xfrm>
            <a:off x="5356478" y="5159895"/>
            <a:ext cx="213518" cy="433111"/>
            <a:chOff x="4140" y="429"/>
            <a:chExt cx="1425" cy="2396"/>
          </a:xfrm>
        </p:grpSpPr>
        <p:sp>
          <p:nvSpPr>
            <p:cNvPr id="199" name="Freeform 164">
              <a:extLst>
                <a:ext uri="{FF2B5EF4-FFF2-40B4-BE49-F238E27FC236}">
                  <a16:creationId xmlns:a16="http://schemas.microsoft.com/office/drawing/2014/main" id="{BD6EFF4C-D844-414A-9756-E53717BA4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0" name="Rectangle 165">
              <a:extLst>
                <a:ext uri="{FF2B5EF4-FFF2-40B4-BE49-F238E27FC236}">
                  <a16:creationId xmlns:a16="http://schemas.microsoft.com/office/drawing/2014/main" id="{7CB552E3-C1C5-F942-A2D3-56184702A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1" name="Freeform 166">
              <a:extLst>
                <a:ext uri="{FF2B5EF4-FFF2-40B4-BE49-F238E27FC236}">
                  <a16:creationId xmlns:a16="http://schemas.microsoft.com/office/drawing/2014/main" id="{ADBEFE66-AA30-4B46-A1C5-46CBEA0C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2" name="Freeform 167">
              <a:extLst>
                <a:ext uri="{FF2B5EF4-FFF2-40B4-BE49-F238E27FC236}">
                  <a16:creationId xmlns:a16="http://schemas.microsoft.com/office/drawing/2014/main" id="{02AE45A3-16A5-2145-B7BC-4400869B5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3" name="Rectangle 168">
              <a:extLst>
                <a:ext uri="{FF2B5EF4-FFF2-40B4-BE49-F238E27FC236}">
                  <a16:creationId xmlns:a16="http://schemas.microsoft.com/office/drawing/2014/main" id="{8CFC0F08-B9F2-1B47-BFD4-FF5DCA08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04" name="Group 169">
              <a:extLst>
                <a:ext uri="{FF2B5EF4-FFF2-40B4-BE49-F238E27FC236}">
                  <a16:creationId xmlns:a16="http://schemas.microsoft.com/office/drawing/2014/main" id="{13A37EEE-1891-1440-9CC9-602B2446B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9" name="AutoShape 170">
                <a:extLst>
                  <a:ext uri="{FF2B5EF4-FFF2-40B4-BE49-F238E27FC236}">
                    <a16:creationId xmlns:a16="http://schemas.microsoft.com/office/drawing/2014/main" id="{0DE9F83D-BA7B-AB43-9A9D-4DC6E7825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30" name="AutoShape 171">
                <a:extLst>
                  <a:ext uri="{FF2B5EF4-FFF2-40B4-BE49-F238E27FC236}">
                    <a16:creationId xmlns:a16="http://schemas.microsoft.com/office/drawing/2014/main" id="{A22C12A6-C6AF-F645-B954-ECC93E01F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05" name="Rectangle 172">
              <a:extLst>
                <a:ext uri="{FF2B5EF4-FFF2-40B4-BE49-F238E27FC236}">
                  <a16:creationId xmlns:a16="http://schemas.microsoft.com/office/drawing/2014/main" id="{E3DCF607-14CC-8F49-81D1-A0BB7C7DE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06" name="Group 173">
              <a:extLst>
                <a:ext uri="{FF2B5EF4-FFF2-40B4-BE49-F238E27FC236}">
                  <a16:creationId xmlns:a16="http://schemas.microsoft.com/office/drawing/2014/main" id="{86D015C1-5E8B-3F4F-82D3-56E79D5E82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7" name="AutoShape 174">
                <a:extLst>
                  <a:ext uri="{FF2B5EF4-FFF2-40B4-BE49-F238E27FC236}">
                    <a16:creationId xmlns:a16="http://schemas.microsoft.com/office/drawing/2014/main" id="{48620533-E7B5-AD47-9B24-98B7CD277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28" name="AutoShape 175">
                <a:extLst>
                  <a:ext uri="{FF2B5EF4-FFF2-40B4-BE49-F238E27FC236}">
                    <a16:creationId xmlns:a16="http://schemas.microsoft.com/office/drawing/2014/main" id="{E12148F0-F22A-FE46-8240-0D9581F97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07" name="Rectangle 176">
              <a:extLst>
                <a:ext uri="{FF2B5EF4-FFF2-40B4-BE49-F238E27FC236}">
                  <a16:creationId xmlns:a16="http://schemas.microsoft.com/office/drawing/2014/main" id="{9AEDD470-9194-E749-BE81-8C84F3423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8" name="Rectangle 177">
              <a:extLst>
                <a:ext uri="{FF2B5EF4-FFF2-40B4-BE49-F238E27FC236}">
                  <a16:creationId xmlns:a16="http://schemas.microsoft.com/office/drawing/2014/main" id="{92944065-57F3-474C-B7C9-8C3EF2246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09" name="Group 178">
              <a:extLst>
                <a:ext uri="{FF2B5EF4-FFF2-40B4-BE49-F238E27FC236}">
                  <a16:creationId xmlns:a16="http://schemas.microsoft.com/office/drawing/2014/main" id="{F21A1F7B-AAFD-0B45-8D20-66719A131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5" name="AutoShape 179">
                <a:extLst>
                  <a:ext uri="{FF2B5EF4-FFF2-40B4-BE49-F238E27FC236}">
                    <a16:creationId xmlns:a16="http://schemas.microsoft.com/office/drawing/2014/main" id="{C1DDC539-D8AE-0F41-B3C6-7BDF3D7B6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26" name="AutoShape 180">
                <a:extLst>
                  <a:ext uri="{FF2B5EF4-FFF2-40B4-BE49-F238E27FC236}">
                    <a16:creationId xmlns:a16="http://schemas.microsoft.com/office/drawing/2014/main" id="{7BE912F4-6A13-C146-872D-5E728DEDB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10" name="Freeform 181">
              <a:extLst>
                <a:ext uri="{FF2B5EF4-FFF2-40B4-BE49-F238E27FC236}">
                  <a16:creationId xmlns:a16="http://schemas.microsoft.com/office/drawing/2014/main" id="{2D115A2E-4180-8D4D-9CD8-D6CDE2038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11" name="Group 182">
              <a:extLst>
                <a:ext uri="{FF2B5EF4-FFF2-40B4-BE49-F238E27FC236}">
                  <a16:creationId xmlns:a16="http://schemas.microsoft.com/office/drawing/2014/main" id="{60622201-2E59-994D-AB7D-72EE5A986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3" name="AutoShape 183">
                <a:extLst>
                  <a:ext uri="{FF2B5EF4-FFF2-40B4-BE49-F238E27FC236}">
                    <a16:creationId xmlns:a16="http://schemas.microsoft.com/office/drawing/2014/main" id="{4C230A94-BC0D-F34B-A373-92423746E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24" name="AutoShape 184">
                <a:extLst>
                  <a:ext uri="{FF2B5EF4-FFF2-40B4-BE49-F238E27FC236}">
                    <a16:creationId xmlns:a16="http://schemas.microsoft.com/office/drawing/2014/main" id="{790B5D31-2480-4F41-8E42-1AF6E8FAD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12" name="Rectangle 185">
              <a:extLst>
                <a:ext uri="{FF2B5EF4-FFF2-40B4-BE49-F238E27FC236}">
                  <a16:creationId xmlns:a16="http://schemas.microsoft.com/office/drawing/2014/main" id="{FDF61F85-9CD0-354B-947A-470245040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3" name="Freeform 186">
              <a:extLst>
                <a:ext uri="{FF2B5EF4-FFF2-40B4-BE49-F238E27FC236}">
                  <a16:creationId xmlns:a16="http://schemas.microsoft.com/office/drawing/2014/main" id="{611684CC-E72C-034A-A61A-6164A0BF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4" name="Freeform 187">
              <a:extLst>
                <a:ext uri="{FF2B5EF4-FFF2-40B4-BE49-F238E27FC236}">
                  <a16:creationId xmlns:a16="http://schemas.microsoft.com/office/drawing/2014/main" id="{DBB964D6-CEE2-3241-BFDA-5DB20E159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5" name="Oval 188">
              <a:extLst>
                <a:ext uri="{FF2B5EF4-FFF2-40B4-BE49-F238E27FC236}">
                  <a16:creationId xmlns:a16="http://schemas.microsoft.com/office/drawing/2014/main" id="{27197FE3-A9C2-EE42-B3C2-C3A9CBF3D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6" name="Freeform 189">
              <a:extLst>
                <a:ext uri="{FF2B5EF4-FFF2-40B4-BE49-F238E27FC236}">
                  <a16:creationId xmlns:a16="http://schemas.microsoft.com/office/drawing/2014/main" id="{F3ED62CF-FC3D-8949-A608-5B7BFE69D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7" name="AutoShape 190">
              <a:extLst>
                <a:ext uri="{FF2B5EF4-FFF2-40B4-BE49-F238E27FC236}">
                  <a16:creationId xmlns:a16="http://schemas.microsoft.com/office/drawing/2014/main" id="{3091CE7F-A295-6F47-B397-614B62DF0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8" name="AutoShape 191">
              <a:extLst>
                <a:ext uri="{FF2B5EF4-FFF2-40B4-BE49-F238E27FC236}">
                  <a16:creationId xmlns:a16="http://schemas.microsoft.com/office/drawing/2014/main" id="{415A0F15-253E-F54D-B178-9525AED18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9" name="Oval 192">
              <a:extLst>
                <a:ext uri="{FF2B5EF4-FFF2-40B4-BE49-F238E27FC236}">
                  <a16:creationId xmlns:a16="http://schemas.microsoft.com/office/drawing/2014/main" id="{C2CD80B7-EEF4-014D-B5A6-EAE8E9D2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0" name="Oval 193">
              <a:extLst>
                <a:ext uri="{FF2B5EF4-FFF2-40B4-BE49-F238E27FC236}">
                  <a16:creationId xmlns:a16="http://schemas.microsoft.com/office/drawing/2014/main" id="{36F54B23-051A-244E-98BA-0B1F8C402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1" name="Oval 194">
              <a:extLst>
                <a:ext uri="{FF2B5EF4-FFF2-40B4-BE49-F238E27FC236}">
                  <a16:creationId xmlns:a16="http://schemas.microsoft.com/office/drawing/2014/main" id="{9B7CB66A-4AB2-C249-9259-D8943EEC6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2" name="Rectangle 195">
              <a:extLst>
                <a:ext uri="{FF2B5EF4-FFF2-40B4-BE49-F238E27FC236}">
                  <a16:creationId xmlns:a16="http://schemas.microsoft.com/office/drawing/2014/main" id="{99EDA04F-76BC-A24E-994C-040F379BA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78" name="Line 57">
            <a:extLst>
              <a:ext uri="{FF2B5EF4-FFF2-40B4-BE49-F238E27FC236}">
                <a16:creationId xmlns:a16="http://schemas.microsoft.com/office/drawing/2014/main" id="{57E79EDF-A69C-7748-A8F5-A8D11C4169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6527" y="5348527"/>
            <a:ext cx="7574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9" name="Line 57">
            <a:extLst>
              <a:ext uri="{FF2B5EF4-FFF2-40B4-BE49-F238E27FC236}">
                <a16:creationId xmlns:a16="http://schemas.microsoft.com/office/drawing/2014/main" id="{F9B908EA-CCC5-9140-968E-E85601F061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0897" y="4497166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0" name="Line 57">
            <a:extLst>
              <a:ext uri="{FF2B5EF4-FFF2-40B4-BE49-F238E27FC236}">
                <a16:creationId xmlns:a16="http://schemas.microsoft.com/office/drawing/2014/main" id="{B8DA85AE-A4EF-8949-A171-7D8A32E23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2043" y="5350829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B36FCA-98F2-334E-B745-8BE5CDDCBFB2}"/>
              </a:ext>
            </a:extLst>
          </p:cNvPr>
          <p:cNvGrpSpPr/>
          <p:nvPr/>
        </p:nvGrpSpPr>
        <p:grpSpPr>
          <a:xfrm>
            <a:off x="2061817" y="3427810"/>
            <a:ext cx="2138708" cy="709613"/>
            <a:chOff x="2749090" y="3427413"/>
            <a:chExt cx="2851610" cy="946150"/>
          </a:xfrm>
        </p:grpSpPr>
        <p:sp>
          <p:nvSpPr>
            <p:cNvPr id="297" name="Text Box 68">
              <a:extLst>
                <a:ext uri="{FF2B5EF4-FFF2-40B4-BE49-F238E27FC236}">
                  <a16:creationId xmlns:a16="http://schemas.microsoft.com/office/drawing/2014/main" id="{A106E788-CB34-784B-A7C6-28841DDC2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200" baseline="-2500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: original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98" name="Oval 217">
              <a:extLst>
                <a:ext uri="{FF2B5EF4-FFF2-40B4-BE49-F238E27FC236}">
                  <a16:creationId xmlns:a16="http://schemas.microsoft.com/office/drawing/2014/main" id="{CEE2DA5C-50A0-D742-A105-CCD7EE70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299" name="Line 229">
              <a:extLst>
                <a:ext uri="{FF2B5EF4-FFF2-40B4-BE49-F238E27FC236}">
                  <a16:creationId xmlns:a16="http://schemas.microsoft.com/office/drawing/2014/main" id="{255225C8-6B39-2541-95EB-F48A1F34A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0" name="Oval 232">
              <a:extLst>
                <a:ext uri="{FF2B5EF4-FFF2-40B4-BE49-F238E27FC236}">
                  <a16:creationId xmlns:a16="http://schemas.microsoft.com/office/drawing/2014/main" id="{43D2CE91-2B81-EF48-9C07-31413440C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01" name="Text Box 233">
              <a:extLst>
                <a:ext uri="{FF2B5EF4-FFF2-40B4-BE49-F238E27FC236}">
                  <a16:creationId xmlns:a16="http://schemas.microsoft.com/office/drawing/2014/main" id="{FE1C66F4-D8DA-494A-9A89-F8E745865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'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350" dirty="0">
                  <a:solidFill>
                    <a:srgbClr val="C00000"/>
                  </a:solidFill>
                  <a:latin typeface="Arial" panose="020B0604020202020204" pitchFamily="34" charset="0"/>
                </a:rPr>
                <a:t>:</a:t>
              </a:r>
              <a:r>
                <a:rPr lang="en-US" altLang="en-US" sz="105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original data, </a:t>
              </a:r>
              <a:r>
                <a:rPr lang="en-US" altLang="en-US" sz="1200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plus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 retransmitted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302" name="Line 234">
              <a:extLst>
                <a:ext uri="{FF2B5EF4-FFF2-40B4-BE49-F238E27FC236}">
                  <a16:creationId xmlns:a16="http://schemas.microsoft.com/office/drawing/2014/main" id="{63AF49C8-A0AA-624A-85D8-166B2AE49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3" name="Line 235">
              <a:extLst>
                <a:ext uri="{FF2B5EF4-FFF2-40B4-BE49-F238E27FC236}">
                  <a16:creationId xmlns:a16="http://schemas.microsoft.com/office/drawing/2014/main" id="{DB362CDB-1FF4-4C41-99F9-FAF1CC7CC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DD48FEE-9456-1B4E-84A7-B3ED91FFE8E0}"/>
              </a:ext>
            </a:extLst>
          </p:cNvPr>
          <p:cNvGrpSpPr/>
          <p:nvPr/>
        </p:nvGrpSpPr>
        <p:grpSpPr>
          <a:xfrm>
            <a:off x="2185117" y="4771465"/>
            <a:ext cx="1454048" cy="975136"/>
            <a:chOff x="2913490" y="5218953"/>
            <a:chExt cx="1938730" cy="1300181"/>
          </a:xfrm>
        </p:grpSpPr>
        <p:sp>
          <p:nvSpPr>
            <p:cNvPr id="182" name="Text Box 32">
              <a:extLst>
                <a:ext uri="{FF2B5EF4-FFF2-40B4-BE49-F238E27FC236}">
                  <a16:creationId xmlns:a16="http://schemas.microsoft.com/office/drawing/2014/main" id="{CF2B7F29-466D-FC4A-ACE7-BFBF267B0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b="1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finite</a:t>
              </a:r>
              <a:r>
                <a:rPr lang="en-US" altLang="en-US" sz="900" dirty="0">
                  <a:solidFill>
                    <a:srgbClr val="000000"/>
                  </a:solidFill>
                  <a:latin typeface="Arial" panose="020B0604020202020204" pitchFamily="34" charset="0"/>
                </a:rPr>
                <a:t> shared output link buffers</a:t>
              </a:r>
            </a:p>
          </p:txBody>
        </p:sp>
        <p:sp>
          <p:nvSpPr>
            <p:cNvPr id="184" name="Line 77">
              <a:extLst>
                <a:ext uri="{FF2B5EF4-FFF2-40B4-BE49-F238E27FC236}">
                  <a16:creationId xmlns:a16="http://schemas.microsoft.com/office/drawing/2014/main" id="{7E362826-A3B7-5941-AE9B-A10769F86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F6512663-A281-404F-AF8E-A1DB8E5E7ECA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15AD671-DB74-444A-B48E-E8BEAB79A7D2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99DD12F9-E416-394B-8D63-40D48A708559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15780100-29B8-5C4F-93B7-5649208D6A95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202CCE17-CE75-B441-ADA2-F35E98844675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9471ACA7-44C6-004C-B2C2-7818A49BE16E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72FD74F9-7342-F046-8132-AF1193BA35CF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4E5C557C-7FBE-9746-A186-91684629902D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9B6FEECA-C37C-BB48-B144-6D6274CBC319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2" name="Freeform 91">
            <a:extLst>
              <a:ext uri="{FF2B5EF4-FFF2-40B4-BE49-F238E27FC236}">
                <a16:creationId xmlns:a16="http://schemas.microsoft.com/office/drawing/2014/main" id="{A9B480FF-21CF-FC44-9DF0-9C672684A517}"/>
              </a:ext>
            </a:extLst>
          </p:cNvPr>
          <p:cNvSpPr>
            <a:spLocks/>
          </p:cNvSpPr>
          <p:nvPr/>
        </p:nvSpPr>
        <p:spPr bwMode="auto">
          <a:xfrm>
            <a:off x="2102515" y="3601941"/>
            <a:ext cx="3158903" cy="1252595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E72A71E-CC9B-AE4A-AE8F-124BCB210BCD}"/>
              </a:ext>
            </a:extLst>
          </p:cNvPr>
          <p:cNvGrpSpPr/>
          <p:nvPr/>
        </p:nvGrpSpPr>
        <p:grpSpPr>
          <a:xfrm>
            <a:off x="1189944" y="4415193"/>
            <a:ext cx="3685387" cy="1009554"/>
            <a:chOff x="5641439" y="2685215"/>
            <a:chExt cx="4000500" cy="1028700"/>
          </a:xfrm>
        </p:grpSpPr>
        <p:sp>
          <p:nvSpPr>
            <p:cNvPr id="265" name="Oval 73">
              <a:extLst>
                <a:ext uri="{FF2B5EF4-FFF2-40B4-BE49-F238E27FC236}">
                  <a16:creationId xmlns:a16="http://schemas.microsoft.com/office/drawing/2014/main" id="{CBF2A11D-CB4B-5047-8DCE-1CCA81F6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266" name="Freeform 90">
              <a:extLst>
                <a:ext uri="{FF2B5EF4-FFF2-40B4-BE49-F238E27FC236}">
                  <a16:creationId xmlns:a16="http://schemas.microsoft.com/office/drawing/2014/main" id="{A788A76C-C9BB-D246-93A9-CFA5F5F5A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2C2F29-CDE1-7F43-8E31-AA4451365879}"/>
              </a:ext>
            </a:extLst>
          </p:cNvPr>
          <p:cNvGrpSpPr/>
          <p:nvPr/>
        </p:nvGrpSpPr>
        <p:grpSpPr>
          <a:xfrm>
            <a:off x="482755" y="2143204"/>
            <a:ext cx="7283123" cy="1428750"/>
            <a:chOff x="643673" y="1714605"/>
            <a:chExt cx="9710831" cy="1905000"/>
          </a:xfrm>
        </p:grpSpPr>
        <p:grpSp>
          <p:nvGrpSpPr>
            <p:cNvPr id="910" name="Group 237">
              <a:extLst>
                <a:ext uri="{FF2B5EF4-FFF2-40B4-BE49-F238E27FC236}">
                  <a16:creationId xmlns:a16="http://schemas.microsoft.com/office/drawing/2014/main" id="{EC72FC62-B230-A94B-A95E-6B7E5B9B9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739" y="2720058"/>
              <a:ext cx="195221" cy="142875"/>
              <a:chOff x="174" y="3986"/>
              <a:chExt cx="51" cy="62"/>
            </a:xfrm>
          </p:grpSpPr>
          <p:sp>
            <p:nvSpPr>
              <p:cNvPr id="911" name="Freeform 238">
                <a:extLst>
                  <a:ext uri="{FF2B5EF4-FFF2-40B4-BE49-F238E27FC236}">
                    <a16:creationId xmlns:a16="http://schemas.microsoft.com/office/drawing/2014/main" id="{8675489A-2D10-4445-84BB-BCD7F29C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" y="3986"/>
                <a:ext cx="49" cy="48"/>
              </a:xfrm>
              <a:custGeom>
                <a:avLst/>
                <a:gdLst>
                  <a:gd name="T0" fmla="*/ 0 w 49"/>
                  <a:gd name="T1" fmla="*/ 0 h 62"/>
                  <a:gd name="T2" fmla="*/ 49 w 49"/>
                  <a:gd name="T3" fmla="*/ 2 h 62"/>
                  <a:gd name="T4" fmla="*/ 4 w 49"/>
                  <a:gd name="T5" fmla="*/ 5 h 6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9" h="62">
                    <a:moveTo>
                      <a:pt x="0" y="0"/>
                    </a:moveTo>
                    <a:lnTo>
                      <a:pt x="49" y="32"/>
                    </a:lnTo>
                    <a:lnTo>
                      <a:pt x="4" y="62"/>
                    </a:lnTo>
                  </a:path>
                </a:pathLst>
              </a:custGeom>
              <a:solidFill>
                <a:schemeClr val="bg1"/>
              </a:solidFill>
              <a:ln w="222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12" name="Line 239">
                <a:extLst>
                  <a:ext uri="{FF2B5EF4-FFF2-40B4-BE49-F238E27FC236}">
                    <a16:creationId xmlns:a16="http://schemas.microsoft.com/office/drawing/2014/main" id="{6EE2EE7A-D9AA-9444-A38F-5ADDE6E80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" y="4048"/>
                <a:ext cx="4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60" name="Rectangle 2">
              <a:extLst>
                <a:ext uri="{FF2B5EF4-FFF2-40B4-BE49-F238E27FC236}">
                  <a16:creationId xmlns:a16="http://schemas.microsoft.com/office/drawing/2014/main" id="{03320F89-A084-7B49-8A13-3CBCE2696C5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3673" y="1714605"/>
              <a:ext cx="9710831" cy="1905000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4319" indent="-166688" defTabSz="685800">
                <a:spcBef>
                  <a:spcPts val="750"/>
                </a:spcBef>
                <a:buFont typeface="Wingdings" charset="2"/>
                <a:buChar char="§"/>
                <a:defRPr/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</a:rPr>
                <a:t>sender retransmits lost, timed-out packet</a:t>
              </a:r>
            </a:p>
            <a:p>
              <a:pPr marL="521494" lvl="1" indent="-173831" defTabSz="685800">
                <a:spcBef>
                  <a:spcPts val="375"/>
                </a:spcBef>
                <a:buFont typeface="Arial"/>
                <a:buChar char="•"/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application-layer input = application-layer output:</a:t>
              </a:r>
              <a:r>
                <a:rPr lang="en-US" sz="1800" dirty="0">
                  <a:solidFill>
                    <a:prstClr val="black"/>
                  </a:solidFill>
                  <a:latin typeface="Symbol" charset="0"/>
                </a:rPr>
                <a:t> </a:t>
              </a:r>
              <a:r>
                <a:rPr lang="en-US" sz="1800" dirty="0" err="1">
                  <a:solidFill>
                    <a:prstClr val="black"/>
                  </a:solidFill>
                  <a:latin typeface="Symbol" charset="0"/>
                </a:rPr>
                <a:t>l</a:t>
              </a:r>
              <a:r>
                <a:rPr lang="en-US" sz="1800" baseline="-25000" dirty="0" err="1">
                  <a:solidFill>
                    <a:prstClr val="black"/>
                  </a:solidFill>
                  <a:latin typeface="Arial" charset="0"/>
                </a:rPr>
                <a:t>in</a:t>
              </a:r>
              <a:r>
                <a:rPr lang="en-US" sz="1800" baseline="-25000" dirty="0">
                  <a:solidFill>
                    <a:prstClr val="black"/>
                  </a:solidFill>
                  <a:latin typeface="Arial" charset="0"/>
                </a:rPr>
                <a:t> </a:t>
              </a:r>
              <a:r>
                <a:rPr lang="en-US" sz="1800" dirty="0">
                  <a:solidFill>
                    <a:prstClr val="black"/>
                  </a:solidFill>
                  <a:latin typeface="Arial" charset="0"/>
                </a:rPr>
                <a:t>= </a:t>
              </a:r>
              <a:r>
                <a:rPr lang="en-US" sz="1800" dirty="0">
                  <a:solidFill>
                    <a:prstClr val="black"/>
                  </a:solidFill>
                  <a:latin typeface="Symbol" charset="0"/>
                </a:rPr>
                <a:t>l</a:t>
              </a:r>
              <a:r>
                <a:rPr lang="en-US" sz="1800" baseline="-25000" dirty="0">
                  <a:solidFill>
                    <a:prstClr val="black"/>
                  </a:solidFill>
                  <a:latin typeface="Arial" charset="0"/>
                </a:rPr>
                <a:t>out</a:t>
              </a:r>
            </a:p>
            <a:p>
              <a:pPr marL="521494" lvl="1" indent="-173831" defTabSz="685800">
                <a:spcBef>
                  <a:spcPts val="375"/>
                </a:spcBef>
                <a:buFont typeface="Arial"/>
                <a:buChar char="•"/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transport-layer input includes 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retransmissions 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:</a:t>
              </a:r>
              <a:r>
                <a:rPr lang="en-US" sz="1800" dirty="0">
                  <a:solidFill>
                    <a:prstClr val="black"/>
                  </a:solidFill>
                  <a:latin typeface="Symbol" charset="0"/>
                </a:rPr>
                <a:t> </a:t>
              </a:r>
              <a:r>
                <a:rPr lang="en-US" sz="1800" dirty="0" err="1">
                  <a:solidFill>
                    <a:prstClr val="black"/>
                  </a:solidFill>
                  <a:latin typeface="Symbol" charset="0"/>
                </a:rPr>
                <a:t>l</a:t>
              </a:r>
              <a:r>
                <a:rPr lang="en-US" sz="1800" dirty="0" err="1">
                  <a:solidFill>
                    <a:prstClr val="black"/>
                  </a:solidFill>
                  <a:latin typeface="Calibri" panose="020F0502020204030204"/>
                </a:rPr>
                <a:t>’</a:t>
              </a:r>
              <a:r>
                <a:rPr lang="en-US" sz="1800" baseline="-25000" dirty="0" err="1">
                  <a:solidFill>
                    <a:prstClr val="black"/>
                  </a:solidFill>
                  <a:latin typeface="Arial" charset="0"/>
                </a:rPr>
                <a:t>in</a:t>
              </a:r>
              <a:r>
                <a:rPr lang="en-US" sz="1800" baseline="-25000" dirty="0">
                  <a:solidFill>
                    <a:prstClr val="black"/>
                  </a:solidFill>
                  <a:latin typeface="Arial" charset="0"/>
                </a:rPr>
                <a:t> </a:t>
              </a:r>
              <a:r>
                <a:rPr lang="en-US" sz="1800" dirty="0">
                  <a:solidFill>
                    <a:prstClr val="black"/>
                  </a:solidFill>
                  <a:latin typeface="Arial" charset="0"/>
                </a:rPr>
                <a:t>   </a:t>
              </a:r>
              <a:r>
                <a:rPr lang="en-US" sz="1800" dirty="0" err="1">
                  <a:solidFill>
                    <a:prstClr val="black"/>
                  </a:solidFill>
                  <a:latin typeface="Symbol" charset="0"/>
                </a:rPr>
                <a:t>l</a:t>
              </a:r>
              <a:r>
                <a:rPr lang="en-US" sz="1800" baseline="-25000" dirty="0" err="1">
                  <a:solidFill>
                    <a:prstClr val="black"/>
                  </a:solidFill>
                  <a:latin typeface="Arial" charset="0"/>
                </a:rPr>
                <a:t>in</a:t>
              </a:r>
              <a:endParaRPr lang="en-US" sz="1800" i="1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264319" indent="-166688" defTabSz="685800">
                <a:spcBef>
                  <a:spcPts val="750"/>
                </a:spcBef>
                <a:buFont typeface="Wingdings" charset="2"/>
                <a:buChar char="§"/>
                <a:defRPr/>
              </a:pPr>
              <a:endParaRPr lang="en-US" sz="18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264319" indent="-166688" defTabSz="685800">
                <a:spcBef>
                  <a:spcPts val="750"/>
                </a:spcBef>
                <a:buFont typeface="Wingdings" charset="2"/>
                <a:buChar char="§"/>
                <a:defRPr/>
              </a:pPr>
              <a:endParaRPr lang="en-US" sz="21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264319" indent="-166688" defTabSz="685800">
                <a:spcBef>
                  <a:spcPts val="750"/>
                </a:spcBef>
                <a:buFont typeface="Wingdings" charset="2"/>
                <a:buChar char="§"/>
                <a:defRPr/>
              </a:pPr>
              <a:endParaRPr lang="en-US" sz="21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232186-DB8B-EE41-ABB8-8C4434E748DD}"/>
              </a:ext>
            </a:extLst>
          </p:cNvPr>
          <p:cNvGrpSpPr/>
          <p:nvPr/>
        </p:nvGrpSpPr>
        <p:grpSpPr>
          <a:xfrm>
            <a:off x="5337575" y="3579019"/>
            <a:ext cx="906702" cy="354806"/>
            <a:chOff x="7116763" y="3629025"/>
            <a:chExt cx="1208936" cy="473075"/>
          </a:xfrm>
        </p:grpSpPr>
        <p:sp>
          <p:nvSpPr>
            <p:cNvPr id="461" name="Text Box 219">
              <a:extLst>
                <a:ext uri="{FF2B5EF4-FFF2-40B4-BE49-F238E27FC236}">
                  <a16:creationId xmlns:a16="http://schemas.microsoft.com/office/drawing/2014/main" id="{C648AB54-6598-DE46-92A6-D245E6D0B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3487" y="3629025"/>
              <a:ext cx="742212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baseline="-25000" dirty="0">
                  <a:solidFill>
                    <a:srgbClr val="C00000"/>
                  </a:solidFill>
                  <a:latin typeface="Arial" panose="020B0604020202020204" pitchFamily="34" charset="0"/>
                </a:rPr>
                <a:t>out</a:t>
              </a:r>
              <a:endParaRPr lang="en-US" altLang="en-US" sz="15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462" name="Line 236">
              <a:extLst>
                <a:ext uri="{FF2B5EF4-FFF2-40B4-BE49-F238E27FC236}">
                  <a16:creationId xmlns:a16="http://schemas.microsoft.com/office/drawing/2014/main" id="{1870B461-7B79-EB4C-840A-4B5BE77A4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6763" y="38354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560666-FC53-B945-9620-BB2E2AE986CF}"/>
              </a:ext>
            </a:extLst>
          </p:cNvPr>
          <p:cNvGrpSpPr/>
          <p:nvPr/>
        </p:nvGrpSpPr>
        <p:grpSpPr>
          <a:xfrm>
            <a:off x="2421069" y="4859836"/>
            <a:ext cx="1639465" cy="380565"/>
            <a:chOff x="3228093" y="5336775"/>
            <a:chExt cx="2185953" cy="507419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72AD6F-EEFC-914F-BE23-DE28BE98C152}"/>
                </a:ext>
              </a:extLst>
            </p:cNvPr>
            <p:cNvSpPr txBox="1"/>
            <p:nvPr/>
          </p:nvSpPr>
          <p:spPr>
            <a:xfrm>
              <a:off x="5001111" y="5336775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AECD2E0A-D6E2-2842-934A-3F651325C0C8}"/>
                </a:ext>
              </a:extLst>
            </p:cNvPr>
            <p:cNvSpPr txBox="1"/>
            <p:nvPr/>
          </p:nvSpPr>
          <p:spPr>
            <a:xfrm>
              <a:off x="3228093" y="5351752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</p:grpSp>
      <p:sp>
        <p:nvSpPr>
          <p:cNvPr id="168" name="Slide Number Placeholder 2">
            <a:extLst>
              <a:ext uri="{FF2B5EF4-FFF2-40B4-BE49-F238E27FC236}">
                <a16:creationId xmlns:a16="http://schemas.microsoft.com/office/drawing/2014/main" id="{EDF89B14-4877-B447-9EAB-EAB6735B3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3">
            <a:extLst>
              <a:ext uri="{FF2B5EF4-FFF2-40B4-BE49-F238E27FC236}">
                <a16:creationId xmlns:a16="http://schemas.microsoft.com/office/drawing/2014/main" id="{94850343-F164-9342-8172-492C44663F13}"/>
              </a:ext>
            </a:extLst>
          </p:cNvPr>
          <p:cNvSpPr>
            <a:spLocks/>
          </p:cNvSpPr>
          <p:nvPr/>
        </p:nvSpPr>
        <p:spPr bwMode="auto">
          <a:xfrm>
            <a:off x="5210233" y="4614611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7909E55-4569-0948-961D-43068CFC7348}"/>
              </a:ext>
            </a:extLst>
          </p:cNvPr>
          <p:cNvGrpSpPr/>
          <p:nvPr/>
        </p:nvGrpSpPr>
        <p:grpSpPr>
          <a:xfrm>
            <a:off x="4680385" y="4619699"/>
            <a:ext cx="540549" cy="887198"/>
            <a:chOff x="10910965" y="2513124"/>
            <a:chExt cx="586768" cy="904023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8B11350-9794-2342-B562-D5B69F60AC8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A2D0AADF-2038-FE4A-BA0E-1A216AAE264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8A6F32B7-0022-B245-AE89-E8233E5F30D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F3C70DC5-A1ED-2147-9421-DD1A8221645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DCBAE229-1066-ED4A-BFB7-7DDF8153B5E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Freeform 9">
            <a:extLst>
              <a:ext uri="{FF2B5EF4-FFF2-40B4-BE49-F238E27FC236}">
                <a16:creationId xmlns:a16="http://schemas.microsoft.com/office/drawing/2014/main" id="{6FAE0227-588C-3740-BD2A-167D60FE1374}"/>
              </a:ext>
            </a:extLst>
          </p:cNvPr>
          <p:cNvSpPr>
            <a:spLocks/>
          </p:cNvSpPr>
          <p:nvPr/>
        </p:nvSpPr>
        <p:spPr bwMode="auto">
          <a:xfrm flipH="1">
            <a:off x="1383541" y="3493979"/>
            <a:ext cx="396261" cy="88370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7FD24CC-8B00-1249-B3EA-B48ED9BD0C16}"/>
              </a:ext>
            </a:extLst>
          </p:cNvPr>
          <p:cNvGrpSpPr/>
          <p:nvPr/>
        </p:nvGrpSpPr>
        <p:grpSpPr>
          <a:xfrm>
            <a:off x="959009" y="4370023"/>
            <a:ext cx="540549" cy="887198"/>
            <a:chOff x="10910965" y="2513124"/>
            <a:chExt cx="586768" cy="904023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90C923E9-F601-6A4C-8C38-FACF63AC4DA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3B5A7695-AD4A-514E-8995-83287D6880D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21D7D74-8D80-2446-BB07-DFA009FB035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63D0752-8B82-6B47-8C73-82CD069862DA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14D54E01-67AD-BD41-8FC0-3607A456773F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FD7089E-96E8-4D43-B449-4D5C177E9983}"/>
              </a:ext>
            </a:extLst>
          </p:cNvPr>
          <p:cNvGrpSpPr/>
          <p:nvPr/>
        </p:nvGrpSpPr>
        <p:grpSpPr>
          <a:xfrm>
            <a:off x="1766283" y="3498068"/>
            <a:ext cx="540549" cy="887198"/>
            <a:chOff x="10910965" y="2513124"/>
            <a:chExt cx="586768" cy="904023"/>
          </a:xfrm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2B9795D8-DE72-0E4D-B8D0-8A4FE22C6F3F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8DBB6C8D-4747-6047-8A27-F09F6A2E11DF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F78138AC-BB02-AA47-B525-8C0F524F4082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5263C1CB-C86A-1A4C-904B-C8D95F0C23F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2EBC4991-6315-5645-9FFE-52CAD0CCC2F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Freeform 6">
            <a:extLst>
              <a:ext uri="{FF2B5EF4-FFF2-40B4-BE49-F238E27FC236}">
                <a16:creationId xmlns:a16="http://schemas.microsoft.com/office/drawing/2014/main" id="{3F104274-9FA2-EA4D-8A30-E52A462F2052}"/>
              </a:ext>
            </a:extLst>
          </p:cNvPr>
          <p:cNvSpPr>
            <a:spLocks/>
          </p:cNvSpPr>
          <p:nvPr/>
        </p:nvSpPr>
        <p:spPr bwMode="auto">
          <a:xfrm>
            <a:off x="5556835" y="3631852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C5836F1-F171-8247-9890-0337498997A7}"/>
              </a:ext>
            </a:extLst>
          </p:cNvPr>
          <p:cNvGrpSpPr/>
          <p:nvPr/>
        </p:nvGrpSpPr>
        <p:grpSpPr>
          <a:xfrm>
            <a:off x="5024189" y="3608167"/>
            <a:ext cx="540549" cy="887198"/>
            <a:chOff x="10910965" y="2513124"/>
            <a:chExt cx="586768" cy="904023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659B83A-9A86-D445-A5DC-64CCDEE48D8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6EBE406A-A87A-9E4C-85A9-355AAF8EA23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57A93EE-01C8-704A-ACA5-9A2DD1B9436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39523A07-6615-7940-9047-7059C0F0677B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6A1A35B4-82C9-A345-8F03-D2DFA4D94CF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4E2CB90-F397-AB48-B9D9-5B9B57BE257D}"/>
              </a:ext>
            </a:extLst>
          </p:cNvPr>
          <p:cNvGrpSpPr/>
          <p:nvPr/>
        </p:nvGrpSpPr>
        <p:grpSpPr>
          <a:xfrm>
            <a:off x="2828023" y="4632484"/>
            <a:ext cx="965153" cy="551195"/>
            <a:chOff x="7493876" y="2774731"/>
            <a:chExt cx="1481958" cy="894622"/>
          </a:xfrm>
        </p:grpSpPr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5657808-7F9A-4548-9BE7-735D4EF9B5E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D4514D5D-3874-B943-8C94-3144D5AD3E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54922FA6-F0ED-144C-A4FA-75A78D9FC6B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707D05DA-BBC6-CB49-A557-5ADC3226F9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4C02C300-6C33-5F4F-839D-3428AD261D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BC516460-C1B4-3B4A-8BA7-BE2B0D6B211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26184741-429A-0845-8EDF-E02659947D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71" name="Group 124">
            <a:extLst>
              <a:ext uri="{FF2B5EF4-FFF2-40B4-BE49-F238E27FC236}">
                <a16:creationId xmlns:a16="http://schemas.microsoft.com/office/drawing/2014/main" id="{928D5C6C-2458-A340-B436-05E659095139}"/>
              </a:ext>
            </a:extLst>
          </p:cNvPr>
          <p:cNvGrpSpPr>
            <a:grpSpLocks/>
          </p:cNvGrpSpPr>
          <p:nvPr/>
        </p:nvGrpSpPr>
        <p:grpSpPr bwMode="auto">
          <a:xfrm>
            <a:off x="988066" y="3765090"/>
            <a:ext cx="484073" cy="426879"/>
            <a:chOff x="-44" y="1473"/>
            <a:chExt cx="981" cy="1105"/>
          </a:xfrm>
        </p:grpSpPr>
        <p:pic>
          <p:nvPicPr>
            <p:cNvPr id="439" name="Picture 125" descr="desktop_computer_stylized_medium">
              <a:extLst>
                <a:ext uri="{FF2B5EF4-FFF2-40B4-BE49-F238E27FC236}">
                  <a16:creationId xmlns:a16="http://schemas.microsoft.com/office/drawing/2014/main" id="{0FD471B6-3E5D-2949-BD49-9611B77F5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" name="Freeform 126">
              <a:extLst>
                <a:ext uri="{FF2B5EF4-FFF2-40B4-BE49-F238E27FC236}">
                  <a16:creationId xmlns:a16="http://schemas.microsoft.com/office/drawing/2014/main" id="{DC143BE7-08FC-9746-BAC8-890A43287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73" name="Freeform 12">
            <a:extLst>
              <a:ext uri="{FF2B5EF4-FFF2-40B4-BE49-F238E27FC236}">
                <a16:creationId xmlns:a16="http://schemas.microsoft.com/office/drawing/2014/main" id="{3498F994-5BD8-E74A-A219-152CBAE8AB41}"/>
              </a:ext>
            </a:extLst>
          </p:cNvPr>
          <p:cNvSpPr>
            <a:spLocks/>
          </p:cNvSpPr>
          <p:nvPr/>
        </p:nvSpPr>
        <p:spPr bwMode="auto">
          <a:xfrm flipH="1">
            <a:off x="733658" y="4368455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4" name="Line 33">
            <a:extLst>
              <a:ext uri="{FF2B5EF4-FFF2-40B4-BE49-F238E27FC236}">
                <a16:creationId xmlns:a16="http://schemas.microsoft.com/office/drawing/2014/main" id="{4EAD0965-6EDE-3044-BDA1-47195A36E4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175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5" name="Text Box 42">
            <a:extLst>
              <a:ext uri="{FF2B5EF4-FFF2-40B4-BE49-F238E27FC236}">
                <a16:creationId xmlns:a16="http://schemas.microsoft.com/office/drawing/2014/main" id="{A72787AC-48CD-E748-AFE1-B2DF4BC2F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63" y="3504613"/>
            <a:ext cx="841877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Host A</a:t>
            </a:r>
            <a:endParaRPr lang="en-US" altLang="en-US" sz="30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76" name="Text Box 52">
            <a:extLst>
              <a:ext uri="{FF2B5EF4-FFF2-40B4-BE49-F238E27FC236}">
                <a16:creationId xmlns:a16="http://schemas.microsoft.com/office/drawing/2014/main" id="{A95B344E-5BB8-1A4C-96D5-1A5CCC9D8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77" y="5397367"/>
            <a:ext cx="736183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0013A3"/>
                </a:solidFill>
                <a:latin typeface="Arial" panose="020B0604020202020204" pitchFamily="34" charset="0"/>
              </a:rPr>
              <a:t>Host B</a:t>
            </a:r>
            <a:endParaRPr lang="en-US" altLang="en-US" sz="3000" dirty="0">
              <a:solidFill>
                <a:srgbClr val="0013A3"/>
              </a:solidFill>
              <a:latin typeface="Comic Sans MS" panose="030F0902030302020204" pitchFamily="66" charset="0"/>
            </a:endParaRPr>
          </a:p>
        </p:txBody>
      </p:sp>
      <p:sp>
        <p:nvSpPr>
          <p:cNvPr id="218" name="Line 53">
            <a:extLst>
              <a:ext uri="{FF2B5EF4-FFF2-40B4-BE49-F238E27FC236}">
                <a16:creationId xmlns:a16="http://schemas.microsoft.com/office/drawing/2014/main" id="{36BC3461-D266-FC4F-AC75-DCAB735675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1686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2" name="Line 54">
            <a:extLst>
              <a:ext uri="{FF2B5EF4-FFF2-40B4-BE49-F238E27FC236}">
                <a16:creationId xmlns:a16="http://schemas.microsoft.com/office/drawing/2014/main" id="{0FD51E39-54E3-FC4B-8438-1DA851F5A2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3391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3" name="Line 55">
            <a:extLst>
              <a:ext uri="{FF2B5EF4-FFF2-40B4-BE49-F238E27FC236}">
                <a16:creationId xmlns:a16="http://schemas.microsoft.com/office/drawing/2014/main" id="{C7D9A69E-6BD1-3F4C-A4E5-506632A254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7462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4" name="Line 57">
            <a:extLst>
              <a:ext uri="{FF2B5EF4-FFF2-40B4-BE49-F238E27FC236}">
                <a16:creationId xmlns:a16="http://schemas.microsoft.com/office/drawing/2014/main" id="{6191562F-E046-7846-9AFD-82F26FA474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6741" y="4499467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36" name="Group 127">
            <a:extLst>
              <a:ext uri="{FF2B5EF4-FFF2-40B4-BE49-F238E27FC236}">
                <a16:creationId xmlns:a16="http://schemas.microsoft.com/office/drawing/2014/main" id="{976B064D-F0CE-FD45-997B-82999C62D57F}"/>
              </a:ext>
            </a:extLst>
          </p:cNvPr>
          <p:cNvGrpSpPr>
            <a:grpSpLocks/>
          </p:cNvGrpSpPr>
          <p:nvPr/>
        </p:nvGrpSpPr>
        <p:grpSpPr bwMode="auto">
          <a:xfrm>
            <a:off x="5648969" y="4212659"/>
            <a:ext cx="213518" cy="433111"/>
            <a:chOff x="4140" y="429"/>
            <a:chExt cx="1425" cy="2396"/>
          </a:xfrm>
        </p:grpSpPr>
        <p:sp>
          <p:nvSpPr>
            <p:cNvPr id="401" name="Freeform 128">
              <a:extLst>
                <a:ext uri="{FF2B5EF4-FFF2-40B4-BE49-F238E27FC236}">
                  <a16:creationId xmlns:a16="http://schemas.microsoft.com/office/drawing/2014/main" id="{CDE4EA92-43F5-C648-9A6C-E9056B530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2" name="Rectangle 129">
              <a:extLst>
                <a:ext uri="{FF2B5EF4-FFF2-40B4-BE49-F238E27FC236}">
                  <a16:creationId xmlns:a16="http://schemas.microsoft.com/office/drawing/2014/main" id="{AA5B00D6-3312-7844-B058-10026A6BD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3" name="Freeform 130">
              <a:extLst>
                <a:ext uri="{FF2B5EF4-FFF2-40B4-BE49-F238E27FC236}">
                  <a16:creationId xmlns:a16="http://schemas.microsoft.com/office/drawing/2014/main" id="{027D1F88-5C4B-6F4F-B91D-DE0B9249D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4" name="Freeform 131">
              <a:extLst>
                <a:ext uri="{FF2B5EF4-FFF2-40B4-BE49-F238E27FC236}">
                  <a16:creationId xmlns:a16="http://schemas.microsoft.com/office/drawing/2014/main" id="{727D8677-A797-794C-AA30-D4400E7B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5" name="Rectangle 132">
              <a:extLst>
                <a:ext uri="{FF2B5EF4-FFF2-40B4-BE49-F238E27FC236}">
                  <a16:creationId xmlns:a16="http://schemas.microsoft.com/office/drawing/2014/main" id="{EB2FFBCE-C89F-BA45-B3E6-368DBC16E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406" name="Group 133">
              <a:extLst>
                <a:ext uri="{FF2B5EF4-FFF2-40B4-BE49-F238E27FC236}">
                  <a16:creationId xmlns:a16="http://schemas.microsoft.com/office/drawing/2014/main" id="{D9B4D6C3-55E2-914C-9392-B06DB43BF6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1" name="AutoShape 134">
                <a:extLst>
                  <a:ext uri="{FF2B5EF4-FFF2-40B4-BE49-F238E27FC236}">
                    <a16:creationId xmlns:a16="http://schemas.microsoft.com/office/drawing/2014/main" id="{C69DD16D-9B89-454E-86FE-146165B84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32" name="AutoShape 135">
                <a:extLst>
                  <a:ext uri="{FF2B5EF4-FFF2-40B4-BE49-F238E27FC236}">
                    <a16:creationId xmlns:a16="http://schemas.microsoft.com/office/drawing/2014/main" id="{C5088E43-3534-E14E-B8F5-D6373D3DC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07" name="Rectangle 136">
              <a:extLst>
                <a:ext uri="{FF2B5EF4-FFF2-40B4-BE49-F238E27FC236}">
                  <a16:creationId xmlns:a16="http://schemas.microsoft.com/office/drawing/2014/main" id="{10AC52A8-0502-8D4A-AC13-7CB92F60C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408" name="Group 137">
              <a:extLst>
                <a:ext uri="{FF2B5EF4-FFF2-40B4-BE49-F238E27FC236}">
                  <a16:creationId xmlns:a16="http://schemas.microsoft.com/office/drawing/2014/main" id="{74705E03-7801-7B48-B480-350446C44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9" name="AutoShape 138">
                <a:extLst>
                  <a:ext uri="{FF2B5EF4-FFF2-40B4-BE49-F238E27FC236}">
                    <a16:creationId xmlns:a16="http://schemas.microsoft.com/office/drawing/2014/main" id="{99F3069A-6DD0-8644-9400-4D75C6E7A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30" name="AutoShape 139">
                <a:extLst>
                  <a:ext uri="{FF2B5EF4-FFF2-40B4-BE49-F238E27FC236}">
                    <a16:creationId xmlns:a16="http://schemas.microsoft.com/office/drawing/2014/main" id="{5CD3DB9D-6837-A440-8052-1C258BC50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09" name="Rectangle 140">
              <a:extLst>
                <a:ext uri="{FF2B5EF4-FFF2-40B4-BE49-F238E27FC236}">
                  <a16:creationId xmlns:a16="http://schemas.microsoft.com/office/drawing/2014/main" id="{5E25305B-0E4D-B64C-986D-5C8970801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10" name="Rectangle 141">
              <a:extLst>
                <a:ext uri="{FF2B5EF4-FFF2-40B4-BE49-F238E27FC236}">
                  <a16:creationId xmlns:a16="http://schemas.microsoft.com/office/drawing/2014/main" id="{9BE5A888-367B-F34A-89D6-EDE1723A2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411" name="Group 142">
              <a:extLst>
                <a:ext uri="{FF2B5EF4-FFF2-40B4-BE49-F238E27FC236}">
                  <a16:creationId xmlns:a16="http://schemas.microsoft.com/office/drawing/2014/main" id="{6A6FAD94-34FC-AE44-83CD-8483AEB15B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7" name="AutoShape 143">
                <a:extLst>
                  <a:ext uri="{FF2B5EF4-FFF2-40B4-BE49-F238E27FC236}">
                    <a16:creationId xmlns:a16="http://schemas.microsoft.com/office/drawing/2014/main" id="{FDB729FC-0BB7-714B-8CB7-04CEB3A7D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28" name="AutoShape 144">
                <a:extLst>
                  <a:ext uri="{FF2B5EF4-FFF2-40B4-BE49-F238E27FC236}">
                    <a16:creationId xmlns:a16="http://schemas.microsoft.com/office/drawing/2014/main" id="{26E1758B-606B-A54A-B37B-4D5B7FB64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12" name="Freeform 145">
              <a:extLst>
                <a:ext uri="{FF2B5EF4-FFF2-40B4-BE49-F238E27FC236}">
                  <a16:creationId xmlns:a16="http://schemas.microsoft.com/office/drawing/2014/main" id="{CA66D6F4-6566-2346-AE37-5D4696803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13" name="Group 146">
              <a:extLst>
                <a:ext uri="{FF2B5EF4-FFF2-40B4-BE49-F238E27FC236}">
                  <a16:creationId xmlns:a16="http://schemas.microsoft.com/office/drawing/2014/main" id="{14E0B7CB-EDF8-5B41-B427-8AD65964D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5" name="AutoShape 147">
                <a:extLst>
                  <a:ext uri="{FF2B5EF4-FFF2-40B4-BE49-F238E27FC236}">
                    <a16:creationId xmlns:a16="http://schemas.microsoft.com/office/drawing/2014/main" id="{467127AD-2CB0-8C45-8018-5848115D9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26" name="AutoShape 148">
                <a:extLst>
                  <a:ext uri="{FF2B5EF4-FFF2-40B4-BE49-F238E27FC236}">
                    <a16:creationId xmlns:a16="http://schemas.microsoft.com/office/drawing/2014/main" id="{0796E888-44D7-9F44-8AFE-FED1CF4EB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14" name="Rectangle 149">
              <a:extLst>
                <a:ext uri="{FF2B5EF4-FFF2-40B4-BE49-F238E27FC236}">
                  <a16:creationId xmlns:a16="http://schemas.microsoft.com/office/drawing/2014/main" id="{4E54C520-F74E-674F-A888-F85B55FA5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15" name="Freeform 150">
              <a:extLst>
                <a:ext uri="{FF2B5EF4-FFF2-40B4-BE49-F238E27FC236}">
                  <a16:creationId xmlns:a16="http://schemas.microsoft.com/office/drawing/2014/main" id="{0B18E885-C455-204F-9F4D-7CADCD00C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6" name="Freeform 151">
              <a:extLst>
                <a:ext uri="{FF2B5EF4-FFF2-40B4-BE49-F238E27FC236}">
                  <a16:creationId xmlns:a16="http://schemas.microsoft.com/office/drawing/2014/main" id="{2B747C07-7872-A24D-BBEF-F9E8EAAF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7" name="Oval 152">
              <a:extLst>
                <a:ext uri="{FF2B5EF4-FFF2-40B4-BE49-F238E27FC236}">
                  <a16:creationId xmlns:a16="http://schemas.microsoft.com/office/drawing/2014/main" id="{AD0A4401-053C-AC45-9D2C-65FFC62C7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18" name="Freeform 153">
              <a:extLst>
                <a:ext uri="{FF2B5EF4-FFF2-40B4-BE49-F238E27FC236}">
                  <a16:creationId xmlns:a16="http://schemas.microsoft.com/office/drawing/2014/main" id="{89E1D87C-2C15-6646-AFDC-9A1416DDE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9" name="AutoShape 154">
              <a:extLst>
                <a:ext uri="{FF2B5EF4-FFF2-40B4-BE49-F238E27FC236}">
                  <a16:creationId xmlns:a16="http://schemas.microsoft.com/office/drawing/2014/main" id="{66C645BA-D886-044E-8239-D4BE8DA9A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0" name="AutoShape 155">
              <a:extLst>
                <a:ext uri="{FF2B5EF4-FFF2-40B4-BE49-F238E27FC236}">
                  <a16:creationId xmlns:a16="http://schemas.microsoft.com/office/drawing/2014/main" id="{5747D9F6-ED38-1747-B38A-3A0F3326F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1" name="Oval 156">
              <a:extLst>
                <a:ext uri="{FF2B5EF4-FFF2-40B4-BE49-F238E27FC236}">
                  <a16:creationId xmlns:a16="http://schemas.microsoft.com/office/drawing/2014/main" id="{0317D36C-EC57-0840-A957-CE85B2AD9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2" name="Oval 157">
              <a:extLst>
                <a:ext uri="{FF2B5EF4-FFF2-40B4-BE49-F238E27FC236}">
                  <a16:creationId xmlns:a16="http://schemas.microsoft.com/office/drawing/2014/main" id="{540537FD-C807-3D49-8566-6C4A55E3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3" name="Oval 158">
              <a:extLst>
                <a:ext uri="{FF2B5EF4-FFF2-40B4-BE49-F238E27FC236}">
                  <a16:creationId xmlns:a16="http://schemas.microsoft.com/office/drawing/2014/main" id="{23CFD8C3-6E99-8C40-806D-0A745B836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4" name="Rectangle 159">
              <a:extLst>
                <a:ext uri="{FF2B5EF4-FFF2-40B4-BE49-F238E27FC236}">
                  <a16:creationId xmlns:a16="http://schemas.microsoft.com/office/drawing/2014/main" id="{8A5D6DAA-891A-F544-9751-D8BAAF267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37" name="Group 160">
            <a:extLst>
              <a:ext uri="{FF2B5EF4-FFF2-40B4-BE49-F238E27FC236}">
                <a16:creationId xmlns:a16="http://schemas.microsoft.com/office/drawing/2014/main" id="{4D8A606A-8EFC-7640-A900-5D4C81F03937}"/>
              </a:ext>
            </a:extLst>
          </p:cNvPr>
          <p:cNvGrpSpPr>
            <a:grpSpLocks/>
          </p:cNvGrpSpPr>
          <p:nvPr/>
        </p:nvGrpSpPr>
        <p:grpSpPr bwMode="auto">
          <a:xfrm>
            <a:off x="438973" y="5098707"/>
            <a:ext cx="484073" cy="426879"/>
            <a:chOff x="-44" y="1473"/>
            <a:chExt cx="981" cy="1105"/>
          </a:xfrm>
        </p:grpSpPr>
        <p:pic>
          <p:nvPicPr>
            <p:cNvPr id="399" name="Picture 161" descr="desktop_computer_stylized_medium">
              <a:extLst>
                <a:ext uri="{FF2B5EF4-FFF2-40B4-BE49-F238E27FC236}">
                  <a16:creationId xmlns:a16="http://schemas.microsoft.com/office/drawing/2014/main" id="{F51E3138-EF14-9E48-9BD4-406B983C4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0" name="Freeform 162">
              <a:extLst>
                <a:ext uri="{FF2B5EF4-FFF2-40B4-BE49-F238E27FC236}">
                  <a16:creationId xmlns:a16="http://schemas.microsoft.com/office/drawing/2014/main" id="{1256EDE8-FC43-7540-94FC-794D24BB66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38" name="Group 163">
            <a:extLst>
              <a:ext uri="{FF2B5EF4-FFF2-40B4-BE49-F238E27FC236}">
                <a16:creationId xmlns:a16="http://schemas.microsoft.com/office/drawing/2014/main" id="{0E7884E3-4890-9244-AEB3-FF8C9DC515D6}"/>
              </a:ext>
            </a:extLst>
          </p:cNvPr>
          <p:cNvGrpSpPr>
            <a:grpSpLocks/>
          </p:cNvGrpSpPr>
          <p:nvPr/>
        </p:nvGrpSpPr>
        <p:grpSpPr bwMode="auto">
          <a:xfrm>
            <a:off x="5356478" y="5159895"/>
            <a:ext cx="213518" cy="433111"/>
            <a:chOff x="4140" y="429"/>
            <a:chExt cx="1425" cy="2396"/>
          </a:xfrm>
        </p:grpSpPr>
        <p:sp>
          <p:nvSpPr>
            <p:cNvPr id="367" name="Freeform 164">
              <a:extLst>
                <a:ext uri="{FF2B5EF4-FFF2-40B4-BE49-F238E27FC236}">
                  <a16:creationId xmlns:a16="http://schemas.microsoft.com/office/drawing/2014/main" id="{3564F793-BB5B-2049-A377-2092094C0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8" name="Rectangle 165">
              <a:extLst>
                <a:ext uri="{FF2B5EF4-FFF2-40B4-BE49-F238E27FC236}">
                  <a16:creationId xmlns:a16="http://schemas.microsoft.com/office/drawing/2014/main" id="{EF360F4F-5495-6B4D-B6E0-552EB9DCA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9" name="Freeform 166">
              <a:extLst>
                <a:ext uri="{FF2B5EF4-FFF2-40B4-BE49-F238E27FC236}">
                  <a16:creationId xmlns:a16="http://schemas.microsoft.com/office/drawing/2014/main" id="{49576006-660E-9B47-AFBF-364EFC883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0" name="Freeform 167">
              <a:extLst>
                <a:ext uri="{FF2B5EF4-FFF2-40B4-BE49-F238E27FC236}">
                  <a16:creationId xmlns:a16="http://schemas.microsoft.com/office/drawing/2014/main" id="{8EB33FC8-E304-CE41-9CD6-0AD73C996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1" name="Rectangle 168">
              <a:extLst>
                <a:ext uri="{FF2B5EF4-FFF2-40B4-BE49-F238E27FC236}">
                  <a16:creationId xmlns:a16="http://schemas.microsoft.com/office/drawing/2014/main" id="{6C778B32-41A0-8244-BBE2-93B6E1761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72" name="Group 169">
              <a:extLst>
                <a:ext uri="{FF2B5EF4-FFF2-40B4-BE49-F238E27FC236}">
                  <a16:creationId xmlns:a16="http://schemas.microsoft.com/office/drawing/2014/main" id="{7BA4195B-DEBE-4B4C-9882-FED7243E72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7" name="AutoShape 170">
                <a:extLst>
                  <a:ext uri="{FF2B5EF4-FFF2-40B4-BE49-F238E27FC236}">
                    <a16:creationId xmlns:a16="http://schemas.microsoft.com/office/drawing/2014/main" id="{C3147CE6-9A26-0846-A572-5121F21F6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98" name="AutoShape 171">
                <a:extLst>
                  <a:ext uri="{FF2B5EF4-FFF2-40B4-BE49-F238E27FC236}">
                    <a16:creationId xmlns:a16="http://schemas.microsoft.com/office/drawing/2014/main" id="{E60D0823-A680-E749-BF37-E473D78B1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73" name="Rectangle 172">
              <a:extLst>
                <a:ext uri="{FF2B5EF4-FFF2-40B4-BE49-F238E27FC236}">
                  <a16:creationId xmlns:a16="http://schemas.microsoft.com/office/drawing/2014/main" id="{FC18395B-F97E-B149-8E05-15194860B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74" name="Group 173">
              <a:extLst>
                <a:ext uri="{FF2B5EF4-FFF2-40B4-BE49-F238E27FC236}">
                  <a16:creationId xmlns:a16="http://schemas.microsoft.com/office/drawing/2014/main" id="{2BA003D7-82C2-B445-B5A2-C950E112D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5" name="AutoShape 174">
                <a:extLst>
                  <a:ext uri="{FF2B5EF4-FFF2-40B4-BE49-F238E27FC236}">
                    <a16:creationId xmlns:a16="http://schemas.microsoft.com/office/drawing/2014/main" id="{FAC3334E-F98D-3143-8A22-9FBE21555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96" name="AutoShape 175">
                <a:extLst>
                  <a:ext uri="{FF2B5EF4-FFF2-40B4-BE49-F238E27FC236}">
                    <a16:creationId xmlns:a16="http://schemas.microsoft.com/office/drawing/2014/main" id="{E2C9795D-E16D-BA42-A574-5505AF764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75" name="Rectangle 176">
              <a:extLst>
                <a:ext uri="{FF2B5EF4-FFF2-40B4-BE49-F238E27FC236}">
                  <a16:creationId xmlns:a16="http://schemas.microsoft.com/office/drawing/2014/main" id="{E8ADCEF9-A7C3-1346-9F35-EAE9DE327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76" name="Rectangle 177">
              <a:extLst>
                <a:ext uri="{FF2B5EF4-FFF2-40B4-BE49-F238E27FC236}">
                  <a16:creationId xmlns:a16="http://schemas.microsoft.com/office/drawing/2014/main" id="{04D364FF-2C20-5C4D-B865-EF176AD2D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77" name="Group 178">
              <a:extLst>
                <a:ext uri="{FF2B5EF4-FFF2-40B4-BE49-F238E27FC236}">
                  <a16:creationId xmlns:a16="http://schemas.microsoft.com/office/drawing/2014/main" id="{62CBF903-6CC6-274F-B178-5CF7DFE4E8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3" name="AutoShape 179">
                <a:extLst>
                  <a:ext uri="{FF2B5EF4-FFF2-40B4-BE49-F238E27FC236}">
                    <a16:creationId xmlns:a16="http://schemas.microsoft.com/office/drawing/2014/main" id="{204B8DDB-66CE-734E-B5AA-D99AAFCB5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94" name="AutoShape 180">
                <a:extLst>
                  <a:ext uri="{FF2B5EF4-FFF2-40B4-BE49-F238E27FC236}">
                    <a16:creationId xmlns:a16="http://schemas.microsoft.com/office/drawing/2014/main" id="{1C725834-7BCF-624D-ADAE-62F2539CD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78" name="Freeform 181">
              <a:extLst>
                <a:ext uri="{FF2B5EF4-FFF2-40B4-BE49-F238E27FC236}">
                  <a16:creationId xmlns:a16="http://schemas.microsoft.com/office/drawing/2014/main" id="{98340748-8514-DB48-90DD-355362472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79" name="Group 182">
              <a:extLst>
                <a:ext uri="{FF2B5EF4-FFF2-40B4-BE49-F238E27FC236}">
                  <a16:creationId xmlns:a16="http://schemas.microsoft.com/office/drawing/2014/main" id="{F9562A1A-DA6F-9849-AC85-D69A990FF6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1" name="AutoShape 183">
                <a:extLst>
                  <a:ext uri="{FF2B5EF4-FFF2-40B4-BE49-F238E27FC236}">
                    <a16:creationId xmlns:a16="http://schemas.microsoft.com/office/drawing/2014/main" id="{A670CFDF-AFF7-A547-9CF4-9F926AE4D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92" name="AutoShape 184">
                <a:extLst>
                  <a:ext uri="{FF2B5EF4-FFF2-40B4-BE49-F238E27FC236}">
                    <a16:creationId xmlns:a16="http://schemas.microsoft.com/office/drawing/2014/main" id="{8B989888-AABB-1E49-9382-C06BFA14B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80" name="Rectangle 185">
              <a:extLst>
                <a:ext uri="{FF2B5EF4-FFF2-40B4-BE49-F238E27FC236}">
                  <a16:creationId xmlns:a16="http://schemas.microsoft.com/office/drawing/2014/main" id="{BB8DEF06-6B12-6A43-8D15-89B827E3F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1" name="Freeform 186">
              <a:extLst>
                <a:ext uri="{FF2B5EF4-FFF2-40B4-BE49-F238E27FC236}">
                  <a16:creationId xmlns:a16="http://schemas.microsoft.com/office/drawing/2014/main" id="{D46CBF71-1AA1-1848-B7FE-0B5B429E7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2" name="Freeform 187">
              <a:extLst>
                <a:ext uri="{FF2B5EF4-FFF2-40B4-BE49-F238E27FC236}">
                  <a16:creationId xmlns:a16="http://schemas.microsoft.com/office/drawing/2014/main" id="{E33DBEE9-2A43-1846-9129-67A75C2B4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3" name="Oval 188">
              <a:extLst>
                <a:ext uri="{FF2B5EF4-FFF2-40B4-BE49-F238E27FC236}">
                  <a16:creationId xmlns:a16="http://schemas.microsoft.com/office/drawing/2014/main" id="{4184AD3D-A3AA-D744-B0D4-86BC19CF8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4" name="Freeform 189">
              <a:extLst>
                <a:ext uri="{FF2B5EF4-FFF2-40B4-BE49-F238E27FC236}">
                  <a16:creationId xmlns:a16="http://schemas.microsoft.com/office/drawing/2014/main" id="{30BD63BA-1E7E-5543-8241-5EE587F00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5" name="AutoShape 190">
              <a:extLst>
                <a:ext uri="{FF2B5EF4-FFF2-40B4-BE49-F238E27FC236}">
                  <a16:creationId xmlns:a16="http://schemas.microsoft.com/office/drawing/2014/main" id="{221FD49B-FBB4-D44C-A5B9-40C856B44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6" name="AutoShape 191">
              <a:extLst>
                <a:ext uri="{FF2B5EF4-FFF2-40B4-BE49-F238E27FC236}">
                  <a16:creationId xmlns:a16="http://schemas.microsoft.com/office/drawing/2014/main" id="{E02AA9C5-4176-1C44-A6F0-A95EC3240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7" name="Oval 192">
              <a:extLst>
                <a:ext uri="{FF2B5EF4-FFF2-40B4-BE49-F238E27FC236}">
                  <a16:creationId xmlns:a16="http://schemas.microsoft.com/office/drawing/2014/main" id="{DB848E75-06E4-9845-A916-4E09A522E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8" name="Oval 193">
              <a:extLst>
                <a:ext uri="{FF2B5EF4-FFF2-40B4-BE49-F238E27FC236}">
                  <a16:creationId xmlns:a16="http://schemas.microsoft.com/office/drawing/2014/main" id="{E1CC4DA0-CE21-7849-ADF5-B8258F6A7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89" name="Oval 194">
              <a:extLst>
                <a:ext uri="{FF2B5EF4-FFF2-40B4-BE49-F238E27FC236}">
                  <a16:creationId xmlns:a16="http://schemas.microsoft.com/office/drawing/2014/main" id="{FB60D991-801A-5D49-A562-F17DB7672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0" name="Rectangle 195">
              <a:extLst>
                <a:ext uri="{FF2B5EF4-FFF2-40B4-BE49-F238E27FC236}">
                  <a16:creationId xmlns:a16="http://schemas.microsoft.com/office/drawing/2014/main" id="{E71FA6D2-7AE4-AB49-97A1-DC456EBD0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339" name="Line 57">
            <a:extLst>
              <a:ext uri="{FF2B5EF4-FFF2-40B4-BE49-F238E27FC236}">
                <a16:creationId xmlns:a16="http://schemas.microsoft.com/office/drawing/2014/main" id="{249CC5AB-AB21-0542-9359-82773A70F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6527" y="5348527"/>
            <a:ext cx="7574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0" name="Line 57">
            <a:extLst>
              <a:ext uri="{FF2B5EF4-FFF2-40B4-BE49-F238E27FC236}">
                <a16:creationId xmlns:a16="http://schemas.microsoft.com/office/drawing/2014/main" id="{D195CB72-88E8-C440-A559-6FA4F63B94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0897" y="4497166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1" name="Line 57">
            <a:extLst>
              <a:ext uri="{FF2B5EF4-FFF2-40B4-BE49-F238E27FC236}">
                <a16:creationId xmlns:a16="http://schemas.microsoft.com/office/drawing/2014/main" id="{4BEB9C9E-14C1-E440-B93B-C474D1D307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2043" y="5350829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06EC58A-B6EC-4447-9E97-40F524DE60FB}"/>
              </a:ext>
            </a:extLst>
          </p:cNvPr>
          <p:cNvGrpSpPr/>
          <p:nvPr/>
        </p:nvGrpSpPr>
        <p:grpSpPr>
          <a:xfrm>
            <a:off x="2061817" y="3427810"/>
            <a:ext cx="2138708" cy="709613"/>
            <a:chOff x="2749090" y="3427413"/>
            <a:chExt cx="2851610" cy="946150"/>
          </a:xfrm>
        </p:grpSpPr>
        <p:sp>
          <p:nvSpPr>
            <p:cNvPr id="360" name="Text Box 68">
              <a:extLst>
                <a:ext uri="{FF2B5EF4-FFF2-40B4-BE49-F238E27FC236}">
                  <a16:creationId xmlns:a16="http://schemas.microsoft.com/office/drawing/2014/main" id="{FA375BE1-B3E2-C94A-A758-A65780134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200" baseline="-2500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: original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361" name="Oval 217">
              <a:extLst>
                <a:ext uri="{FF2B5EF4-FFF2-40B4-BE49-F238E27FC236}">
                  <a16:creationId xmlns:a16="http://schemas.microsoft.com/office/drawing/2014/main" id="{D579EE0C-24C1-7F4B-B6EE-A5D60E6E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62" name="Line 229">
              <a:extLst>
                <a:ext uri="{FF2B5EF4-FFF2-40B4-BE49-F238E27FC236}">
                  <a16:creationId xmlns:a16="http://schemas.microsoft.com/office/drawing/2014/main" id="{7DFBE726-798B-1140-8F3C-66C3B37C2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3" name="Oval 232">
              <a:extLst>
                <a:ext uri="{FF2B5EF4-FFF2-40B4-BE49-F238E27FC236}">
                  <a16:creationId xmlns:a16="http://schemas.microsoft.com/office/drawing/2014/main" id="{41ED5C42-E6DE-0444-B4F1-99DA159AB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64" name="Text Box 233">
              <a:extLst>
                <a:ext uri="{FF2B5EF4-FFF2-40B4-BE49-F238E27FC236}">
                  <a16:creationId xmlns:a16="http://schemas.microsoft.com/office/drawing/2014/main" id="{B7139E43-D720-7844-9069-FE79DA74A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'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350" dirty="0">
                  <a:solidFill>
                    <a:srgbClr val="C00000"/>
                  </a:solidFill>
                  <a:latin typeface="Arial" panose="020B0604020202020204" pitchFamily="34" charset="0"/>
                </a:rPr>
                <a:t>:</a:t>
              </a:r>
              <a:r>
                <a:rPr lang="en-US" altLang="en-US" sz="105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original data, </a:t>
              </a:r>
              <a:r>
                <a:rPr lang="en-US" altLang="en-US" sz="1200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plus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 retransmitted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365" name="Line 234">
              <a:extLst>
                <a:ext uri="{FF2B5EF4-FFF2-40B4-BE49-F238E27FC236}">
                  <a16:creationId xmlns:a16="http://schemas.microsoft.com/office/drawing/2014/main" id="{0082E09C-2174-3D43-877E-80509AB6F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6" name="Line 235">
              <a:extLst>
                <a:ext uri="{FF2B5EF4-FFF2-40B4-BE49-F238E27FC236}">
                  <a16:creationId xmlns:a16="http://schemas.microsoft.com/office/drawing/2014/main" id="{D509C4AE-0768-3A40-9EEC-F41827CED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D2E444DF-6D2A-054F-ACC0-9BC78029DB62}"/>
              </a:ext>
            </a:extLst>
          </p:cNvPr>
          <p:cNvGrpSpPr/>
          <p:nvPr/>
        </p:nvGrpSpPr>
        <p:grpSpPr>
          <a:xfrm>
            <a:off x="2185117" y="4771465"/>
            <a:ext cx="1454048" cy="975136"/>
            <a:chOff x="2913490" y="5218953"/>
            <a:chExt cx="1938730" cy="1300181"/>
          </a:xfrm>
        </p:grpSpPr>
        <p:sp>
          <p:nvSpPr>
            <p:cNvPr id="349" name="Text Box 32">
              <a:extLst>
                <a:ext uri="{FF2B5EF4-FFF2-40B4-BE49-F238E27FC236}">
                  <a16:creationId xmlns:a16="http://schemas.microsoft.com/office/drawing/2014/main" id="{568EB7D0-7CC1-B447-B931-1708DD0E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b="1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finite</a:t>
              </a:r>
              <a:r>
                <a:rPr lang="en-US" altLang="en-US" sz="900" dirty="0">
                  <a:solidFill>
                    <a:srgbClr val="000000"/>
                  </a:solidFill>
                  <a:latin typeface="Arial" panose="020B0604020202020204" pitchFamily="34" charset="0"/>
                </a:rPr>
                <a:t> shared output link buffers</a:t>
              </a:r>
            </a:p>
          </p:txBody>
        </p:sp>
        <p:sp>
          <p:nvSpPr>
            <p:cNvPr id="350" name="Line 77">
              <a:extLst>
                <a:ext uri="{FF2B5EF4-FFF2-40B4-BE49-F238E27FC236}">
                  <a16:creationId xmlns:a16="http://schemas.microsoft.com/office/drawing/2014/main" id="{2609129D-FECD-5541-8755-40B9535EF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DC9E0C42-D0D0-C642-A75B-D2B504E09F89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E85536C7-7667-104C-AC53-1ACBD3293324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0F6C01FB-9ABA-2B44-8CD3-912673CE784D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3479AC20-C321-4140-9DF7-DAE3A82CAFBF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5D7A5D36-0D51-274E-BD57-89216EE3D0ED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8C56DC83-453E-884E-88C0-5F16F3D2F239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F486F91F-497E-4840-99FF-2F6E93438A65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F367282B-BA64-9F40-80F4-FC127E0FBA3C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B165A859-F8AA-894A-AA38-F397DF087DF1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5" name="Freeform 91">
            <a:extLst>
              <a:ext uri="{FF2B5EF4-FFF2-40B4-BE49-F238E27FC236}">
                <a16:creationId xmlns:a16="http://schemas.microsoft.com/office/drawing/2014/main" id="{FE9A735A-D29D-5048-9B95-09DCFCC19EE5}"/>
              </a:ext>
            </a:extLst>
          </p:cNvPr>
          <p:cNvSpPr>
            <a:spLocks/>
          </p:cNvSpPr>
          <p:nvPr/>
        </p:nvSpPr>
        <p:spPr bwMode="auto">
          <a:xfrm>
            <a:off x="2102515" y="3601941"/>
            <a:ext cx="3158903" cy="1252595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D2EA7F33-E890-F044-9EFA-B51D448A85C4}"/>
              </a:ext>
            </a:extLst>
          </p:cNvPr>
          <p:cNvGrpSpPr/>
          <p:nvPr/>
        </p:nvGrpSpPr>
        <p:grpSpPr>
          <a:xfrm>
            <a:off x="1189944" y="4415193"/>
            <a:ext cx="3685387" cy="1009554"/>
            <a:chOff x="5641439" y="2685215"/>
            <a:chExt cx="4000500" cy="1028700"/>
          </a:xfrm>
        </p:grpSpPr>
        <p:sp>
          <p:nvSpPr>
            <p:cNvPr id="347" name="Oval 73">
              <a:extLst>
                <a:ext uri="{FF2B5EF4-FFF2-40B4-BE49-F238E27FC236}">
                  <a16:creationId xmlns:a16="http://schemas.microsoft.com/office/drawing/2014/main" id="{3265C07F-8CC7-8143-AF1A-B97C285A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342C12D1-D3C0-854C-B5E9-1645E78B3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scenario 2</a:t>
            </a:r>
            <a:endParaRPr lang="en-US" sz="3300" dirty="0"/>
          </a:p>
        </p:txBody>
      </p:sp>
      <p:sp>
        <p:nvSpPr>
          <p:cNvPr id="215" name="Oval 217">
            <a:extLst>
              <a:ext uri="{FF2B5EF4-FFF2-40B4-BE49-F238E27FC236}">
                <a16:creationId xmlns:a16="http://schemas.microsoft.com/office/drawing/2014/main" id="{E8380F29-F9DD-FD41-A743-32A2D2C03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879" y="3569494"/>
            <a:ext cx="84534" cy="8691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 kern="0">
              <a:solidFill>
                <a:srgbClr val="000000"/>
              </a:solidFill>
            </a:endParaRPr>
          </a:p>
        </p:txBody>
      </p:sp>
      <p:sp>
        <p:nvSpPr>
          <p:cNvPr id="230" name="Oval 232">
            <a:extLst>
              <a:ext uri="{FF2B5EF4-FFF2-40B4-BE49-F238E27FC236}">
                <a16:creationId xmlns:a16="http://schemas.microsoft.com/office/drawing/2014/main" id="{6F587E7E-71AC-E54E-91B9-31091ED3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879" y="3744517"/>
            <a:ext cx="84534" cy="8691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 kern="0">
              <a:solidFill>
                <a:srgbClr val="000000"/>
              </a:solidFill>
            </a:endParaRPr>
          </a:p>
        </p:txBody>
      </p:sp>
      <p:sp>
        <p:nvSpPr>
          <p:cNvPr id="235" name="Rectangle 241">
            <a:extLst>
              <a:ext uri="{FF2B5EF4-FFF2-40B4-BE49-F238E27FC236}">
                <a16:creationId xmlns:a16="http://schemas.microsoft.com/office/drawing/2014/main" id="{17406B91-ED98-7540-A5E7-482325DFD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3550444"/>
            <a:ext cx="183356" cy="116681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36" name="Rectangle 242">
            <a:extLst>
              <a:ext uri="{FF2B5EF4-FFF2-40B4-BE49-F238E27FC236}">
                <a16:creationId xmlns:a16="http://schemas.microsoft.com/office/drawing/2014/main" id="{16D1BB3A-2730-5542-A67A-DC96F7F3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3725467"/>
            <a:ext cx="183356" cy="116681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37" name="Text Box 243">
            <a:extLst>
              <a:ext uri="{FF2B5EF4-FFF2-40B4-BE49-F238E27FC236}">
                <a16:creationId xmlns:a16="http://schemas.microsoft.com/office/drawing/2014/main" id="{0D22406C-BED1-1A4C-A523-FB8EDCECF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577" y="3643313"/>
            <a:ext cx="50847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6600"/>
                </a:solidFill>
                <a:latin typeface="Arial" charset="0"/>
              </a:rPr>
              <a:t>copy</a:t>
            </a:r>
          </a:p>
        </p:txBody>
      </p:sp>
      <p:sp>
        <p:nvSpPr>
          <p:cNvPr id="238" name="Text Box 259">
            <a:extLst>
              <a:ext uri="{FF2B5EF4-FFF2-40B4-BE49-F238E27FC236}">
                <a16:creationId xmlns:a16="http://schemas.microsoft.com/office/drawing/2014/main" id="{586FFC28-194B-2246-81D3-22BA6BAE9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941" y="4411421"/>
            <a:ext cx="138050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006600"/>
                </a:solidFill>
                <a:latin typeface="Arial" charset="0"/>
              </a:rPr>
              <a:t>free buffer space!</a:t>
            </a:r>
          </a:p>
        </p:txBody>
      </p:sp>
      <p:sp>
        <p:nvSpPr>
          <p:cNvPr id="319" name="Rectangle 3">
            <a:extLst>
              <a:ext uri="{FF2B5EF4-FFF2-40B4-BE49-F238E27FC236}">
                <a16:creationId xmlns:a16="http://schemas.microsoft.com/office/drawing/2014/main" id="{E5E65C79-ACE3-1743-A76E-FFA95B9A44A1}"/>
              </a:ext>
            </a:extLst>
          </p:cNvPr>
          <p:cNvSpPr txBox="1">
            <a:spLocks noChangeArrowheads="1"/>
          </p:cNvSpPr>
          <p:nvPr/>
        </p:nvSpPr>
        <p:spPr>
          <a:xfrm>
            <a:off x="444353" y="1823072"/>
            <a:ext cx="5717382" cy="10727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lnSpc>
                <a:spcPct val="80000"/>
              </a:lnSpc>
              <a:spcBef>
                <a:spcPts val="750"/>
              </a:spcBef>
              <a:buNone/>
              <a:defRPr/>
            </a:pPr>
            <a:r>
              <a:rPr lang="en-US" sz="2100" dirty="0">
                <a:solidFill>
                  <a:srgbClr val="000099"/>
                </a:solidFill>
                <a:latin typeface="Calibri" panose="020F0502020204030204"/>
              </a:rPr>
              <a:t>Idealization: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perfect knowledge</a:t>
            </a:r>
          </a:p>
          <a:p>
            <a:pPr marL="350044" indent="-170260" defTabSz="685800">
              <a:lnSpc>
                <a:spcPct val="80000"/>
              </a:lnSpc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sender sends only when router buffers available </a:t>
            </a:r>
          </a:p>
          <a:p>
            <a:pPr marL="264319" indent="-166688" defTabSz="685800">
              <a:lnSpc>
                <a:spcPct val="80000"/>
              </a:lnSpc>
              <a:spcBef>
                <a:spcPts val="750"/>
              </a:spcBef>
              <a:buFont typeface="Wingdings" charset="2"/>
              <a:buChar char="§"/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3" name="Text Box 219">
            <a:extLst>
              <a:ext uri="{FF2B5EF4-FFF2-40B4-BE49-F238E27FC236}">
                <a16:creationId xmlns:a16="http://schemas.microsoft.com/office/drawing/2014/main" id="{52831C5B-CB06-DA40-A231-55AF76B69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7616" y="3579019"/>
            <a:ext cx="442913" cy="35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500" dirty="0">
                <a:solidFill>
                  <a:srgbClr val="C00000"/>
                </a:solidFill>
                <a:latin typeface="Symbol" pitchFamily="2" charset="2"/>
              </a:rPr>
              <a:t>l</a:t>
            </a:r>
            <a:r>
              <a:rPr lang="en-US" altLang="en-US" sz="1500" baseline="-25000" dirty="0">
                <a:solidFill>
                  <a:srgbClr val="C00000"/>
                </a:solidFill>
                <a:latin typeface="Arial" panose="020B0604020202020204" pitchFamily="34" charset="0"/>
              </a:rPr>
              <a:t>out</a:t>
            </a:r>
            <a:endParaRPr lang="en-US" altLang="en-US" sz="15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464" name="Line 236">
            <a:extLst>
              <a:ext uri="{FF2B5EF4-FFF2-40B4-BE49-F238E27FC236}">
                <a16:creationId xmlns:a16="http://schemas.microsoft.com/office/drawing/2014/main" id="{AFF1C7E6-124D-294E-B63A-863323A2A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7572" y="3733800"/>
            <a:ext cx="38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B447B17F-F2FC-BA4D-B4F5-E4177AE17CB6}"/>
              </a:ext>
            </a:extLst>
          </p:cNvPr>
          <p:cNvGrpSpPr/>
          <p:nvPr/>
        </p:nvGrpSpPr>
        <p:grpSpPr>
          <a:xfrm>
            <a:off x="2421069" y="4859836"/>
            <a:ext cx="1639465" cy="380565"/>
            <a:chOff x="3228093" y="5336775"/>
            <a:chExt cx="2185953" cy="507419"/>
          </a:xfrm>
        </p:grpSpPr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047AB416-0A13-7F45-9060-405793255F64}"/>
                </a:ext>
              </a:extLst>
            </p:cNvPr>
            <p:cNvSpPr txBox="1"/>
            <p:nvPr/>
          </p:nvSpPr>
          <p:spPr>
            <a:xfrm>
              <a:off x="5001111" y="5336775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E0E6E743-A4D4-5C4F-827B-4DB74EAE48CD}"/>
                </a:ext>
              </a:extLst>
            </p:cNvPr>
            <p:cNvSpPr txBox="1"/>
            <p:nvPr/>
          </p:nvSpPr>
          <p:spPr>
            <a:xfrm>
              <a:off x="3228093" y="5351752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758C3-5717-F349-9801-53D0A9A63540}"/>
              </a:ext>
            </a:extLst>
          </p:cNvPr>
          <p:cNvGrpSpPr/>
          <p:nvPr/>
        </p:nvGrpSpPr>
        <p:grpSpPr>
          <a:xfrm>
            <a:off x="6144325" y="1925226"/>
            <a:ext cx="2169966" cy="1960824"/>
            <a:chOff x="7614918" y="1260338"/>
            <a:chExt cx="2893289" cy="2614432"/>
          </a:xfrm>
        </p:grpSpPr>
        <p:sp>
          <p:nvSpPr>
            <p:cNvPr id="328" name="Text Box 285">
              <a:extLst>
                <a:ext uri="{FF2B5EF4-FFF2-40B4-BE49-F238E27FC236}">
                  <a16:creationId xmlns:a16="http://schemas.microsoft.com/office/drawing/2014/main" id="{6552704E-18C8-1F45-B183-35CF58416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4132" y="3536215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R/2</a:t>
              </a:r>
            </a:p>
          </p:txBody>
        </p:sp>
        <p:sp>
          <p:nvSpPr>
            <p:cNvPr id="330" name="Text Box 287">
              <a:extLst>
                <a:ext uri="{FF2B5EF4-FFF2-40B4-BE49-F238E27FC236}">
                  <a16:creationId xmlns:a16="http://schemas.microsoft.com/office/drawing/2014/main" id="{D3FBF239-D37F-BE46-A593-750EEE535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4637" y="3354937"/>
              <a:ext cx="519800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500">
                  <a:solidFill>
                    <a:prstClr val="black"/>
                  </a:solidFill>
                  <a:latin typeface="Symbol" charset="0"/>
                </a:rPr>
                <a:t>l</a:t>
              </a:r>
              <a:r>
                <a:rPr lang="en-US" sz="1500" baseline="-25000">
                  <a:solidFill>
                    <a:prstClr val="black"/>
                  </a:solidFill>
                  <a:latin typeface="Arial" charset="0"/>
                </a:rPr>
                <a:t>in</a:t>
              </a:r>
            </a:p>
          </p:txBody>
        </p:sp>
        <p:sp>
          <p:nvSpPr>
            <p:cNvPr id="321" name="Line 278">
              <a:extLst>
                <a:ext uri="{FF2B5EF4-FFF2-40B4-BE49-F238E27FC236}">
                  <a16:creationId xmlns:a16="http://schemas.microsoft.com/office/drawing/2014/main" id="{8D1C7E69-8607-034F-9010-2F675295D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9134" y="1260338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3" name="Line 280">
              <a:extLst>
                <a:ext uri="{FF2B5EF4-FFF2-40B4-BE49-F238E27FC236}">
                  <a16:creationId xmlns:a16="http://schemas.microsoft.com/office/drawing/2014/main" id="{7BEEB8CF-6CB9-6340-9F43-F3E16379C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6022" y="1496652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4" name="Freeform 281">
              <a:extLst>
                <a:ext uri="{FF2B5EF4-FFF2-40B4-BE49-F238E27FC236}">
                  <a16:creationId xmlns:a16="http://schemas.microsoft.com/office/drawing/2014/main" id="{8E4BA303-1A21-0447-B1FD-7D49AEC15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891" y="1437573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5" name="Line 282">
              <a:extLst>
                <a:ext uri="{FF2B5EF4-FFF2-40B4-BE49-F238E27FC236}">
                  <a16:creationId xmlns:a16="http://schemas.microsoft.com/office/drawing/2014/main" id="{0C4AD16F-1863-314E-9708-694B5FDAA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2974" y="1437573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6" name="Line 283">
              <a:extLst>
                <a:ext uri="{FF2B5EF4-FFF2-40B4-BE49-F238E27FC236}">
                  <a16:creationId xmlns:a16="http://schemas.microsoft.com/office/drawing/2014/main" id="{9408EF0E-6715-C947-964B-F65207653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0401" y="3419386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7" name="Text Box 284">
              <a:extLst>
                <a:ext uri="{FF2B5EF4-FFF2-40B4-BE49-F238E27FC236}">
                  <a16:creationId xmlns:a16="http://schemas.microsoft.com/office/drawing/2014/main" id="{DA7FA505-87D5-134C-A7F4-6FFBF2A5B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4918" y="1263053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R/2</a:t>
              </a:r>
            </a:p>
          </p:txBody>
        </p:sp>
        <p:sp>
          <p:nvSpPr>
            <p:cNvPr id="329" name="Text Box 286">
              <a:extLst>
                <a:ext uri="{FF2B5EF4-FFF2-40B4-BE49-F238E27FC236}">
                  <a16:creationId xmlns:a16="http://schemas.microsoft.com/office/drawing/2014/main" id="{F49DCA20-B1B5-E041-9E16-56DEDA3D0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802534" y="1528265"/>
              <a:ext cx="62239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500" dirty="0">
                  <a:solidFill>
                    <a:prstClr val="black"/>
                  </a:solidFill>
                  <a:latin typeface="Symbol" charset="0"/>
                </a:rPr>
                <a:t>l</a:t>
              </a:r>
              <a:r>
                <a:rPr lang="en-US" sz="1500" baseline="-25000" dirty="0">
                  <a:solidFill>
                    <a:prstClr val="black"/>
                  </a:solidFill>
                  <a:latin typeface="Arial" charset="0"/>
                </a:rPr>
                <a:t>out</a:t>
              </a:r>
            </a:p>
          </p:txBody>
        </p:sp>
        <p:sp>
          <p:nvSpPr>
            <p:cNvPr id="331" name="Line 288">
              <a:extLst>
                <a:ext uri="{FF2B5EF4-FFF2-40B4-BE49-F238E27FC236}">
                  <a16:creationId xmlns:a16="http://schemas.microsoft.com/office/drawing/2014/main" id="{91CAA45D-D9D4-7D43-8A3C-E896823A0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2864" y="1440259"/>
              <a:ext cx="18410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24D221-E335-BE44-90B5-F02D72533E0A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1" y="3397718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78D6D1-AFF2-2349-B28A-F078B72C27EA}"/>
                </a:ext>
              </a:extLst>
            </p:cNvPr>
            <p:cNvSpPr txBox="1"/>
            <p:nvPr/>
          </p:nvSpPr>
          <p:spPr>
            <a:xfrm rot="16200000">
              <a:off x="7363855" y="2464069"/>
              <a:ext cx="1292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throughput: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0BD9B2-FF07-7748-9C3C-FBC864C16D93}"/>
                </a:ext>
              </a:extLst>
            </p:cNvPr>
            <p:cNvSpPr/>
            <p:nvPr/>
          </p:nvSpPr>
          <p:spPr>
            <a:xfrm>
              <a:off x="10147300" y="1397000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77" name="Slide Number Placeholder 2">
            <a:extLst>
              <a:ext uri="{FF2B5EF4-FFF2-40B4-BE49-F238E27FC236}">
                <a16:creationId xmlns:a16="http://schemas.microsoft.com/office/drawing/2014/main" id="{20FB35DE-567D-2248-A135-547303EA8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26 0.17778 L 0.06537 0.17871 L 0.03542 0.24167 L 0.14753 0.2416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3 0.24167 L 0.17917 0.24167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17 0.24167 L 0.22526 0.24167 L 0.27005 0.15278 L 0.33347 0.15278 L 0.33177 0.01297 " pathEditMode="relative" rAng="0" ptsTypes="AAAAA">
                                      <p:cBhvr>
                                        <p:cTn id="37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9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5" grpId="1" animBg="1"/>
      <p:bldP spid="235" grpId="2" animBg="1"/>
      <p:bldP spid="235" grpId="3" animBg="1"/>
      <p:bldP spid="235" grpId="4" animBg="1"/>
      <p:bldP spid="235" grpId="5" animBg="1"/>
      <p:bldP spid="236" grpId="0" animBg="1"/>
      <p:bldP spid="236" grpId="1" animBg="1"/>
      <p:bldP spid="237" grpId="0"/>
      <p:bldP spid="237" grpId="1"/>
      <p:bldP spid="238" grpId="0"/>
      <p:bldP spid="238" grpId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 descr="garbage_can">
            <a:extLst>
              <a:ext uri="{FF2B5EF4-FFF2-40B4-BE49-F238E27FC236}">
                <a16:creationId xmlns:a16="http://schemas.microsoft.com/office/drawing/2014/main" id="{584AA802-2B1D-9B45-90AF-1F6B78CA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35" y="5188744"/>
            <a:ext cx="365522" cy="48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Freeform 3">
            <a:extLst>
              <a:ext uri="{FF2B5EF4-FFF2-40B4-BE49-F238E27FC236}">
                <a16:creationId xmlns:a16="http://schemas.microsoft.com/office/drawing/2014/main" id="{56CD104B-8E67-7142-9E50-DB57D15E8A76}"/>
              </a:ext>
            </a:extLst>
          </p:cNvPr>
          <p:cNvSpPr>
            <a:spLocks/>
          </p:cNvSpPr>
          <p:nvPr/>
        </p:nvSpPr>
        <p:spPr bwMode="auto">
          <a:xfrm>
            <a:off x="5210233" y="4614611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E3154B3D-EA89-ED49-9BDD-71ADB5CBED52}"/>
              </a:ext>
            </a:extLst>
          </p:cNvPr>
          <p:cNvGrpSpPr/>
          <p:nvPr/>
        </p:nvGrpSpPr>
        <p:grpSpPr>
          <a:xfrm>
            <a:off x="4680385" y="4619699"/>
            <a:ext cx="540549" cy="887198"/>
            <a:chOff x="10910965" y="2513124"/>
            <a:chExt cx="586768" cy="904023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20196EC-5C9D-244E-A054-231C07CB12E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20DAC0A1-5E9E-9342-8773-AC28BFF1C79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B9D8B51B-4873-D441-BBAD-7FC691EBDD5D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3C668D72-9BBE-1141-800B-852CFD5E677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EAA48DB-862D-C446-8306-33815B191079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 9">
            <a:extLst>
              <a:ext uri="{FF2B5EF4-FFF2-40B4-BE49-F238E27FC236}">
                <a16:creationId xmlns:a16="http://schemas.microsoft.com/office/drawing/2014/main" id="{259E0A94-54BE-7245-80CC-030B9BD2E052}"/>
              </a:ext>
            </a:extLst>
          </p:cNvPr>
          <p:cNvSpPr>
            <a:spLocks/>
          </p:cNvSpPr>
          <p:nvPr/>
        </p:nvSpPr>
        <p:spPr bwMode="auto">
          <a:xfrm flipH="1">
            <a:off x="1383541" y="3493979"/>
            <a:ext cx="396261" cy="88370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46745B0-4450-AC42-B8BD-FE92C0ADE9D4}"/>
              </a:ext>
            </a:extLst>
          </p:cNvPr>
          <p:cNvGrpSpPr/>
          <p:nvPr/>
        </p:nvGrpSpPr>
        <p:grpSpPr>
          <a:xfrm>
            <a:off x="959009" y="4370023"/>
            <a:ext cx="540549" cy="887198"/>
            <a:chOff x="10910965" y="2513124"/>
            <a:chExt cx="586768" cy="904023"/>
          </a:xfrm>
        </p:grpSpPr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95C531B4-14C6-CF42-8F62-ECB0746666C0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31B59911-BB8F-554E-A3ED-D3BD4296D93A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535AE79-BB12-7844-B2DA-41BDECE3CD4A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0B14C542-C613-7E4B-9B5A-53DE92065BB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04BDA539-80EE-F64B-81C9-754C3FD32FF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879B8F7-8950-1649-8D37-378ECBBFDB62}"/>
              </a:ext>
            </a:extLst>
          </p:cNvPr>
          <p:cNvGrpSpPr/>
          <p:nvPr/>
        </p:nvGrpSpPr>
        <p:grpSpPr>
          <a:xfrm>
            <a:off x="1766283" y="3498068"/>
            <a:ext cx="540549" cy="887198"/>
            <a:chOff x="10910965" y="2513124"/>
            <a:chExt cx="586768" cy="904023"/>
          </a:xfrm>
        </p:grpSpPr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4E1426E7-23EC-AF46-8C8F-112D49CD5E79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20090985-59C2-BD4B-855E-827534772F4D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5F629929-45C7-FC4C-A84E-2FD6FDD93F4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B8ED8CF2-A42B-EE49-9744-A4C7F576E88D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635F92FB-5801-1845-9FAD-2C2BFB02757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Freeform 6">
            <a:extLst>
              <a:ext uri="{FF2B5EF4-FFF2-40B4-BE49-F238E27FC236}">
                <a16:creationId xmlns:a16="http://schemas.microsoft.com/office/drawing/2014/main" id="{E2AF8D49-A0C7-EC4A-803B-E7B675E9573F}"/>
              </a:ext>
            </a:extLst>
          </p:cNvPr>
          <p:cNvSpPr>
            <a:spLocks/>
          </p:cNvSpPr>
          <p:nvPr/>
        </p:nvSpPr>
        <p:spPr bwMode="auto">
          <a:xfrm>
            <a:off x="5556835" y="3631852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7D5A1E-3514-C947-B273-F2E0678C33D3}"/>
              </a:ext>
            </a:extLst>
          </p:cNvPr>
          <p:cNvGrpSpPr/>
          <p:nvPr/>
        </p:nvGrpSpPr>
        <p:grpSpPr>
          <a:xfrm>
            <a:off x="5024189" y="3608167"/>
            <a:ext cx="540549" cy="887198"/>
            <a:chOff x="10910965" y="2513124"/>
            <a:chExt cx="586768" cy="904023"/>
          </a:xfrm>
        </p:grpSpPr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E1244AFB-0325-244E-A9B8-C17FA4F7C01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A4F86619-DC06-F44A-B7E8-F853FF0B8F1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58D6F3BD-6F9A-CE4C-A9E8-F1527ABCD40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A7318AF6-6AC3-FD4C-9C9B-6AEF838CD717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D496FD87-9FA2-E348-8DF6-0A2ED6851CE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57E12A1-9668-9B42-B100-34C1DE0591E4}"/>
              </a:ext>
            </a:extLst>
          </p:cNvPr>
          <p:cNvGrpSpPr/>
          <p:nvPr/>
        </p:nvGrpSpPr>
        <p:grpSpPr>
          <a:xfrm>
            <a:off x="2828023" y="4632484"/>
            <a:ext cx="965153" cy="551195"/>
            <a:chOff x="7493876" y="2774731"/>
            <a:chExt cx="1481958" cy="894622"/>
          </a:xfrm>
        </p:grpSpPr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F56C0630-709C-2843-A3DC-28B191A54A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295F088B-9D9D-964F-AA6D-D5327CE0C3A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B1CAB28B-358E-AA46-BD50-E34CAAEF8E8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01DD581A-A88A-A243-9941-2CA12F31E1D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DC80F0DF-8C07-9F4B-A91E-B69266F157E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F8E66F3B-2637-A747-9C24-85B20184E6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3334DF4C-51D1-1941-B531-C15B374AB0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64" name="Group 124">
            <a:extLst>
              <a:ext uri="{FF2B5EF4-FFF2-40B4-BE49-F238E27FC236}">
                <a16:creationId xmlns:a16="http://schemas.microsoft.com/office/drawing/2014/main" id="{FC5EB0EE-47AC-FF4C-AF7B-EEF579419908}"/>
              </a:ext>
            </a:extLst>
          </p:cNvPr>
          <p:cNvGrpSpPr>
            <a:grpSpLocks/>
          </p:cNvGrpSpPr>
          <p:nvPr/>
        </p:nvGrpSpPr>
        <p:grpSpPr bwMode="auto">
          <a:xfrm>
            <a:off x="988066" y="3765090"/>
            <a:ext cx="484073" cy="426879"/>
            <a:chOff x="-44" y="1473"/>
            <a:chExt cx="981" cy="1105"/>
          </a:xfrm>
        </p:grpSpPr>
        <p:pic>
          <p:nvPicPr>
            <p:cNvPr id="420" name="Picture 125" descr="desktop_computer_stylized_medium">
              <a:extLst>
                <a:ext uri="{FF2B5EF4-FFF2-40B4-BE49-F238E27FC236}">
                  <a16:creationId xmlns:a16="http://schemas.microsoft.com/office/drawing/2014/main" id="{DCB34079-A6E3-9D4A-BE16-E82BDFE7B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" name="Freeform 126">
              <a:extLst>
                <a:ext uri="{FF2B5EF4-FFF2-40B4-BE49-F238E27FC236}">
                  <a16:creationId xmlns:a16="http://schemas.microsoft.com/office/drawing/2014/main" id="{B18A6DB4-0DA7-0441-9809-42625EC3D6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66" name="Freeform 12">
            <a:extLst>
              <a:ext uri="{FF2B5EF4-FFF2-40B4-BE49-F238E27FC236}">
                <a16:creationId xmlns:a16="http://schemas.microsoft.com/office/drawing/2014/main" id="{3953C5E3-1C88-7F42-A861-A35744860036}"/>
              </a:ext>
            </a:extLst>
          </p:cNvPr>
          <p:cNvSpPr>
            <a:spLocks/>
          </p:cNvSpPr>
          <p:nvPr/>
        </p:nvSpPr>
        <p:spPr bwMode="auto">
          <a:xfrm flipH="1">
            <a:off x="733658" y="4368455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7" name="Line 33">
            <a:extLst>
              <a:ext uri="{FF2B5EF4-FFF2-40B4-BE49-F238E27FC236}">
                <a16:creationId xmlns:a16="http://schemas.microsoft.com/office/drawing/2014/main" id="{6B880909-138C-864F-A544-21462FBDB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175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8" name="Text Box 42">
            <a:extLst>
              <a:ext uri="{FF2B5EF4-FFF2-40B4-BE49-F238E27FC236}">
                <a16:creationId xmlns:a16="http://schemas.microsoft.com/office/drawing/2014/main" id="{C12F884F-8B3B-254B-979E-446A00E5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63" y="3504613"/>
            <a:ext cx="841877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Host A</a:t>
            </a:r>
            <a:endParaRPr lang="en-US" altLang="en-US" sz="30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69" name="Text Box 52">
            <a:extLst>
              <a:ext uri="{FF2B5EF4-FFF2-40B4-BE49-F238E27FC236}">
                <a16:creationId xmlns:a16="http://schemas.microsoft.com/office/drawing/2014/main" id="{7B14A372-36AF-7943-B01F-CCDE7A3DF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77" y="5397367"/>
            <a:ext cx="736183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0013A3"/>
                </a:solidFill>
                <a:latin typeface="Arial" panose="020B0604020202020204" pitchFamily="34" charset="0"/>
              </a:rPr>
              <a:t>Host B</a:t>
            </a:r>
            <a:endParaRPr lang="en-US" altLang="en-US" sz="3000" dirty="0">
              <a:solidFill>
                <a:srgbClr val="0013A3"/>
              </a:solidFill>
              <a:latin typeface="Comic Sans MS" panose="030F0902030302020204" pitchFamily="66" charset="0"/>
            </a:endParaRPr>
          </a:p>
        </p:txBody>
      </p:sp>
      <p:sp>
        <p:nvSpPr>
          <p:cNvPr id="170" name="Line 53">
            <a:extLst>
              <a:ext uri="{FF2B5EF4-FFF2-40B4-BE49-F238E27FC236}">
                <a16:creationId xmlns:a16="http://schemas.microsoft.com/office/drawing/2014/main" id="{E766E562-5368-124F-9601-7FDC892627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1686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1" name="Line 54">
            <a:extLst>
              <a:ext uri="{FF2B5EF4-FFF2-40B4-BE49-F238E27FC236}">
                <a16:creationId xmlns:a16="http://schemas.microsoft.com/office/drawing/2014/main" id="{5217D62B-C74B-E74F-A167-EAC133435E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3391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2" name="Line 55">
            <a:extLst>
              <a:ext uri="{FF2B5EF4-FFF2-40B4-BE49-F238E27FC236}">
                <a16:creationId xmlns:a16="http://schemas.microsoft.com/office/drawing/2014/main" id="{13864E4D-0C95-B848-9A1E-13BC902446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7462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3" name="Line 57">
            <a:extLst>
              <a:ext uri="{FF2B5EF4-FFF2-40B4-BE49-F238E27FC236}">
                <a16:creationId xmlns:a16="http://schemas.microsoft.com/office/drawing/2014/main" id="{BF96F5E7-6F33-8C4E-8B93-288BD347F4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6741" y="4499467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8" name="Group 127">
            <a:extLst>
              <a:ext uri="{FF2B5EF4-FFF2-40B4-BE49-F238E27FC236}">
                <a16:creationId xmlns:a16="http://schemas.microsoft.com/office/drawing/2014/main" id="{5A859FBC-BCA2-C842-8621-8728D6AA737D}"/>
              </a:ext>
            </a:extLst>
          </p:cNvPr>
          <p:cNvGrpSpPr>
            <a:grpSpLocks/>
          </p:cNvGrpSpPr>
          <p:nvPr/>
        </p:nvGrpSpPr>
        <p:grpSpPr bwMode="auto">
          <a:xfrm>
            <a:off x="5648969" y="4212659"/>
            <a:ext cx="213518" cy="433111"/>
            <a:chOff x="4140" y="429"/>
            <a:chExt cx="1425" cy="2396"/>
          </a:xfrm>
        </p:grpSpPr>
        <p:sp>
          <p:nvSpPr>
            <p:cNvPr id="382" name="Freeform 128">
              <a:extLst>
                <a:ext uri="{FF2B5EF4-FFF2-40B4-BE49-F238E27FC236}">
                  <a16:creationId xmlns:a16="http://schemas.microsoft.com/office/drawing/2014/main" id="{53E7DA9C-A2FB-2A47-9F85-7E7A65DE8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3" name="Rectangle 129">
              <a:extLst>
                <a:ext uri="{FF2B5EF4-FFF2-40B4-BE49-F238E27FC236}">
                  <a16:creationId xmlns:a16="http://schemas.microsoft.com/office/drawing/2014/main" id="{3AF5C3FC-49CB-F149-8EC4-D3CE93FBD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4" name="Freeform 130">
              <a:extLst>
                <a:ext uri="{FF2B5EF4-FFF2-40B4-BE49-F238E27FC236}">
                  <a16:creationId xmlns:a16="http://schemas.microsoft.com/office/drawing/2014/main" id="{7C42DC53-39FF-5A49-8C4F-6C40C63A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5" name="Freeform 131">
              <a:extLst>
                <a:ext uri="{FF2B5EF4-FFF2-40B4-BE49-F238E27FC236}">
                  <a16:creationId xmlns:a16="http://schemas.microsoft.com/office/drawing/2014/main" id="{904C6061-3C0D-024D-9392-F0BBD56C7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6" name="Rectangle 132">
              <a:extLst>
                <a:ext uri="{FF2B5EF4-FFF2-40B4-BE49-F238E27FC236}">
                  <a16:creationId xmlns:a16="http://schemas.microsoft.com/office/drawing/2014/main" id="{CBF7762D-B9E1-3F42-8A5B-2FD716C9E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87" name="Group 133">
              <a:extLst>
                <a:ext uri="{FF2B5EF4-FFF2-40B4-BE49-F238E27FC236}">
                  <a16:creationId xmlns:a16="http://schemas.microsoft.com/office/drawing/2014/main" id="{37F59F7C-B64B-B948-AF1B-7F3AF02075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12" name="AutoShape 134">
                <a:extLst>
                  <a:ext uri="{FF2B5EF4-FFF2-40B4-BE49-F238E27FC236}">
                    <a16:creationId xmlns:a16="http://schemas.microsoft.com/office/drawing/2014/main" id="{DC9F766E-CCD1-BE4A-94CB-63A12C7B9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13" name="AutoShape 135">
                <a:extLst>
                  <a:ext uri="{FF2B5EF4-FFF2-40B4-BE49-F238E27FC236}">
                    <a16:creationId xmlns:a16="http://schemas.microsoft.com/office/drawing/2014/main" id="{DD08DC7B-FBF1-C548-A5EC-8949A2770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88" name="Rectangle 136">
              <a:extLst>
                <a:ext uri="{FF2B5EF4-FFF2-40B4-BE49-F238E27FC236}">
                  <a16:creationId xmlns:a16="http://schemas.microsoft.com/office/drawing/2014/main" id="{C3C4DB9B-2C11-974B-AE3D-EEE3882C2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89" name="Group 137">
              <a:extLst>
                <a:ext uri="{FF2B5EF4-FFF2-40B4-BE49-F238E27FC236}">
                  <a16:creationId xmlns:a16="http://schemas.microsoft.com/office/drawing/2014/main" id="{EC619C0F-379A-2342-B3D5-485A8C9E4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10" name="AutoShape 138">
                <a:extLst>
                  <a:ext uri="{FF2B5EF4-FFF2-40B4-BE49-F238E27FC236}">
                    <a16:creationId xmlns:a16="http://schemas.microsoft.com/office/drawing/2014/main" id="{2F03F1AA-B144-6441-82E1-7E7D399D4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11" name="AutoShape 139">
                <a:extLst>
                  <a:ext uri="{FF2B5EF4-FFF2-40B4-BE49-F238E27FC236}">
                    <a16:creationId xmlns:a16="http://schemas.microsoft.com/office/drawing/2014/main" id="{F6577811-E5CB-A24A-9C7F-8DD1CEEA4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90" name="Rectangle 140">
              <a:extLst>
                <a:ext uri="{FF2B5EF4-FFF2-40B4-BE49-F238E27FC236}">
                  <a16:creationId xmlns:a16="http://schemas.microsoft.com/office/drawing/2014/main" id="{905394A9-0D77-834D-B74B-528F8F2CC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1" name="Rectangle 141">
              <a:extLst>
                <a:ext uri="{FF2B5EF4-FFF2-40B4-BE49-F238E27FC236}">
                  <a16:creationId xmlns:a16="http://schemas.microsoft.com/office/drawing/2014/main" id="{54E45B44-7162-414B-951E-CC6695CB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92" name="Group 142">
              <a:extLst>
                <a:ext uri="{FF2B5EF4-FFF2-40B4-BE49-F238E27FC236}">
                  <a16:creationId xmlns:a16="http://schemas.microsoft.com/office/drawing/2014/main" id="{AD966B92-0483-3941-BD39-3D5F6359C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8" name="AutoShape 143">
                <a:extLst>
                  <a:ext uri="{FF2B5EF4-FFF2-40B4-BE49-F238E27FC236}">
                    <a16:creationId xmlns:a16="http://schemas.microsoft.com/office/drawing/2014/main" id="{632896F6-0B90-8F4D-96AE-09DA88C7C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09" name="AutoShape 144">
                <a:extLst>
                  <a:ext uri="{FF2B5EF4-FFF2-40B4-BE49-F238E27FC236}">
                    <a16:creationId xmlns:a16="http://schemas.microsoft.com/office/drawing/2014/main" id="{AFD82636-77B9-2B47-8699-D3BF427B3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93" name="Freeform 145">
              <a:extLst>
                <a:ext uri="{FF2B5EF4-FFF2-40B4-BE49-F238E27FC236}">
                  <a16:creationId xmlns:a16="http://schemas.microsoft.com/office/drawing/2014/main" id="{35166E21-5125-774B-9623-4EF221B04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94" name="Group 146">
              <a:extLst>
                <a:ext uri="{FF2B5EF4-FFF2-40B4-BE49-F238E27FC236}">
                  <a16:creationId xmlns:a16="http://schemas.microsoft.com/office/drawing/2014/main" id="{6C8DAE71-3F1C-904C-85C2-214CB59E7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06" name="AutoShape 147">
                <a:extLst>
                  <a:ext uri="{FF2B5EF4-FFF2-40B4-BE49-F238E27FC236}">
                    <a16:creationId xmlns:a16="http://schemas.microsoft.com/office/drawing/2014/main" id="{87A402FD-47EE-FD44-AD9E-357434560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07" name="AutoShape 148">
                <a:extLst>
                  <a:ext uri="{FF2B5EF4-FFF2-40B4-BE49-F238E27FC236}">
                    <a16:creationId xmlns:a16="http://schemas.microsoft.com/office/drawing/2014/main" id="{D38CC5CC-31DB-F84B-B60C-A5487B93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95" name="Rectangle 149">
              <a:extLst>
                <a:ext uri="{FF2B5EF4-FFF2-40B4-BE49-F238E27FC236}">
                  <a16:creationId xmlns:a16="http://schemas.microsoft.com/office/drawing/2014/main" id="{0FDFE2FA-B251-B04D-9A87-9FA1DEE27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6" name="Freeform 150">
              <a:extLst>
                <a:ext uri="{FF2B5EF4-FFF2-40B4-BE49-F238E27FC236}">
                  <a16:creationId xmlns:a16="http://schemas.microsoft.com/office/drawing/2014/main" id="{861A3A88-011C-1648-B5E0-F5583D0CB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7" name="Freeform 151">
              <a:extLst>
                <a:ext uri="{FF2B5EF4-FFF2-40B4-BE49-F238E27FC236}">
                  <a16:creationId xmlns:a16="http://schemas.microsoft.com/office/drawing/2014/main" id="{FF9AD10E-0B20-D549-B4F4-E0900932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8" name="Oval 152">
              <a:extLst>
                <a:ext uri="{FF2B5EF4-FFF2-40B4-BE49-F238E27FC236}">
                  <a16:creationId xmlns:a16="http://schemas.microsoft.com/office/drawing/2014/main" id="{7FC6D115-11CC-8C42-84FB-F9380DF79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9" name="Freeform 153">
              <a:extLst>
                <a:ext uri="{FF2B5EF4-FFF2-40B4-BE49-F238E27FC236}">
                  <a16:creationId xmlns:a16="http://schemas.microsoft.com/office/drawing/2014/main" id="{FA893A70-E205-C74B-B0B1-F0BE1C537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0" name="AutoShape 154">
              <a:extLst>
                <a:ext uri="{FF2B5EF4-FFF2-40B4-BE49-F238E27FC236}">
                  <a16:creationId xmlns:a16="http://schemas.microsoft.com/office/drawing/2014/main" id="{CA3DE6E4-EC59-C54E-A06D-302F82AD7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1" name="AutoShape 155">
              <a:extLst>
                <a:ext uri="{FF2B5EF4-FFF2-40B4-BE49-F238E27FC236}">
                  <a16:creationId xmlns:a16="http://schemas.microsoft.com/office/drawing/2014/main" id="{D5954570-3A29-A04C-A694-89339B8CA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2" name="Oval 156">
              <a:extLst>
                <a:ext uri="{FF2B5EF4-FFF2-40B4-BE49-F238E27FC236}">
                  <a16:creationId xmlns:a16="http://schemas.microsoft.com/office/drawing/2014/main" id="{6D15A2AA-735B-1540-83A7-0CF4980B6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3" name="Oval 157">
              <a:extLst>
                <a:ext uri="{FF2B5EF4-FFF2-40B4-BE49-F238E27FC236}">
                  <a16:creationId xmlns:a16="http://schemas.microsoft.com/office/drawing/2014/main" id="{DBA0EFAE-DA9A-C341-9586-349045E9E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4" name="Oval 158">
              <a:extLst>
                <a:ext uri="{FF2B5EF4-FFF2-40B4-BE49-F238E27FC236}">
                  <a16:creationId xmlns:a16="http://schemas.microsoft.com/office/drawing/2014/main" id="{419BE2D4-504A-B24C-9BA2-88012DDF9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5" name="Rectangle 159">
              <a:extLst>
                <a:ext uri="{FF2B5EF4-FFF2-40B4-BE49-F238E27FC236}">
                  <a16:creationId xmlns:a16="http://schemas.microsoft.com/office/drawing/2014/main" id="{12323152-8DFE-D54A-8022-8B7157278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17" name="Group 160">
            <a:extLst>
              <a:ext uri="{FF2B5EF4-FFF2-40B4-BE49-F238E27FC236}">
                <a16:creationId xmlns:a16="http://schemas.microsoft.com/office/drawing/2014/main" id="{FA087400-17DC-374A-8B3D-047A843A930C}"/>
              </a:ext>
            </a:extLst>
          </p:cNvPr>
          <p:cNvGrpSpPr>
            <a:grpSpLocks/>
          </p:cNvGrpSpPr>
          <p:nvPr/>
        </p:nvGrpSpPr>
        <p:grpSpPr bwMode="auto">
          <a:xfrm>
            <a:off x="438973" y="5098707"/>
            <a:ext cx="484073" cy="426879"/>
            <a:chOff x="-44" y="1473"/>
            <a:chExt cx="981" cy="1105"/>
          </a:xfrm>
        </p:grpSpPr>
        <p:pic>
          <p:nvPicPr>
            <p:cNvPr id="380" name="Picture 161" descr="desktop_computer_stylized_medium">
              <a:extLst>
                <a:ext uri="{FF2B5EF4-FFF2-40B4-BE49-F238E27FC236}">
                  <a16:creationId xmlns:a16="http://schemas.microsoft.com/office/drawing/2014/main" id="{3EA6EC22-E034-D743-91DD-5D279096F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1" name="Freeform 162">
              <a:extLst>
                <a:ext uri="{FF2B5EF4-FFF2-40B4-BE49-F238E27FC236}">
                  <a16:creationId xmlns:a16="http://schemas.microsoft.com/office/drawing/2014/main" id="{3DE644EB-7288-364C-85AD-A0B8C3C27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20" name="Group 163">
            <a:extLst>
              <a:ext uri="{FF2B5EF4-FFF2-40B4-BE49-F238E27FC236}">
                <a16:creationId xmlns:a16="http://schemas.microsoft.com/office/drawing/2014/main" id="{C67AA62F-6B41-6E41-82AB-388CDEBE1BF4}"/>
              </a:ext>
            </a:extLst>
          </p:cNvPr>
          <p:cNvGrpSpPr>
            <a:grpSpLocks/>
          </p:cNvGrpSpPr>
          <p:nvPr/>
        </p:nvGrpSpPr>
        <p:grpSpPr bwMode="auto">
          <a:xfrm>
            <a:off x="5356478" y="5159895"/>
            <a:ext cx="213518" cy="433111"/>
            <a:chOff x="4140" y="429"/>
            <a:chExt cx="1425" cy="2396"/>
          </a:xfrm>
        </p:grpSpPr>
        <p:sp>
          <p:nvSpPr>
            <p:cNvPr id="348" name="Freeform 164">
              <a:extLst>
                <a:ext uri="{FF2B5EF4-FFF2-40B4-BE49-F238E27FC236}">
                  <a16:creationId xmlns:a16="http://schemas.microsoft.com/office/drawing/2014/main" id="{D195FCDA-1D6E-A14F-813E-82BA881BA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9" name="Rectangle 165">
              <a:extLst>
                <a:ext uri="{FF2B5EF4-FFF2-40B4-BE49-F238E27FC236}">
                  <a16:creationId xmlns:a16="http://schemas.microsoft.com/office/drawing/2014/main" id="{08336962-E72A-234B-AE02-13BF68CF9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0" name="Freeform 166">
              <a:extLst>
                <a:ext uri="{FF2B5EF4-FFF2-40B4-BE49-F238E27FC236}">
                  <a16:creationId xmlns:a16="http://schemas.microsoft.com/office/drawing/2014/main" id="{9CC8CF3D-B0E5-DF41-A2B1-CB1448401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1" name="Freeform 167">
              <a:extLst>
                <a:ext uri="{FF2B5EF4-FFF2-40B4-BE49-F238E27FC236}">
                  <a16:creationId xmlns:a16="http://schemas.microsoft.com/office/drawing/2014/main" id="{A62F35DC-6D41-2C46-9982-EC06FA2C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2" name="Rectangle 168">
              <a:extLst>
                <a:ext uri="{FF2B5EF4-FFF2-40B4-BE49-F238E27FC236}">
                  <a16:creationId xmlns:a16="http://schemas.microsoft.com/office/drawing/2014/main" id="{41008D83-EBD9-A042-BDC0-CCFD7F0B7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53" name="Group 169">
              <a:extLst>
                <a:ext uri="{FF2B5EF4-FFF2-40B4-BE49-F238E27FC236}">
                  <a16:creationId xmlns:a16="http://schemas.microsoft.com/office/drawing/2014/main" id="{D5C2A6D0-2900-374F-8B47-7CAC43E5E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8" name="AutoShape 170">
                <a:extLst>
                  <a:ext uri="{FF2B5EF4-FFF2-40B4-BE49-F238E27FC236}">
                    <a16:creationId xmlns:a16="http://schemas.microsoft.com/office/drawing/2014/main" id="{316161F8-F72E-8842-A7EA-ACD5553EB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9" name="AutoShape 171">
                <a:extLst>
                  <a:ext uri="{FF2B5EF4-FFF2-40B4-BE49-F238E27FC236}">
                    <a16:creationId xmlns:a16="http://schemas.microsoft.com/office/drawing/2014/main" id="{65D8DF1E-DC5A-4048-8F8A-B22E7446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72">
              <a:extLst>
                <a:ext uri="{FF2B5EF4-FFF2-40B4-BE49-F238E27FC236}">
                  <a16:creationId xmlns:a16="http://schemas.microsoft.com/office/drawing/2014/main" id="{F0278590-CB35-2B4C-8960-A8E639AE0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55" name="Group 173">
              <a:extLst>
                <a:ext uri="{FF2B5EF4-FFF2-40B4-BE49-F238E27FC236}">
                  <a16:creationId xmlns:a16="http://schemas.microsoft.com/office/drawing/2014/main" id="{6B7EAD7C-E09C-8C45-93EA-4861697FB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6" name="AutoShape 174">
                <a:extLst>
                  <a:ext uri="{FF2B5EF4-FFF2-40B4-BE49-F238E27FC236}">
                    <a16:creationId xmlns:a16="http://schemas.microsoft.com/office/drawing/2014/main" id="{B100E59C-193E-F74A-9B2F-64705FC8D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7" name="AutoShape 175">
                <a:extLst>
                  <a:ext uri="{FF2B5EF4-FFF2-40B4-BE49-F238E27FC236}">
                    <a16:creationId xmlns:a16="http://schemas.microsoft.com/office/drawing/2014/main" id="{C5CAF38F-0311-FF44-974E-7B3A277A8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56" name="Rectangle 176">
              <a:extLst>
                <a:ext uri="{FF2B5EF4-FFF2-40B4-BE49-F238E27FC236}">
                  <a16:creationId xmlns:a16="http://schemas.microsoft.com/office/drawing/2014/main" id="{950C602D-D3E9-9D49-95E7-FEAA72A8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7" name="Rectangle 177">
              <a:extLst>
                <a:ext uri="{FF2B5EF4-FFF2-40B4-BE49-F238E27FC236}">
                  <a16:creationId xmlns:a16="http://schemas.microsoft.com/office/drawing/2014/main" id="{08A4D495-7D7A-BC4E-B504-63349FFAA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58" name="Group 178">
              <a:extLst>
                <a:ext uri="{FF2B5EF4-FFF2-40B4-BE49-F238E27FC236}">
                  <a16:creationId xmlns:a16="http://schemas.microsoft.com/office/drawing/2014/main" id="{F305A5C0-33C8-774E-A415-F8DB363892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4" name="AutoShape 179">
                <a:extLst>
                  <a:ext uri="{FF2B5EF4-FFF2-40B4-BE49-F238E27FC236}">
                    <a16:creationId xmlns:a16="http://schemas.microsoft.com/office/drawing/2014/main" id="{1D60B3F0-C96C-CF4F-AE8E-9DFC4AC8D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5" name="AutoShape 180">
                <a:extLst>
                  <a:ext uri="{FF2B5EF4-FFF2-40B4-BE49-F238E27FC236}">
                    <a16:creationId xmlns:a16="http://schemas.microsoft.com/office/drawing/2014/main" id="{59F17474-B1E9-5A4A-95BC-0FFA152A6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59" name="Freeform 181">
              <a:extLst>
                <a:ext uri="{FF2B5EF4-FFF2-40B4-BE49-F238E27FC236}">
                  <a16:creationId xmlns:a16="http://schemas.microsoft.com/office/drawing/2014/main" id="{4D4849DA-5BB5-194F-B347-D9C0FD3B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0" name="Group 182">
              <a:extLst>
                <a:ext uri="{FF2B5EF4-FFF2-40B4-BE49-F238E27FC236}">
                  <a16:creationId xmlns:a16="http://schemas.microsoft.com/office/drawing/2014/main" id="{387B571D-6B5A-D54A-893E-26AE85316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2" name="AutoShape 183">
                <a:extLst>
                  <a:ext uri="{FF2B5EF4-FFF2-40B4-BE49-F238E27FC236}">
                    <a16:creationId xmlns:a16="http://schemas.microsoft.com/office/drawing/2014/main" id="{5B2C6A46-36B9-A645-9C38-687443126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3" name="AutoShape 184">
                <a:extLst>
                  <a:ext uri="{FF2B5EF4-FFF2-40B4-BE49-F238E27FC236}">
                    <a16:creationId xmlns:a16="http://schemas.microsoft.com/office/drawing/2014/main" id="{02DF9FD3-61E5-B44A-9E31-BCF57F474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61" name="Rectangle 185">
              <a:extLst>
                <a:ext uri="{FF2B5EF4-FFF2-40B4-BE49-F238E27FC236}">
                  <a16:creationId xmlns:a16="http://schemas.microsoft.com/office/drawing/2014/main" id="{F669C71A-A324-3F42-B2FE-2FE5DA2A8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2" name="Freeform 186">
              <a:extLst>
                <a:ext uri="{FF2B5EF4-FFF2-40B4-BE49-F238E27FC236}">
                  <a16:creationId xmlns:a16="http://schemas.microsoft.com/office/drawing/2014/main" id="{1BE5E4D2-2391-A140-B438-A2BFAB94D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3" name="Freeform 187">
              <a:extLst>
                <a:ext uri="{FF2B5EF4-FFF2-40B4-BE49-F238E27FC236}">
                  <a16:creationId xmlns:a16="http://schemas.microsoft.com/office/drawing/2014/main" id="{F61AA69B-2497-BB41-84E6-2379E99BE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4" name="Oval 188">
              <a:extLst>
                <a:ext uri="{FF2B5EF4-FFF2-40B4-BE49-F238E27FC236}">
                  <a16:creationId xmlns:a16="http://schemas.microsoft.com/office/drawing/2014/main" id="{E5FC988D-0562-6D4B-B677-9976C97CC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5" name="Freeform 189">
              <a:extLst>
                <a:ext uri="{FF2B5EF4-FFF2-40B4-BE49-F238E27FC236}">
                  <a16:creationId xmlns:a16="http://schemas.microsoft.com/office/drawing/2014/main" id="{5F9AF67B-EB16-1940-9E54-CD01DD73D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6" name="AutoShape 190">
              <a:extLst>
                <a:ext uri="{FF2B5EF4-FFF2-40B4-BE49-F238E27FC236}">
                  <a16:creationId xmlns:a16="http://schemas.microsoft.com/office/drawing/2014/main" id="{425C5A13-F083-B641-AE96-394F4EC8B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7" name="AutoShape 191">
              <a:extLst>
                <a:ext uri="{FF2B5EF4-FFF2-40B4-BE49-F238E27FC236}">
                  <a16:creationId xmlns:a16="http://schemas.microsoft.com/office/drawing/2014/main" id="{6A53B106-9919-0D42-AB27-C542B277A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8" name="Oval 192">
              <a:extLst>
                <a:ext uri="{FF2B5EF4-FFF2-40B4-BE49-F238E27FC236}">
                  <a16:creationId xmlns:a16="http://schemas.microsoft.com/office/drawing/2014/main" id="{20C525CE-1753-F641-9DA5-9A348D00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9" name="Oval 193">
              <a:extLst>
                <a:ext uri="{FF2B5EF4-FFF2-40B4-BE49-F238E27FC236}">
                  <a16:creationId xmlns:a16="http://schemas.microsoft.com/office/drawing/2014/main" id="{98E2DDA5-BB4C-C44C-94CB-E3E75C14A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0" name="Oval 194">
              <a:extLst>
                <a:ext uri="{FF2B5EF4-FFF2-40B4-BE49-F238E27FC236}">
                  <a16:creationId xmlns:a16="http://schemas.microsoft.com/office/drawing/2014/main" id="{BE983F88-4E1D-8D4F-BAE7-B4FF6986B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71" name="Rectangle 195">
              <a:extLst>
                <a:ext uri="{FF2B5EF4-FFF2-40B4-BE49-F238E27FC236}">
                  <a16:creationId xmlns:a16="http://schemas.microsoft.com/office/drawing/2014/main" id="{6517F9BF-0412-704A-8CF4-5197BADDB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321" name="Line 57">
            <a:extLst>
              <a:ext uri="{FF2B5EF4-FFF2-40B4-BE49-F238E27FC236}">
                <a16:creationId xmlns:a16="http://schemas.microsoft.com/office/drawing/2014/main" id="{68763ED6-942C-0F41-AD7D-01D0E5880E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6527" y="5348527"/>
            <a:ext cx="7574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2" name="Line 57">
            <a:extLst>
              <a:ext uri="{FF2B5EF4-FFF2-40B4-BE49-F238E27FC236}">
                <a16:creationId xmlns:a16="http://schemas.microsoft.com/office/drawing/2014/main" id="{F860BD77-FEC3-1440-9C5F-412C1944CF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0897" y="4497166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3" name="Line 57">
            <a:extLst>
              <a:ext uri="{FF2B5EF4-FFF2-40B4-BE49-F238E27FC236}">
                <a16:creationId xmlns:a16="http://schemas.microsoft.com/office/drawing/2014/main" id="{27B00412-D610-DE4A-846E-7A4177E41E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2043" y="5350829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E8361AD1-D10B-914D-B557-ED00BB81668B}"/>
              </a:ext>
            </a:extLst>
          </p:cNvPr>
          <p:cNvGrpSpPr/>
          <p:nvPr/>
        </p:nvGrpSpPr>
        <p:grpSpPr>
          <a:xfrm>
            <a:off x="2061817" y="3427810"/>
            <a:ext cx="2138708" cy="709613"/>
            <a:chOff x="2749090" y="3427413"/>
            <a:chExt cx="2851610" cy="946150"/>
          </a:xfrm>
        </p:grpSpPr>
        <p:sp>
          <p:nvSpPr>
            <p:cNvPr id="341" name="Text Box 68">
              <a:extLst>
                <a:ext uri="{FF2B5EF4-FFF2-40B4-BE49-F238E27FC236}">
                  <a16:creationId xmlns:a16="http://schemas.microsoft.com/office/drawing/2014/main" id="{3B9B04FF-F305-1B42-B32C-BD98A3457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200" baseline="-2500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: original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342" name="Oval 217">
              <a:extLst>
                <a:ext uri="{FF2B5EF4-FFF2-40B4-BE49-F238E27FC236}">
                  <a16:creationId xmlns:a16="http://schemas.microsoft.com/office/drawing/2014/main" id="{EDF2431F-1AB1-4C49-A181-71EBA9C9A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43" name="Line 229">
              <a:extLst>
                <a:ext uri="{FF2B5EF4-FFF2-40B4-BE49-F238E27FC236}">
                  <a16:creationId xmlns:a16="http://schemas.microsoft.com/office/drawing/2014/main" id="{B59B3A23-BDBB-ED4B-90A7-F3F374261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4" name="Oval 232">
              <a:extLst>
                <a:ext uri="{FF2B5EF4-FFF2-40B4-BE49-F238E27FC236}">
                  <a16:creationId xmlns:a16="http://schemas.microsoft.com/office/drawing/2014/main" id="{A0D84490-063F-6249-A3C3-EBD662E3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45" name="Text Box 233">
              <a:extLst>
                <a:ext uri="{FF2B5EF4-FFF2-40B4-BE49-F238E27FC236}">
                  <a16:creationId xmlns:a16="http://schemas.microsoft.com/office/drawing/2014/main" id="{8B358585-163D-654F-995A-9C22E22B5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'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350" dirty="0">
                  <a:solidFill>
                    <a:srgbClr val="C00000"/>
                  </a:solidFill>
                  <a:latin typeface="Arial" panose="020B0604020202020204" pitchFamily="34" charset="0"/>
                </a:rPr>
                <a:t>:</a:t>
              </a:r>
              <a:r>
                <a:rPr lang="en-US" altLang="en-US" sz="105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original data, </a:t>
              </a:r>
              <a:r>
                <a:rPr lang="en-US" altLang="en-US" sz="1200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plus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 retransmitted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346" name="Line 234">
              <a:extLst>
                <a:ext uri="{FF2B5EF4-FFF2-40B4-BE49-F238E27FC236}">
                  <a16:creationId xmlns:a16="http://schemas.microsoft.com/office/drawing/2014/main" id="{1E1EF6EB-75EA-3840-81BD-7EFEF38544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7" name="Line 235">
              <a:extLst>
                <a:ext uri="{FF2B5EF4-FFF2-40B4-BE49-F238E27FC236}">
                  <a16:creationId xmlns:a16="http://schemas.microsoft.com/office/drawing/2014/main" id="{B9666650-75BE-044C-8E55-D19782D17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0A0DEBB-1942-DF47-BE8F-4DC1FAAF267D}"/>
              </a:ext>
            </a:extLst>
          </p:cNvPr>
          <p:cNvGrpSpPr/>
          <p:nvPr/>
        </p:nvGrpSpPr>
        <p:grpSpPr>
          <a:xfrm>
            <a:off x="2185117" y="4771465"/>
            <a:ext cx="1454048" cy="975136"/>
            <a:chOff x="2913490" y="5218953"/>
            <a:chExt cx="1938730" cy="1300181"/>
          </a:xfrm>
        </p:grpSpPr>
        <p:sp>
          <p:nvSpPr>
            <p:cNvPr id="330" name="Text Box 32">
              <a:extLst>
                <a:ext uri="{FF2B5EF4-FFF2-40B4-BE49-F238E27FC236}">
                  <a16:creationId xmlns:a16="http://schemas.microsoft.com/office/drawing/2014/main" id="{2BE67432-4EDA-2144-971A-97E31C21C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b="1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finite</a:t>
              </a:r>
              <a:r>
                <a:rPr lang="en-US" altLang="en-US" sz="900" dirty="0">
                  <a:solidFill>
                    <a:srgbClr val="000000"/>
                  </a:solidFill>
                  <a:latin typeface="Arial" panose="020B0604020202020204" pitchFamily="34" charset="0"/>
                </a:rPr>
                <a:t> shared output link buffers</a:t>
              </a:r>
            </a:p>
          </p:txBody>
        </p:sp>
        <p:sp>
          <p:nvSpPr>
            <p:cNvPr id="331" name="Line 77">
              <a:extLst>
                <a:ext uri="{FF2B5EF4-FFF2-40B4-BE49-F238E27FC236}">
                  <a16:creationId xmlns:a16="http://schemas.microsoft.com/office/drawing/2014/main" id="{0FD3A7D1-0F64-3E4F-9EFC-3E9B5C3CB4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29E87F1-D0EC-544C-AAD3-67A4ADC56ED1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420EF065-0C5B-3C42-9309-A54EAD48FE41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E69DAA66-53B2-484A-8CE4-893106A81F71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0115558E-B280-5645-9FB4-A4EBF6BE1E2B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7ED04A48-0229-FC4F-821B-EB6EAD1E0728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771E9A5B-C688-D540-9A52-AD683DD66EBA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ED4DD7E1-448A-8143-9791-173C9F59FF70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F553CB64-B4A4-2C41-8D54-9660CE27A4FE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C11E0997-AC70-934E-899D-8D26941865C9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6" name="Freeform 91">
            <a:extLst>
              <a:ext uri="{FF2B5EF4-FFF2-40B4-BE49-F238E27FC236}">
                <a16:creationId xmlns:a16="http://schemas.microsoft.com/office/drawing/2014/main" id="{2AB634B7-7E1A-2F49-BD94-F471CBAAAB57}"/>
              </a:ext>
            </a:extLst>
          </p:cNvPr>
          <p:cNvSpPr>
            <a:spLocks/>
          </p:cNvSpPr>
          <p:nvPr/>
        </p:nvSpPr>
        <p:spPr bwMode="auto">
          <a:xfrm>
            <a:off x="2102515" y="3601941"/>
            <a:ext cx="3158903" cy="1252595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2437294-F0A6-B64F-9701-980D73E181E5}"/>
              </a:ext>
            </a:extLst>
          </p:cNvPr>
          <p:cNvGrpSpPr/>
          <p:nvPr/>
        </p:nvGrpSpPr>
        <p:grpSpPr>
          <a:xfrm>
            <a:off x="1189944" y="4415193"/>
            <a:ext cx="3685387" cy="1009554"/>
            <a:chOff x="5641439" y="2685215"/>
            <a:chExt cx="4000500" cy="1028700"/>
          </a:xfrm>
        </p:grpSpPr>
        <p:sp>
          <p:nvSpPr>
            <p:cNvPr id="328" name="Oval 73">
              <a:extLst>
                <a:ext uri="{FF2B5EF4-FFF2-40B4-BE49-F238E27FC236}">
                  <a16:creationId xmlns:a16="http://schemas.microsoft.com/office/drawing/2014/main" id="{A5E7C6D8-EF6B-FD4F-B4BF-AB9BD2FC0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29" name="Freeform 90">
              <a:extLst>
                <a:ext uri="{FF2B5EF4-FFF2-40B4-BE49-F238E27FC236}">
                  <a16:creationId xmlns:a16="http://schemas.microsoft.com/office/drawing/2014/main" id="{E290CF0B-A025-EA42-80CC-B9295A473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1EA2D756-F337-784D-91E9-D0329FAA029D}"/>
              </a:ext>
            </a:extLst>
          </p:cNvPr>
          <p:cNvGrpSpPr/>
          <p:nvPr/>
        </p:nvGrpSpPr>
        <p:grpSpPr>
          <a:xfrm>
            <a:off x="2421069" y="4859836"/>
            <a:ext cx="1639465" cy="380565"/>
            <a:chOff x="3228093" y="5336775"/>
            <a:chExt cx="2185953" cy="507419"/>
          </a:xfrm>
        </p:grpSpPr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1CF86E91-20B2-AA40-ADE7-23C1A4B452F5}"/>
                </a:ext>
              </a:extLst>
            </p:cNvPr>
            <p:cNvSpPr txBox="1"/>
            <p:nvPr/>
          </p:nvSpPr>
          <p:spPr>
            <a:xfrm>
              <a:off x="5001111" y="5336775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4B4D0976-F981-B64D-A7D0-EC08D7AD5DE8}"/>
                </a:ext>
              </a:extLst>
            </p:cNvPr>
            <p:cNvSpPr txBox="1"/>
            <p:nvPr/>
          </p:nvSpPr>
          <p:spPr>
            <a:xfrm>
              <a:off x="3228093" y="5351752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scenario 2</a:t>
            </a:r>
            <a:endParaRPr lang="en-US" sz="3300" dirty="0"/>
          </a:p>
        </p:txBody>
      </p:sp>
      <p:sp>
        <p:nvSpPr>
          <p:cNvPr id="230" name="Rectangle 234">
            <a:extLst>
              <a:ext uri="{FF2B5EF4-FFF2-40B4-BE49-F238E27FC236}">
                <a16:creationId xmlns:a16="http://schemas.microsoft.com/office/drawing/2014/main" id="{6E45144B-BF92-9A47-94FD-F52064FD0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3567113"/>
            <a:ext cx="183356" cy="116681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31" name="Rectangle 235">
            <a:extLst>
              <a:ext uri="{FF2B5EF4-FFF2-40B4-BE49-F238E27FC236}">
                <a16:creationId xmlns:a16="http://schemas.microsoft.com/office/drawing/2014/main" id="{F4772420-2FB1-314B-A194-38B964C76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3742135"/>
            <a:ext cx="183356" cy="116681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32" name="Text Box 236">
            <a:extLst>
              <a:ext uri="{FF2B5EF4-FFF2-40B4-BE49-F238E27FC236}">
                <a16:creationId xmlns:a16="http://schemas.microsoft.com/office/drawing/2014/main" id="{11E59F0D-C317-314F-8F6B-B5D0BED05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577" y="3659982"/>
            <a:ext cx="50847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6600"/>
                </a:solidFill>
                <a:latin typeface="Arial" charset="0"/>
              </a:rPr>
              <a:t>copy</a:t>
            </a:r>
          </a:p>
        </p:txBody>
      </p:sp>
      <p:sp>
        <p:nvSpPr>
          <p:cNvPr id="233" name="Text Box 237">
            <a:extLst>
              <a:ext uri="{FF2B5EF4-FFF2-40B4-BE49-F238E27FC236}">
                <a16:creationId xmlns:a16="http://schemas.microsoft.com/office/drawing/2014/main" id="{EAD9B395-E752-6A49-A4A1-C7F6E1FAF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2825" y="4428090"/>
            <a:ext cx="128592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006600"/>
                </a:solidFill>
                <a:latin typeface="Arial" charset="0"/>
              </a:rPr>
              <a:t>no buffer space!</a:t>
            </a:r>
          </a:p>
        </p:txBody>
      </p:sp>
      <p:sp>
        <p:nvSpPr>
          <p:cNvPr id="318" name="Rectangle 264">
            <a:extLst>
              <a:ext uri="{FF2B5EF4-FFF2-40B4-BE49-F238E27FC236}">
                <a16:creationId xmlns:a16="http://schemas.microsoft.com/office/drawing/2014/main" id="{D09A7464-92EB-C943-B1B0-D7DED6B7F590}"/>
              </a:ext>
            </a:extLst>
          </p:cNvPr>
          <p:cNvSpPr txBox="1">
            <a:spLocks noChangeArrowheads="1"/>
          </p:cNvSpPr>
          <p:nvPr/>
        </p:nvSpPr>
        <p:spPr>
          <a:xfrm>
            <a:off x="450235" y="1774545"/>
            <a:ext cx="4436935" cy="1599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sz="2250" dirty="0">
                <a:solidFill>
                  <a:srgbClr val="000099"/>
                </a:solidFill>
                <a:latin typeface="Calibri" panose="020F0502020204030204"/>
              </a:rPr>
              <a:t>Idealization: </a:t>
            </a:r>
            <a:r>
              <a:rPr lang="en-US" sz="2250" i="1" dirty="0">
                <a:solidFill>
                  <a:srgbClr val="C00000"/>
                </a:solidFill>
                <a:latin typeface="Calibri" panose="020F0502020204030204"/>
              </a:rPr>
              <a:t>some </a:t>
            </a:r>
            <a:r>
              <a:rPr lang="en-US" sz="2250" dirty="0">
                <a:solidFill>
                  <a:prstClr val="black"/>
                </a:solidFill>
                <a:latin typeface="Calibri" panose="020F0502020204030204"/>
              </a:rPr>
              <a:t>perfect knowledge</a:t>
            </a:r>
          </a:p>
          <a:p>
            <a:pPr marL="342900" indent="-161925" defTabSz="685800">
              <a:spcBef>
                <a:spcPts val="750"/>
              </a:spcBef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packets can be lost (dropped at router) due  to full buffers</a:t>
            </a:r>
          </a:p>
          <a:p>
            <a:pPr marL="342900" indent="-161925" defTabSz="685800">
              <a:spcBef>
                <a:spcPts val="750"/>
              </a:spcBef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sender knows when packet has been dropped: only resends if packet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known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be lost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6" name="Slide Number Placeholder 2">
            <a:extLst>
              <a:ext uri="{FF2B5EF4-FFF2-40B4-BE49-F238E27FC236}">
                <a16:creationId xmlns:a16="http://schemas.microsoft.com/office/drawing/2014/main" id="{D2612AFA-2896-BE40-9DDD-29726BDC2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6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26 0.17778 L 0.06328 0.17871 L 0.03451 0.24167 L 0.14323 0.2416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23 0.24167 L 0.14544 0.351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4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230" grpId="1" animBg="1"/>
      <p:bldP spid="230" grpId="2" animBg="1"/>
      <p:bldP spid="230" grpId="3" animBg="1"/>
      <p:bldP spid="230" grpId="4" animBg="1"/>
      <p:bldP spid="231" grpId="0" animBg="1"/>
      <p:bldP spid="232" grpId="0"/>
      <p:bldP spid="232" grpId="1"/>
      <p:bldP spid="233" grpId="0"/>
      <p:bldP spid="233" grpId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Freeform 3">
            <a:extLst>
              <a:ext uri="{FF2B5EF4-FFF2-40B4-BE49-F238E27FC236}">
                <a16:creationId xmlns:a16="http://schemas.microsoft.com/office/drawing/2014/main" id="{78DA0B54-F98B-BB46-88B3-CE41F122DE26}"/>
              </a:ext>
            </a:extLst>
          </p:cNvPr>
          <p:cNvSpPr>
            <a:spLocks/>
          </p:cNvSpPr>
          <p:nvPr/>
        </p:nvSpPr>
        <p:spPr bwMode="auto">
          <a:xfrm>
            <a:off x="5210233" y="4614611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B7831227-C019-F54D-8486-90C2641B233E}"/>
              </a:ext>
            </a:extLst>
          </p:cNvPr>
          <p:cNvGrpSpPr/>
          <p:nvPr/>
        </p:nvGrpSpPr>
        <p:grpSpPr>
          <a:xfrm>
            <a:off x="4687076" y="4625292"/>
            <a:ext cx="540549" cy="887198"/>
            <a:chOff x="10910965" y="2513124"/>
            <a:chExt cx="586768" cy="904023"/>
          </a:xfrm>
        </p:grpSpPr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F86B744-C8BE-A248-B391-C1A1E47E0A0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900566A3-5320-FA4C-ABD1-930C515C0C89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93B54A25-2EFC-2B49-BB5B-BE990ACB6E19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A6538998-BDBF-DF4C-B2EC-77F281D72F0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8272CD-399F-264B-A633-827064A7E41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Freeform 9">
            <a:extLst>
              <a:ext uri="{FF2B5EF4-FFF2-40B4-BE49-F238E27FC236}">
                <a16:creationId xmlns:a16="http://schemas.microsoft.com/office/drawing/2014/main" id="{3605A7CD-486E-374E-857B-A5FED463149A}"/>
              </a:ext>
            </a:extLst>
          </p:cNvPr>
          <p:cNvSpPr>
            <a:spLocks/>
          </p:cNvSpPr>
          <p:nvPr/>
        </p:nvSpPr>
        <p:spPr bwMode="auto">
          <a:xfrm flipH="1">
            <a:off x="1383541" y="3493979"/>
            <a:ext cx="396261" cy="88370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BAE210C-B315-BF49-9E14-832C803385C1}"/>
              </a:ext>
            </a:extLst>
          </p:cNvPr>
          <p:cNvGrpSpPr/>
          <p:nvPr/>
        </p:nvGrpSpPr>
        <p:grpSpPr>
          <a:xfrm>
            <a:off x="959009" y="4370023"/>
            <a:ext cx="540549" cy="887198"/>
            <a:chOff x="10910965" y="2513124"/>
            <a:chExt cx="586768" cy="904023"/>
          </a:xfrm>
        </p:grpSpPr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782DF269-B22E-124D-A8AB-1B45AC4017F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A7812E96-3B07-D348-AB53-B122DAB4E6B2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B399334-1A8E-134C-B4FC-1DADB2572F9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2A8D4057-50A8-0C4E-B3DB-41EF5AA2941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303C7848-D36A-834E-9516-64CE78236ED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84477B2-231F-6342-BB1B-FEE6C59ECF52}"/>
              </a:ext>
            </a:extLst>
          </p:cNvPr>
          <p:cNvGrpSpPr/>
          <p:nvPr/>
        </p:nvGrpSpPr>
        <p:grpSpPr>
          <a:xfrm>
            <a:off x="1766283" y="3498068"/>
            <a:ext cx="540549" cy="887198"/>
            <a:chOff x="10910965" y="2513124"/>
            <a:chExt cx="586768" cy="904023"/>
          </a:xfrm>
        </p:grpSpPr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6809513A-96B2-F747-B5DE-AE92732DF736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12D921D5-B6BF-A24C-8002-5AB6451D58B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E7AFE4F-E85D-E74E-9028-EA5E47E1FC08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A7E6CF1A-5E38-FC4A-91EC-B6B52C3CCCC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C7013E7D-279D-3441-A1FC-72573517FCA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Freeform 6">
            <a:extLst>
              <a:ext uri="{FF2B5EF4-FFF2-40B4-BE49-F238E27FC236}">
                <a16:creationId xmlns:a16="http://schemas.microsoft.com/office/drawing/2014/main" id="{206261C0-C19D-5445-B1A1-7208FAA9D5C0}"/>
              </a:ext>
            </a:extLst>
          </p:cNvPr>
          <p:cNvSpPr>
            <a:spLocks/>
          </p:cNvSpPr>
          <p:nvPr/>
        </p:nvSpPr>
        <p:spPr bwMode="auto">
          <a:xfrm>
            <a:off x="5556835" y="3631852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D5D8D25-47D7-4247-93AC-740845C8F29F}"/>
              </a:ext>
            </a:extLst>
          </p:cNvPr>
          <p:cNvGrpSpPr/>
          <p:nvPr/>
        </p:nvGrpSpPr>
        <p:grpSpPr>
          <a:xfrm>
            <a:off x="5024189" y="3608167"/>
            <a:ext cx="540549" cy="887198"/>
            <a:chOff x="10910965" y="2513124"/>
            <a:chExt cx="586768" cy="904023"/>
          </a:xfrm>
        </p:grpSpPr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23DA77B2-BEC2-8945-AF87-82BF78DFEBDC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5E0EB13A-C315-4845-B3CA-9996078979F7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77FF2C2F-77E2-114D-A87A-BE0DC699808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15BACD8-AE1A-024C-8113-15D98354426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4A77BC0A-EA01-7445-AAE0-B8E8936A6672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FA35F8C-504E-E740-B268-F48CB484744A}"/>
              </a:ext>
            </a:extLst>
          </p:cNvPr>
          <p:cNvGrpSpPr/>
          <p:nvPr/>
        </p:nvGrpSpPr>
        <p:grpSpPr>
          <a:xfrm>
            <a:off x="2828023" y="4632484"/>
            <a:ext cx="965153" cy="551195"/>
            <a:chOff x="7493876" y="2774731"/>
            <a:chExt cx="1481958" cy="894622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C5B982F-8D0D-5E4B-A5F4-51D4EACABD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86B86C4-CAB3-2943-9DDD-58492CC733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2DD189E4-73DE-594A-9971-497300D8C42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E85CF2D0-3CFC-5E43-B858-03D42C9110A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EC9DAD17-F992-4F48-8267-9058E7CD27F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E710E015-BE76-AE4B-81F6-34C170D713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E6F85A0B-00CE-6D4F-A4FF-FFB7E1C2F7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34" name="Group 124">
            <a:extLst>
              <a:ext uri="{FF2B5EF4-FFF2-40B4-BE49-F238E27FC236}">
                <a16:creationId xmlns:a16="http://schemas.microsoft.com/office/drawing/2014/main" id="{9BF07229-A6A4-AD45-97F8-02F77949015D}"/>
              </a:ext>
            </a:extLst>
          </p:cNvPr>
          <p:cNvGrpSpPr>
            <a:grpSpLocks/>
          </p:cNvGrpSpPr>
          <p:nvPr/>
        </p:nvGrpSpPr>
        <p:grpSpPr bwMode="auto">
          <a:xfrm>
            <a:off x="988066" y="3765090"/>
            <a:ext cx="484073" cy="426879"/>
            <a:chOff x="-44" y="1473"/>
            <a:chExt cx="981" cy="1105"/>
          </a:xfrm>
        </p:grpSpPr>
        <p:pic>
          <p:nvPicPr>
            <p:cNvPr id="447" name="Picture 125" descr="desktop_computer_stylized_medium">
              <a:extLst>
                <a:ext uri="{FF2B5EF4-FFF2-40B4-BE49-F238E27FC236}">
                  <a16:creationId xmlns:a16="http://schemas.microsoft.com/office/drawing/2014/main" id="{7307EF69-0AD9-7347-B5CF-13B9A3CE2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8" name="Freeform 126">
              <a:extLst>
                <a:ext uri="{FF2B5EF4-FFF2-40B4-BE49-F238E27FC236}">
                  <a16:creationId xmlns:a16="http://schemas.microsoft.com/office/drawing/2014/main" id="{70150EB8-302C-104D-A225-CB59DD73AD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36" name="Freeform 12">
            <a:extLst>
              <a:ext uri="{FF2B5EF4-FFF2-40B4-BE49-F238E27FC236}">
                <a16:creationId xmlns:a16="http://schemas.microsoft.com/office/drawing/2014/main" id="{0457B109-DCF7-7B48-990C-188E960DA7E2}"/>
              </a:ext>
            </a:extLst>
          </p:cNvPr>
          <p:cNvSpPr>
            <a:spLocks/>
          </p:cNvSpPr>
          <p:nvPr/>
        </p:nvSpPr>
        <p:spPr bwMode="auto">
          <a:xfrm flipH="1">
            <a:off x="733658" y="4368455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7" name="Line 33">
            <a:extLst>
              <a:ext uri="{FF2B5EF4-FFF2-40B4-BE49-F238E27FC236}">
                <a16:creationId xmlns:a16="http://schemas.microsoft.com/office/drawing/2014/main" id="{378BB6D2-BFAA-E544-BB30-E3BAC64FEF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175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8" name="Text Box 42">
            <a:extLst>
              <a:ext uri="{FF2B5EF4-FFF2-40B4-BE49-F238E27FC236}">
                <a16:creationId xmlns:a16="http://schemas.microsoft.com/office/drawing/2014/main" id="{E22D8322-6AC1-024E-A7E0-7FB476A5F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63" y="3504613"/>
            <a:ext cx="841877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Host A</a:t>
            </a:r>
            <a:endParaRPr lang="en-US" altLang="en-US" sz="30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339" name="Text Box 52">
            <a:extLst>
              <a:ext uri="{FF2B5EF4-FFF2-40B4-BE49-F238E27FC236}">
                <a16:creationId xmlns:a16="http://schemas.microsoft.com/office/drawing/2014/main" id="{C9BA4092-FFBC-344B-B0CD-5F77B5C37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77" y="5397367"/>
            <a:ext cx="736183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0013A3"/>
                </a:solidFill>
                <a:latin typeface="Arial" panose="020B0604020202020204" pitchFamily="34" charset="0"/>
              </a:rPr>
              <a:t>Host B</a:t>
            </a:r>
            <a:endParaRPr lang="en-US" altLang="en-US" sz="3000" dirty="0">
              <a:solidFill>
                <a:srgbClr val="0013A3"/>
              </a:solidFill>
              <a:latin typeface="Comic Sans MS" panose="030F0902030302020204" pitchFamily="66" charset="0"/>
            </a:endParaRPr>
          </a:p>
        </p:txBody>
      </p:sp>
      <p:sp>
        <p:nvSpPr>
          <p:cNvPr id="340" name="Line 53">
            <a:extLst>
              <a:ext uri="{FF2B5EF4-FFF2-40B4-BE49-F238E27FC236}">
                <a16:creationId xmlns:a16="http://schemas.microsoft.com/office/drawing/2014/main" id="{D40AEB36-CE2F-6240-A4C3-F1CF224B99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1686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1" name="Line 54">
            <a:extLst>
              <a:ext uri="{FF2B5EF4-FFF2-40B4-BE49-F238E27FC236}">
                <a16:creationId xmlns:a16="http://schemas.microsoft.com/office/drawing/2014/main" id="{495C95A8-89BF-AD47-9100-5231A4D8B0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3391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2" name="Line 55">
            <a:extLst>
              <a:ext uri="{FF2B5EF4-FFF2-40B4-BE49-F238E27FC236}">
                <a16:creationId xmlns:a16="http://schemas.microsoft.com/office/drawing/2014/main" id="{120B847C-F27F-494F-8014-E8B621196D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7462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3" name="Line 57">
            <a:extLst>
              <a:ext uri="{FF2B5EF4-FFF2-40B4-BE49-F238E27FC236}">
                <a16:creationId xmlns:a16="http://schemas.microsoft.com/office/drawing/2014/main" id="{960F0352-E2A3-DE4C-9E29-AD02BDE1E6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6741" y="4499467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45" name="Group 127">
            <a:extLst>
              <a:ext uri="{FF2B5EF4-FFF2-40B4-BE49-F238E27FC236}">
                <a16:creationId xmlns:a16="http://schemas.microsoft.com/office/drawing/2014/main" id="{3AD20F85-F9D5-B241-A4C0-83AA3C7AFA1C}"/>
              </a:ext>
            </a:extLst>
          </p:cNvPr>
          <p:cNvGrpSpPr>
            <a:grpSpLocks/>
          </p:cNvGrpSpPr>
          <p:nvPr/>
        </p:nvGrpSpPr>
        <p:grpSpPr bwMode="auto">
          <a:xfrm>
            <a:off x="5648969" y="4212659"/>
            <a:ext cx="213518" cy="433111"/>
            <a:chOff x="4140" y="429"/>
            <a:chExt cx="1425" cy="2396"/>
          </a:xfrm>
        </p:grpSpPr>
        <p:sp>
          <p:nvSpPr>
            <p:cNvPr id="409" name="Freeform 128">
              <a:extLst>
                <a:ext uri="{FF2B5EF4-FFF2-40B4-BE49-F238E27FC236}">
                  <a16:creationId xmlns:a16="http://schemas.microsoft.com/office/drawing/2014/main" id="{0B4C7EC1-ADAA-B244-8CDF-3FEFCFF9F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0" name="Rectangle 129">
              <a:extLst>
                <a:ext uri="{FF2B5EF4-FFF2-40B4-BE49-F238E27FC236}">
                  <a16:creationId xmlns:a16="http://schemas.microsoft.com/office/drawing/2014/main" id="{A0FF8C35-B0F8-A74B-9E6E-A21B68AF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11" name="Freeform 130">
              <a:extLst>
                <a:ext uri="{FF2B5EF4-FFF2-40B4-BE49-F238E27FC236}">
                  <a16:creationId xmlns:a16="http://schemas.microsoft.com/office/drawing/2014/main" id="{B8A6A9CE-AE19-9646-8506-8FABE2397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2" name="Freeform 131">
              <a:extLst>
                <a:ext uri="{FF2B5EF4-FFF2-40B4-BE49-F238E27FC236}">
                  <a16:creationId xmlns:a16="http://schemas.microsoft.com/office/drawing/2014/main" id="{920D5DF8-F10D-784B-A501-18ADE5587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3" name="Rectangle 132">
              <a:extLst>
                <a:ext uri="{FF2B5EF4-FFF2-40B4-BE49-F238E27FC236}">
                  <a16:creationId xmlns:a16="http://schemas.microsoft.com/office/drawing/2014/main" id="{158A36BE-3875-984B-860D-8A0FE086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414" name="Group 133">
              <a:extLst>
                <a:ext uri="{FF2B5EF4-FFF2-40B4-BE49-F238E27FC236}">
                  <a16:creationId xmlns:a16="http://schemas.microsoft.com/office/drawing/2014/main" id="{E5497F18-12AE-964F-A3C6-A90B513556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9" name="AutoShape 134">
                <a:extLst>
                  <a:ext uri="{FF2B5EF4-FFF2-40B4-BE49-F238E27FC236}">
                    <a16:creationId xmlns:a16="http://schemas.microsoft.com/office/drawing/2014/main" id="{44D06AC1-BE64-AD44-B78A-06EA07426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40" name="AutoShape 135">
                <a:extLst>
                  <a:ext uri="{FF2B5EF4-FFF2-40B4-BE49-F238E27FC236}">
                    <a16:creationId xmlns:a16="http://schemas.microsoft.com/office/drawing/2014/main" id="{AB2F27B0-5EAD-DE4F-BB61-62C23D5FB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15" name="Rectangle 136">
              <a:extLst>
                <a:ext uri="{FF2B5EF4-FFF2-40B4-BE49-F238E27FC236}">
                  <a16:creationId xmlns:a16="http://schemas.microsoft.com/office/drawing/2014/main" id="{497EAA10-56C6-FF48-9B71-8DD4C9104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416" name="Group 137">
              <a:extLst>
                <a:ext uri="{FF2B5EF4-FFF2-40B4-BE49-F238E27FC236}">
                  <a16:creationId xmlns:a16="http://schemas.microsoft.com/office/drawing/2014/main" id="{C3283769-C067-6D49-911F-DE095B9010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7" name="AutoShape 138">
                <a:extLst>
                  <a:ext uri="{FF2B5EF4-FFF2-40B4-BE49-F238E27FC236}">
                    <a16:creationId xmlns:a16="http://schemas.microsoft.com/office/drawing/2014/main" id="{AB151B02-EE9D-8247-BD54-A32913D96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38" name="AutoShape 139">
                <a:extLst>
                  <a:ext uri="{FF2B5EF4-FFF2-40B4-BE49-F238E27FC236}">
                    <a16:creationId xmlns:a16="http://schemas.microsoft.com/office/drawing/2014/main" id="{FEF7F223-DA6D-0843-95D8-3849E2375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17" name="Rectangle 140">
              <a:extLst>
                <a:ext uri="{FF2B5EF4-FFF2-40B4-BE49-F238E27FC236}">
                  <a16:creationId xmlns:a16="http://schemas.microsoft.com/office/drawing/2014/main" id="{7E6BEA62-9B73-F64A-AD66-03070B26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18" name="Rectangle 141">
              <a:extLst>
                <a:ext uri="{FF2B5EF4-FFF2-40B4-BE49-F238E27FC236}">
                  <a16:creationId xmlns:a16="http://schemas.microsoft.com/office/drawing/2014/main" id="{B703598A-F43E-8F44-AA55-32B934E36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419" name="Group 142">
              <a:extLst>
                <a:ext uri="{FF2B5EF4-FFF2-40B4-BE49-F238E27FC236}">
                  <a16:creationId xmlns:a16="http://schemas.microsoft.com/office/drawing/2014/main" id="{37E008B5-DF9F-4741-9481-59DB934698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5" name="AutoShape 143">
                <a:extLst>
                  <a:ext uri="{FF2B5EF4-FFF2-40B4-BE49-F238E27FC236}">
                    <a16:creationId xmlns:a16="http://schemas.microsoft.com/office/drawing/2014/main" id="{4DFCD725-D192-594A-9091-58E3EB174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36" name="AutoShape 144">
                <a:extLst>
                  <a:ext uri="{FF2B5EF4-FFF2-40B4-BE49-F238E27FC236}">
                    <a16:creationId xmlns:a16="http://schemas.microsoft.com/office/drawing/2014/main" id="{E1E81217-E6F8-7E4C-83BD-39023D5FF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20" name="Freeform 145">
              <a:extLst>
                <a:ext uri="{FF2B5EF4-FFF2-40B4-BE49-F238E27FC236}">
                  <a16:creationId xmlns:a16="http://schemas.microsoft.com/office/drawing/2014/main" id="{C9C21037-BEFA-DF45-969E-77E95675D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21" name="Group 146">
              <a:extLst>
                <a:ext uri="{FF2B5EF4-FFF2-40B4-BE49-F238E27FC236}">
                  <a16:creationId xmlns:a16="http://schemas.microsoft.com/office/drawing/2014/main" id="{8C21E2FB-1E40-4E43-8A6F-A77D3B5377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3" name="AutoShape 147">
                <a:extLst>
                  <a:ext uri="{FF2B5EF4-FFF2-40B4-BE49-F238E27FC236}">
                    <a16:creationId xmlns:a16="http://schemas.microsoft.com/office/drawing/2014/main" id="{3FB07F3E-B384-BA42-B9DC-3F347F445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34" name="AutoShape 148">
                <a:extLst>
                  <a:ext uri="{FF2B5EF4-FFF2-40B4-BE49-F238E27FC236}">
                    <a16:creationId xmlns:a16="http://schemas.microsoft.com/office/drawing/2014/main" id="{53CFABFE-9ECC-654C-A26F-077B10C41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22" name="Rectangle 149">
              <a:extLst>
                <a:ext uri="{FF2B5EF4-FFF2-40B4-BE49-F238E27FC236}">
                  <a16:creationId xmlns:a16="http://schemas.microsoft.com/office/drawing/2014/main" id="{2ADBFF81-E61D-BD42-A5DA-C6C72A45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3" name="Freeform 150">
              <a:extLst>
                <a:ext uri="{FF2B5EF4-FFF2-40B4-BE49-F238E27FC236}">
                  <a16:creationId xmlns:a16="http://schemas.microsoft.com/office/drawing/2014/main" id="{B801D18D-12AF-604B-826B-87612B4BE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4" name="Freeform 151">
              <a:extLst>
                <a:ext uri="{FF2B5EF4-FFF2-40B4-BE49-F238E27FC236}">
                  <a16:creationId xmlns:a16="http://schemas.microsoft.com/office/drawing/2014/main" id="{E0D76583-E225-D143-AD69-86F926011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5" name="Oval 152">
              <a:extLst>
                <a:ext uri="{FF2B5EF4-FFF2-40B4-BE49-F238E27FC236}">
                  <a16:creationId xmlns:a16="http://schemas.microsoft.com/office/drawing/2014/main" id="{B87BD5BD-84ED-1A45-B304-E70CB3327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6" name="Freeform 153">
              <a:extLst>
                <a:ext uri="{FF2B5EF4-FFF2-40B4-BE49-F238E27FC236}">
                  <a16:creationId xmlns:a16="http://schemas.microsoft.com/office/drawing/2014/main" id="{AC83A214-EE2C-7D46-A95B-93B9ECF97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7" name="AutoShape 154">
              <a:extLst>
                <a:ext uri="{FF2B5EF4-FFF2-40B4-BE49-F238E27FC236}">
                  <a16:creationId xmlns:a16="http://schemas.microsoft.com/office/drawing/2014/main" id="{E7B0CC33-9743-9840-8876-CD696FD46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8" name="AutoShape 155">
              <a:extLst>
                <a:ext uri="{FF2B5EF4-FFF2-40B4-BE49-F238E27FC236}">
                  <a16:creationId xmlns:a16="http://schemas.microsoft.com/office/drawing/2014/main" id="{90FDCD67-DF9D-014D-94A7-D70073231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9" name="Oval 156">
              <a:extLst>
                <a:ext uri="{FF2B5EF4-FFF2-40B4-BE49-F238E27FC236}">
                  <a16:creationId xmlns:a16="http://schemas.microsoft.com/office/drawing/2014/main" id="{B70C62CF-87D8-BD4F-8287-EAFAD6879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30" name="Oval 157">
              <a:extLst>
                <a:ext uri="{FF2B5EF4-FFF2-40B4-BE49-F238E27FC236}">
                  <a16:creationId xmlns:a16="http://schemas.microsoft.com/office/drawing/2014/main" id="{9CB3EBC8-732C-2243-9992-39D2F18B4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158">
              <a:extLst>
                <a:ext uri="{FF2B5EF4-FFF2-40B4-BE49-F238E27FC236}">
                  <a16:creationId xmlns:a16="http://schemas.microsoft.com/office/drawing/2014/main" id="{F6C1B254-B4D2-D447-9853-48F46447F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32" name="Rectangle 159">
              <a:extLst>
                <a:ext uri="{FF2B5EF4-FFF2-40B4-BE49-F238E27FC236}">
                  <a16:creationId xmlns:a16="http://schemas.microsoft.com/office/drawing/2014/main" id="{0ACFD0C6-117A-4E4E-ABC4-5883C7B0E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46" name="Group 160">
            <a:extLst>
              <a:ext uri="{FF2B5EF4-FFF2-40B4-BE49-F238E27FC236}">
                <a16:creationId xmlns:a16="http://schemas.microsoft.com/office/drawing/2014/main" id="{C6CE532B-F6A8-1F45-B978-5D94FE3A17B7}"/>
              </a:ext>
            </a:extLst>
          </p:cNvPr>
          <p:cNvGrpSpPr>
            <a:grpSpLocks/>
          </p:cNvGrpSpPr>
          <p:nvPr/>
        </p:nvGrpSpPr>
        <p:grpSpPr bwMode="auto">
          <a:xfrm>
            <a:off x="438973" y="5098707"/>
            <a:ext cx="484073" cy="426879"/>
            <a:chOff x="-44" y="1473"/>
            <a:chExt cx="981" cy="1105"/>
          </a:xfrm>
        </p:grpSpPr>
        <p:pic>
          <p:nvPicPr>
            <p:cNvPr id="407" name="Picture 161" descr="desktop_computer_stylized_medium">
              <a:extLst>
                <a:ext uri="{FF2B5EF4-FFF2-40B4-BE49-F238E27FC236}">
                  <a16:creationId xmlns:a16="http://schemas.microsoft.com/office/drawing/2014/main" id="{3D454C67-648C-464C-9348-5D5073002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8" name="Freeform 162">
              <a:extLst>
                <a:ext uri="{FF2B5EF4-FFF2-40B4-BE49-F238E27FC236}">
                  <a16:creationId xmlns:a16="http://schemas.microsoft.com/office/drawing/2014/main" id="{AF9C0563-4685-1D4B-BCCD-35AFDE3FA6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47" name="Group 163">
            <a:extLst>
              <a:ext uri="{FF2B5EF4-FFF2-40B4-BE49-F238E27FC236}">
                <a16:creationId xmlns:a16="http://schemas.microsoft.com/office/drawing/2014/main" id="{B6D845CD-0E90-2A48-9E39-CEAB78AAF9D3}"/>
              </a:ext>
            </a:extLst>
          </p:cNvPr>
          <p:cNvGrpSpPr>
            <a:grpSpLocks/>
          </p:cNvGrpSpPr>
          <p:nvPr/>
        </p:nvGrpSpPr>
        <p:grpSpPr bwMode="auto">
          <a:xfrm>
            <a:off x="5356478" y="5159895"/>
            <a:ext cx="213518" cy="433111"/>
            <a:chOff x="4140" y="429"/>
            <a:chExt cx="1425" cy="2396"/>
          </a:xfrm>
        </p:grpSpPr>
        <p:sp>
          <p:nvSpPr>
            <p:cNvPr id="375" name="Freeform 164">
              <a:extLst>
                <a:ext uri="{FF2B5EF4-FFF2-40B4-BE49-F238E27FC236}">
                  <a16:creationId xmlns:a16="http://schemas.microsoft.com/office/drawing/2014/main" id="{AC1944D9-AB2D-A840-B696-F06D81AC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6" name="Rectangle 165">
              <a:extLst>
                <a:ext uri="{FF2B5EF4-FFF2-40B4-BE49-F238E27FC236}">
                  <a16:creationId xmlns:a16="http://schemas.microsoft.com/office/drawing/2014/main" id="{FE3F2702-7FD8-D84F-B02B-60338FAC6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77" name="Freeform 166">
              <a:extLst>
                <a:ext uri="{FF2B5EF4-FFF2-40B4-BE49-F238E27FC236}">
                  <a16:creationId xmlns:a16="http://schemas.microsoft.com/office/drawing/2014/main" id="{AE3945C7-89B6-AE48-8EE1-FAE01D503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8" name="Freeform 167">
              <a:extLst>
                <a:ext uri="{FF2B5EF4-FFF2-40B4-BE49-F238E27FC236}">
                  <a16:creationId xmlns:a16="http://schemas.microsoft.com/office/drawing/2014/main" id="{8B262BBF-D0A1-384E-849C-4C274B7FE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9" name="Rectangle 168">
              <a:extLst>
                <a:ext uri="{FF2B5EF4-FFF2-40B4-BE49-F238E27FC236}">
                  <a16:creationId xmlns:a16="http://schemas.microsoft.com/office/drawing/2014/main" id="{B21054BF-A0F7-5548-9EE7-4534695D1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80" name="Group 169">
              <a:extLst>
                <a:ext uri="{FF2B5EF4-FFF2-40B4-BE49-F238E27FC236}">
                  <a16:creationId xmlns:a16="http://schemas.microsoft.com/office/drawing/2014/main" id="{2C63B899-F37C-2843-B0E4-6A8FD67FE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5" name="AutoShape 170">
                <a:extLst>
                  <a:ext uri="{FF2B5EF4-FFF2-40B4-BE49-F238E27FC236}">
                    <a16:creationId xmlns:a16="http://schemas.microsoft.com/office/drawing/2014/main" id="{94C05A2E-6617-C343-8F01-95B4E8D0C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06" name="AutoShape 171">
                <a:extLst>
                  <a:ext uri="{FF2B5EF4-FFF2-40B4-BE49-F238E27FC236}">
                    <a16:creationId xmlns:a16="http://schemas.microsoft.com/office/drawing/2014/main" id="{881D794E-FF34-414B-ABDF-C5EFE3141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81" name="Rectangle 172">
              <a:extLst>
                <a:ext uri="{FF2B5EF4-FFF2-40B4-BE49-F238E27FC236}">
                  <a16:creationId xmlns:a16="http://schemas.microsoft.com/office/drawing/2014/main" id="{1248FF3D-9E05-3A40-AB88-FD1C22C30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82" name="Group 173">
              <a:extLst>
                <a:ext uri="{FF2B5EF4-FFF2-40B4-BE49-F238E27FC236}">
                  <a16:creationId xmlns:a16="http://schemas.microsoft.com/office/drawing/2014/main" id="{AEA37B61-C679-BD4C-946C-0850A830F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03" name="AutoShape 174">
                <a:extLst>
                  <a:ext uri="{FF2B5EF4-FFF2-40B4-BE49-F238E27FC236}">
                    <a16:creationId xmlns:a16="http://schemas.microsoft.com/office/drawing/2014/main" id="{E18E671A-3A85-AB40-A9A6-C1676123E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04" name="AutoShape 175">
                <a:extLst>
                  <a:ext uri="{FF2B5EF4-FFF2-40B4-BE49-F238E27FC236}">
                    <a16:creationId xmlns:a16="http://schemas.microsoft.com/office/drawing/2014/main" id="{091465B3-523F-F74A-848E-134B2B03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83" name="Rectangle 176">
              <a:extLst>
                <a:ext uri="{FF2B5EF4-FFF2-40B4-BE49-F238E27FC236}">
                  <a16:creationId xmlns:a16="http://schemas.microsoft.com/office/drawing/2014/main" id="{9F161249-61DD-1645-8787-2796E69D4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4" name="Rectangle 177">
              <a:extLst>
                <a:ext uri="{FF2B5EF4-FFF2-40B4-BE49-F238E27FC236}">
                  <a16:creationId xmlns:a16="http://schemas.microsoft.com/office/drawing/2014/main" id="{AA505E39-11E3-4D49-96C3-80F10D41D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85" name="Group 178">
              <a:extLst>
                <a:ext uri="{FF2B5EF4-FFF2-40B4-BE49-F238E27FC236}">
                  <a16:creationId xmlns:a16="http://schemas.microsoft.com/office/drawing/2014/main" id="{A3C57DB1-4919-604C-A319-3C717B766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1" name="AutoShape 179">
                <a:extLst>
                  <a:ext uri="{FF2B5EF4-FFF2-40B4-BE49-F238E27FC236}">
                    <a16:creationId xmlns:a16="http://schemas.microsoft.com/office/drawing/2014/main" id="{5E8B2822-F633-304D-B3EE-0E72DDC60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02" name="AutoShape 180">
                <a:extLst>
                  <a:ext uri="{FF2B5EF4-FFF2-40B4-BE49-F238E27FC236}">
                    <a16:creationId xmlns:a16="http://schemas.microsoft.com/office/drawing/2014/main" id="{05C20314-621B-134F-97EA-D4A0DDECD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86" name="Freeform 181">
              <a:extLst>
                <a:ext uri="{FF2B5EF4-FFF2-40B4-BE49-F238E27FC236}">
                  <a16:creationId xmlns:a16="http://schemas.microsoft.com/office/drawing/2014/main" id="{BD2DBEB0-3968-0649-BC9B-64EA7317E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7" name="Group 182">
              <a:extLst>
                <a:ext uri="{FF2B5EF4-FFF2-40B4-BE49-F238E27FC236}">
                  <a16:creationId xmlns:a16="http://schemas.microsoft.com/office/drawing/2014/main" id="{BFC44DA6-F534-CD44-A919-BDA60B7938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9" name="AutoShape 183">
                <a:extLst>
                  <a:ext uri="{FF2B5EF4-FFF2-40B4-BE49-F238E27FC236}">
                    <a16:creationId xmlns:a16="http://schemas.microsoft.com/office/drawing/2014/main" id="{E60E8D05-3918-B747-A606-FC0E1386C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00" name="AutoShape 184">
                <a:extLst>
                  <a:ext uri="{FF2B5EF4-FFF2-40B4-BE49-F238E27FC236}">
                    <a16:creationId xmlns:a16="http://schemas.microsoft.com/office/drawing/2014/main" id="{8735D17B-A685-3648-8255-F30DD5569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88" name="Rectangle 185">
              <a:extLst>
                <a:ext uri="{FF2B5EF4-FFF2-40B4-BE49-F238E27FC236}">
                  <a16:creationId xmlns:a16="http://schemas.microsoft.com/office/drawing/2014/main" id="{B66C501C-7D5B-8E4B-B068-5CCE73A04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9" name="Freeform 186">
              <a:extLst>
                <a:ext uri="{FF2B5EF4-FFF2-40B4-BE49-F238E27FC236}">
                  <a16:creationId xmlns:a16="http://schemas.microsoft.com/office/drawing/2014/main" id="{33C62712-7A81-4F41-B474-B9218B7AF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0" name="Freeform 187">
              <a:extLst>
                <a:ext uri="{FF2B5EF4-FFF2-40B4-BE49-F238E27FC236}">
                  <a16:creationId xmlns:a16="http://schemas.microsoft.com/office/drawing/2014/main" id="{E4B6BE7D-DBBB-B44D-A0F9-E40A81D7F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1" name="Oval 188">
              <a:extLst>
                <a:ext uri="{FF2B5EF4-FFF2-40B4-BE49-F238E27FC236}">
                  <a16:creationId xmlns:a16="http://schemas.microsoft.com/office/drawing/2014/main" id="{6D17DB9A-DA87-3640-89B5-EA939BE7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2" name="Freeform 189">
              <a:extLst>
                <a:ext uri="{FF2B5EF4-FFF2-40B4-BE49-F238E27FC236}">
                  <a16:creationId xmlns:a16="http://schemas.microsoft.com/office/drawing/2014/main" id="{2DE874C4-BF52-8245-9555-CA025B392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3" name="AutoShape 190">
              <a:extLst>
                <a:ext uri="{FF2B5EF4-FFF2-40B4-BE49-F238E27FC236}">
                  <a16:creationId xmlns:a16="http://schemas.microsoft.com/office/drawing/2014/main" id="{D15AD96A-57FC-B240-8995-DEDB6B8C4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4" name="AutoShape 191">
              <a:extLst>
                <a:ext uri="{FF2B5EF4-FFF2-40B4-BE49-F238E27FC236}">
                  <a16:creationId xmlns:a16="http://schemas.microsoft.com/office/drawing/2014/main" id="{9B662CF9-5E9F-EE42-826A-BA11CF393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5" name="Oval 192">
              <a:extLst>
                <a:ext uri="{FF2B5EF4-FFF2-40B4-BE49-F238E27FC236}">
                  <a16:creationId xmlns:a16="http://schemas.microsoft.com/office/drawing/2014/main" id="{F2A6059E-C073-154E-9CDE-85E284A9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6" name="Oval 193">
              <a:extLst>
                <a:ext uri="{FF2B5EF4-FFF2-40B4-BE49-F238E27FC236}">
                  <a16:creationId xmlns:a16="http://schemas.microsoft.com/office/drawing/2014/main" id="{55ECAC8A-9EEB-3F47-B474-796C5779F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97" name="Oval 194">
              <a:extLst>
                <a:ext uri="{FF2B5EF4-FFF2-40B4-BE49-F238E27FC236}">
                  <a16:creationId xmlns:a16="http://schemas.microsoft.com/office/drawing/2014/main" id="{F009E702-300F-2245-8184-904D723EC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8" name="Rectangle 195">
              <a:extLst>
                <a:ext uri="{FF2B5EF4-FFF2-40B4-BE49-F238E27FC236}">
                  <a16:creationId xmlns:a16="http://schemas.microsoft.com/office/drawing/2014/main" id="{E1220E42-05A2-224A-AF06-8BC122552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348" name="Line 57">
            <a:extLst>
              <a:ext uri="{FF2B5EF4-FFF2-40B4-BE49-F238E27FC236}">
                <a16:creationId xmlns:a16="http://schemas.microsoft.com/office/drawing/2014/main" id="{BE19B1CA-E01A-2D4A-A501-25E01C74D0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6527" y="5348527"/>
            <a:ext cx="7574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9" name="Line 57">
            <a:extLst>
              <a:ext uri="{FF2B5EF4-FFF2-40B4-BE49-F238E27FC236}">
                <a16:creationId xmlns:a16="http://schemas.microsoft.com/office/drawing/2014/main" id="{CDD86028-5E0B-1E49-A327-7BF095EF01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0897" y="4497166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0" name="Line 57">
            <a:extLst>
              <a:ext uri="{FF2B5EF4-FFF2-40B4-BE49-F238E27FC236}">
                <a16:creationId xmlns:a16="http://schemas.microsoft.com/office/drawing/2014/main" id="{456364AC-0294-B946-BA06-B02AD7C148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2043" y="5350829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7AD5920F-E18F-2E4A-8BAE-ACFA2B9B05A4}"/>
              </a:ext>
            </a:extLst>
          </p:cNvPr>
          <p:cNvGrpSpPr/>
          <p:nvPr/>
        </p:nvGrpSpPr>
        <p:grpSpPr>
          <a:xfrm>
            <a:off x="2061817" y="3427810"/>
            <a:ext cx="2138708" cy="709613"/>
            <a:chOff x="2749090" y="3427413"/>
            <a:chExt cx="2851610" cy="946150"/>
          </a:xfrm>
        </p:grpSpPr>
        <p:sp>
          <p:nvSpPr>
            <p:cNvPr id="368" name="Text Box 68">
              <a:extLst>
                <a:ext uri="{FF2B5EF4-FFF2-40B4-BE49-F238E27FC236}">
                  <a16:creationId xmlns:a16="http://schemas.microsoft.com/office/drawing/2014/main" id="{859A744D-4964-E049-B851-169F4C802B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200" baseline="-2500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: original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369" name="Oval 217">
              <a:extLst>
                <a:ext uri="{FF2B5EF4-FFF2-40B4-BE49-F238E27FC236}">
                  <a16:creationId xmlns:a16="http://schemas.microsoft.com/office/drawing/2014/main" id="{46259149-BCE0-B941-AA71-927BC7C2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70" name="Line 229">
              <a:extLst>
                <a:ext uri="{FF2B5EF4-FFF2-40B4-BE49-F238E27FC236}">
                  <a16:creationId xmlns:a16="http://schemas.microsoft.com/office/drawing/2014/main" id="{9CBDE0F7-AD5A-7847-A00B-C9BE94089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1" name="Oval 232">
              <a:extLst>
                <a:ext uri="{FF2B5EF4-FFF2-40B4-BE49-F238E27FC236}">
                  <a16:creationId xmlns:a16="http://schemas.microsoft.com/office/drawing/2014/main" id="{50F84776-27DA-5E43-BACA-DB1E88488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72" name="Text Box 233">
              <a:extLst>
                <a:ext uri="{FF2B5EF4-FFF2-40B4-BE49-F238E27FC236}">
                  <a16:creationId xmlns:a16="http://schemas.microsoft.com/office/drawing/2014/main" id="{CD7720D4-A07A-DB4C-A9C9-DFD5FF905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'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350" dirty="0">
                  <a:solidFill>
                    <a:srgbClr val="C00000"/>
                  </a:solidFill>
                  <a:latin typeface="Arial" panose="020B0604020202020204" pitchFamily="34" charset="0"/>
                </a:rPr>
                <a:t>:</a:t>
              </a:r>
              <a:r>
                <a:rPr lang="en-US" altLang="en-US" sz="105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original data, </a:t>
              </a:r>
              <a:r>
                <a:rPr lang="en-US" altLang="en-US" sz="1200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plus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 retransmitted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373" name="Line 234">
              <a:extLst>
                <a:ext uri="{FF2B5EF4-FFF2-40B4-BE49-F238E27FC236}">
                  <a16:creationId xmlns:a16="http://schemas.microsoft.com/office/drawing/2014/main" id="{E5F71B29-0A2A-964A-BC39-E82168AE5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74" name="Line 235">
              <a:extLst>
                <a:ext uri="{FF2B5EF4-FFF2-40B4-BE49-F238E27FC236}">
                  <a16:creationId xmlns:a16="http://schemas.microsoft.com/office/drawing/2014/main" id="{2CB87FE3-B426-7646-85C8-A92260133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F6D1D3E8-6407-F347-8471-50418E5DB3B6}"/>
              </a:ext>
            </a:extLst>
          </p:cNvPr>
          <p:cNvGrpSpPr/>
          <p:nvPr/>
        </p:nvGrpSpPr>
        <p:grpSpPr>
          <a:xfrm>
            <a:off x="2185117" y="4771465"/>
            <a:ext cx="1454048" cy="975136"/>
            <a:chOff x="2913490" y="5218953"/>
            <a:chExt cx="1938730" cy="1300181"/>
          </a:xfrm>
        </p:grpSpPr>
        <p:sp>
          <p:nvSpPr>
            <p:cNvPr id="357" name="Text Box 32">
              <a:extLst>
                <a:ext uri="{FF2B5EF4-FFF2-40B4-BE49-F238E27FC236}">
                  <a16:creationId xmlns:a16="http://schemas.microsoft.com/office/drawing/2014/main" id="{1A4AA4F8-0231-2B46-803C-7155B2F01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b="1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finite</a:t>
              </a:r>
              <a:r>
                <a:rPr lang="en-US" altLang="en-US" sz="900" dirty="0">
                  <a:solidFill>
                    <a:srgbClr val="000000"/>
                  </a:solidFill>
                  <a:latin typeface="Arial" panose="020B0604020202020204" pitchFamily="34" charset="0"/>
                </a:rPr>
                <a:t> shared output link buffers</a:t>
              </a:r>
            </a:p>
          </p:txBody>
        </p:sp>
        <p:sp>
          <p:nvSpPr>
            <p:cNvPr id="358" name="Line 77">
              <a:extLst>
                <a:ext uri="{FF2B5EF4-FFF2-40B4-BE49-F238E27FC236}">
                  <a16:creationId xmlns:a16="http://schemas.microsoft.com/office/drawing/2014/main" id="{89EEFCE7-B693-DF47-A9C3-7974FB21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D0C09238-8174-BB4A-8E90-44FDE9970486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92A586BF-DE6F-8C4B-AE2F-F0967D2E3721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0E592EE8-BB64-8D4B-9345-8DEFE71B26CD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D5F79093-B2D3-DA49-86C9-324E48C7FA3A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E578935-8319-0640-AF1D-F33CFCCD6D7E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1A169DC6-020D-CF4C-944B-35A60B7E9A3E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3FE5D615-EDCC-3D44-B201-E215C2A51C14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42D5131-B17F-3447-A42A-972810DE3D7C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B1CCBEF8-F4EA-4348-968D-DFF086EA12A7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3" name="Freeform 91">
            <a:extLst>
              <a:ext uri="{FF2B5EF4-FFF2-40B4-BE49-F238E27FC236}">
                <a16:creationId xmlns:a16="http://schemas.microsoft.com/office/drawing/2014/main" id="{74B53B18-9053-AB4D-AAB3-9A2A8C61C05F}"/>
              </a:ext>
            </a:extLst>
          </p:cNvPr>
          <p:cNvSpPr>
            <a:spLocks/>
          </p:cNvSpPr>
          <p:nvPr/>
        </p:nvSpPr>
        <p:spPr bwMode="auto">
          <a:xfrm>
            <a:off x="2102515" y="3601941"/>
            <a:ext cx="3158903" cy="1252595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C27C661-ABA7-0F42-9E2F-25607CCF3F4D}"/>
              </a:ext>
            </a:extLst>
          </p:cNvPr>
          <p:cNvGrpSpPr/>
          <p:nvPr/>
        </p:nvGrpSpPr>
        <p:grpSpPr>
          <a:xfrm>
            <a:off x="1189944" y="4415193"/>
            <a:ext cx="3685387" cy="1009554"/>
            <a:chOff x="5641439" y="2685215"/>
            <a:chExt cx="4000500" cy="1028700"/>
          </a:xfrm>
        </p:grpSpPr>
        <p:sp>
          <p:nvSpPr>
            <p:cNvPr id="355" name="Oval 73">
              <a:extLst>
                <a:ext uri="{FF2B5EF4-FFF2-40B4-BE49-F238E27FC236}">
                  <a16:creationId xmlns:a16="http://schemas.microsoft.com/office/drawing/2014/main" id="{E72E301D-F1BA-6444-B895-0B1F08803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56" name="Freeform 90">
              <a:extLst>
                <a:ext uri="{FF2B5EF4-FFF2-40B4-BE49-F238E27FC236}">
                  <a16:creationId xmlns:a16="http://schemas.microsoft.com/office/drawing/2014/main" id="{13DADEF9-AF21-FF44-BE17-072235C1A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C0C36A94-589E-A54C-A4A3-B52075E06328}"/>
              </a:ext>
            </a:extLst>
          </p:cNvPr>
          <p:cNvGrpSpPr/>
          <p:nvPr/>
        </p:nvGrpSpPr>
        <p:grpSpPr>
          <a:xfrm>
            <a:off x="2421069" y="4859836"/>
            <a:ext cx="1639465" cy="380565"/>
            <a:chOff x="3228093" y="5336775"/>
            <a:chExt cx="2185953" cy="507419"/>
          </a:xfrm>
        </p:grpSpPr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A9A4B8BA-23AF-5649-A3E6-D2BC9304C809}"/>
                </a:ext>
              </a:extLst>
            </p:cNvPr>
            <p:cNvSpPr txBox="1"/>
            <p:nvPr/>
          </p:nvSpPr>
          <p:spPr>
            <a:xfrm>
              <a:off x="5001111" y="5336775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1F06564D-8518-8D42-A177-6D185E9763E0}"/>
                </a:ext>
              </a:extLst>
            </p:cNvPr>
            <p:cNvSpPr txBox="1"/>
            <p:nvPr/>
          </p:nvSpPr>
          <p:spPr>
            <a:xfrm>
              <a:off x="3228093" y="5351752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scenario 2</a:t>
            </a:r>
            <a:endParaRPr lang="en-US" sz="3300" dirty="0"/>
          </a:p>
        </p:txBody>
      </p:sp>
      <p:sp>
        <p:nvSpPr>
          <p:cNvPr id="229" name="Rectangle 235">
            <a:extLst>
              <a:ext uri="{FF2B5EF4-FFF2-40B4-BE49-F238E27FC236}">
                <a16:creationId xmlns:a16="http://schemas.microsoft.com/office/drawing/2014/main" id="{3A9A156B-19A0-8342-AF04-25615D3C7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3742135"/>
            <a:ext cx="183356" cy="116681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30" name="Text Box 236">
            <a:extLst>
              <a:ext uri="{FF2B5EF4-FFF2-40B4-BE49-F238E27FC236}">
                <a16:creationId xmlns:a16="http://schemas.microsoft.com/office/drawing/2014/main" id="{E294DDA8-9BC1-2C4F-AB17-AAF3914D9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322" y="4428090"/>
            <a:ext cx="138050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006600"/>
                </a:solidFill>
                <a:latin typeface="Arial" charset="0"/>
              </a:rPr>
              <a:t>free buffer space!</a:t>
            </a:r>
          </a:p>
        </p:txBody>
      </p:sp>
      <p:sp>
        <p:nvSpPr>
          <p:cNvPr id="231" name="Rectangle 237">
            <a:extLst>
              <a:ext uri="{FF2B5EF4-FFF2-40B4-BE49-F238E27FC236}">
                <a16:creationId xmlns:a16="http://schemas.microsoft.com/office/drawing/2014/main" id="{360D339D-2CD2-AD42-920B-3E6688F70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3740944"/>
            <a:ext cx="183356" cy="116681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332" name="Rectangle 264">
            <a:extLst>
              <a:ext uri="{FF2B5EF4-FFF2-40B4-BE49-F238E27FC236}">
                <a16:creationId xmlns:a16="http://schemas.microsoft.com/office/drawing/2014/main" id="{BB519C3C-C510-F944-9E31-54655082190E}"/>
              </a:ext>
            </a:extLst>
          </p:cNvPr>
          <p:cNvSpPr txBox="1">
            <a:spLocks noChangeArrowheads="1"/>
          </p:cNvSpPr>
          <p:nvPr/>
        </p:nvSpPr>
        <p:spPr>
          <a:xfrm>
            <a:off x="450235" y="1774545"/>
            <a:ext cx="4436935" cy="1599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sz="2250" dirty="0">
                <a:solidFill>
                  <a:srgbClr val="000099"/>
                </a:solidFill>
                <a:latin typeface="Calibri" panose="020F0502020204030204"/>
              </a:rPr>
              <a:t>Idealization: </a:t>
            </a:r>
            <a:r>
              <a:rPr lang="en-US" sz="2250" i="1" dirty="0">
                <a:solidFill>
                  <a:srgbClr val="C00000"/>
                </a:solidFill>
                <a:latin typeface="Calibri" panose="020F0502020204030204"/>
              </a:rPr>
              <a:t>some </a:t>
            </a:r>
            <a:r>
              <a:rPr lang="en-US" sz="2250" dirty="0">
                <a:solidFill>
                  <a:srgbClr val="C00000"/>
                </a:solidFill>
                <a:latin typeface="Calibri" panose="020F0502020204030204"/>
              </a:rPr>
              <a:t>perfect knowledge</a:t>
            </a:r>
          </a:p>
          <a:p>
            <a:pPr marL="342900" indent="-161925" defTabSz="685800">
              <a:spcBef>
                <a:spcPts val="750"/>
              </a:spcBef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packets can be lost (dropped at router) due  to full buffers</a:t>
            </a:r>
          </a:p>
          <a:p>
            <a:pPr marL="342900" indent="-161925" defTabSz="685800">
              <a:spcBef>
                <a:spcPts val="750"/>
              </a:spcBef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sender knows when packet has been dropped: only resends if packet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known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be lost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26E605-68BC-EB43-9DDC-7055194378DF}"/>
              </a:ext>
            </a:extLst>
          </p:cNvPr>
          <p:cNvGrpSpPr/>
          <p:nvPr/>
        </p:nvGrpSpPr>
        <p:grpSpPr>
          <a:xfrm>
            <a:off x="7529709" y="2352305"/>
            <a:ext cx="1400128" cy="1147407"/>
            <a:chOff x="10039611" y="1800903"/>
            <a:chExt cx="1866837" cy="1529876"/>
          </a:xfrm>
        </p:grpSpPr>
        <p:sp>
          <p:nvSpPr>
            <p:cNvPr id="174" name="Text Box 252">
              <a:extLst>
                <a:ext uri="{FF2B5EF4-FFF2-40B4-BE49-F238E27FC236}">
                  <a16:creationId xmlns:a16="http://schemas.microsoft.com/office/drawing/2014/main" id="{01A1C74C-CAF4-D343-928F-0A92D0818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8718" y="2099672"/>
              <a:ext cx="1717730" cy="1231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when sending at R/2, some packets are needed retransmissions</a:t>
              </a:r>
            </a:p>
          </p:txBody>
        </p:sp>
        <p:sp>
          <p:nvSpPr>
            <p:cNvPr id="175" name="Line 253">
              <a:extLst>
                <a:ext uri="{FF2B5EF4-FFF2-40B4-BE49-F238E27FC236}">
                  <a16:creationId xmlns:a16="http://schemas.microsoft.com/office/drawing/2014/main" id="{08A19883-389A-0744-90AC-A2F43EE86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39611" y="1800903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26AA148-B0D7-CC4E-9816-B84A671E16CE}"/>
              </a:ext>
            </a:extLst>
          </p:cNvPr>
          <p:cNvGrpSpPr/>
          <p:nvPr/>
        </p:nvGrpSpPr>
        <p:grpSpPr>
          <a:xfrm>
            <a:off x="5521089" y="1901763"/>
            <a:ext cx="2107003" cy="1960824"/>
            <a:chOff x="10662918" y="1488938"/>
            <a:chExt cx="2809338" cy="2614432"/>
          </a:xfrm>
        </p:grpSpPr>
        <p:sp>
          <p:nvSpPr>
            <p:cNvPr id="177" name="Freeform 245">
              <a:extLst>
                <a:ext uri="{FF2B5EF4-FFF2-40B4-BE49-F238E27FC236}">
                  <a16:creationId xmlns:a16="http://schemas.microsoft.com/office/drawing/2014/main" id="{F3B393A3-F432-5143-B5C5-92241ECA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180" y="2035401"/>
              <a:ext cx="2024019" cy="1604948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-125" y="9688"/>
                    <a:pt x="7233" y="1532"/>
                  </a:cubicBezTo>
                  <a:cubicBezTo>
                    <a:pt x="7865" y="929"/>
                    <a:pt x="8381" y="338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78" name="Group 246">
              <a:extLst>
                <a:ext uri="{FF2B5EF4-FFF2-40B4-BE49-F238E27FC236}">
                  <a16:creationId xmlns:a16="http://schemas.microsoft.com/office/drawing/2014/main" id="{AAE2772B-88A3-794C-B173-B78F63EB26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77699" y="3606749"/>
              <a:ext cx="519113" cy="430214"/>
              <a:chOff x="3583" y="1761"/>
              <a:chExt cx="327" cy="271"/>
            </a:xfrm>
          </p:grpSpPr>
          <p:sp>
            <p:nvSpPr>
              <p:cNvPr id="192" name="Text Box 247">
                <a:extLst>
                  <a:ext uri="{FF2B5EF4-FFF2-40B4-BE49-F238E27FC236}">
                    <a16:creationId xmlns:a16="http://schemas.microsoft.com/office/drawing/2014/main" id="{0CD967AF-AE53-0141-B763-822463304C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327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1500" dirty="0" err="1">
                    <a:solidFill>
                      <a:prstClr val="black"/>
                    </a:solidFill>
                    <a:latin typeface="Symbol" charset="0"/>
                    <a:cs typeface="Arial" charset="0"/>
                  </a:rPr>
                  <a:t>l</a:t>
                </a:r>
                <a:r>
                  <a:rPr lang="en-US" sz="1500" baseline="-25000" dirty="0" err="1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in</a:t>
                </a:r>
                <a:endParaRPr lang="en-US" sz="1500" baseline="-2500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93" name="Line 248">
                <a:extLst>
                  <a:ext uri="{FF2B5EF4-FFF2-40B4-BE49-F238E27FC236}">
                    <a16:creationId xmlns:a16="http://schemas.microsoft.com/office/drawing/2014/main" id="{8D1623B3-54DC-FF40-A9ED-596362BD7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79" name="Line 278">
              <a:extLst>
                <a:ext uri="{FF2B5EF4-FFF2-40B4-BE49-F238E27FC236}">
                  <a16:creationId xmlns:a16="http://schemas.microsoft.com/office/drawing/2014/main" id="{2DAB427C-45D4-6A41-80B1-CB2A86EFD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7134" y="1488938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80" name="Line 280">
              <a:extLst>
                <a:ext uri="{FF2B5EF4-FFF2-40B4-BE49-F238E27FC236}">
                  <a16:creationId xmlns:a16="http://schemas.microsoft.com/office/drawing/2014/main" id="{76DB589D-7977-134C-A4C6-CBB66786B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4022" y="1725252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81" name="Freeform 281">
              <a:extLst>
                <a:ext uri="{FF2B5EF4-FFF2-40B4-BE49-F238E27FC236}">
                  <a16:creationId xmlns:a16="http://schemas.microsoft.com/office/drawing/2014/main" id="{4582F97F-DEC6-1042-84F8-230A0E725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891" y="1666173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Line 282">
              <a:extLst>
                <a:ext uri="{FF2B5EF4-FFF2-40B4-BE49-F238E27FC236}">
                  <a16:creationId xmlns:a16="http://schemas.microsoft.com/office/drawing/2014/main" id="{E27607A2-A55D-1E4E-A7DC-D02F627E8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20974" y="1666173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83" name="Line 283">
              <a:extLst>
                <a:ext uri="{FF2B5EF4-FFF2-40B4-BE49-F238E27FC236}">
                  <a16:creationId xmlns:a16="http://schemas.microsoft.com/office/drawing/2014/main" id="{8DD37E8C-1915-D049-AB47-171918ED1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8401" y="3647986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84" name="Text Box 284">
              <a:extLst>
                <a:ext uri="{FF2B5EF4-FFF2-40B4-BE49-F238E27FC236}">
                  <a16:creationId xmlns:a16="http://schemas.microsoft.com/office/drawing/2014/main" id="{373B57A0-6A99-7640-8562-A14FEDE2B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2918" y="1491653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R/2</a:t>
              </a:r>
            </a:p>
          </p:txBody>
        </p:sp>
        <p:sp>
          <p:nvSpPr>
            <p:cNvPr id="185" name="Text Box 286">
              <a:extLst>
                <a:ext uri="{FF2B5EF4-FFF2-40B4-BE49-F238E27FC236}">
                  <a16:creationId xmlns:a16="http://schemas.microsoft.com/office/drawing/2014/main" id="{A39B50BF-5EFF-0045-ADB3-B4F28E92E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850534" y="1756865"/>
              <a:ext cx="62239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500" dirty="0">
                  <a:solidFill>
                    <a:prstClr val="black"/>
                  </a:solidFill>
                  <a:latin typeface="Symbol" charset="0"/>
                </a:rPr>
                <a:t>l</a:t>
              </a:r>
              <a:r>
                <a:rPr lang="en-US" sz="1500" baseline="-25000" dirty="0">
                  <a:solidFill>
                    <a:prstClr val="black"/>
                  </a:solidFill>
                  <a:latin typeface="Arial" charset="0"/>
                </a:rPr>
                <a:t>out</a:t>
              </a:r>
            </a:p>
          </p:txBody>
        </p:sp>
        <p:sp>
          <p:nvSpPr>
            <p:cNvPr id="186" name="Line 288">
              <a:extLst>
                <a:ext uri="{FF2B5EF4-FFF2-40B4-BE49-F238E27FC236}">
                  <a16:creationId xmlns:a16="http://schemas.microsoft.com/office/drawing/2014/main" id="{55EB893A-4478-7D4E-A2A8-A5437DE0C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0864" y="1668859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D3A43B7-67EB-8149-8177-63ACBDAC09D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1" y="3626318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6ED6D6-A137-9B42-BF4F-C72EBCC66029}"/>
                </a:ext>
              </a:extLst>
            </p:cNvPr>
            <p:cNvSpPr txBox="1"/>
            <p:nvPr/>
          </p:nvSpPr>
          <p:spPr>
            <a:xfrm rot="16200000">
              <a:off x="10411855" y="2692668"/>
              <a:ext cx="1292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throughput: 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51FB1CF-649B-CC49-BACE-97B8B3CDE942}"/>
                </a:ext>
              </a:extLst>
            </p:cNvPr>
            <p:cNvSpPr/>
            <p:nvPr/>
          </p:nvSpPr>
          <p:spPr>
            <a:xfrm>
              <a:off x="13195300" y="1625600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0" name="Text Box 285">
              <a:extLst>
                <a:ext uri="{FF2B5EF4-FFF2-40B4-BE49-F238E27FC236}">
                  <a16:creationId xmlns:a16="http://schemas.microsoft.com/office/drawing/2014/main" id="{C633E812-6FC0-C24F-B90C-3885051F0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48181" y="3764815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R/2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B7FD550-F812-2E40-88E3-303D39E6D2EA}"/>
                </a:ext>
              </a:extLst>
            </p:cNvPr>
            <p:cNvSpPr/>
            <p:nvPr/>
          </p:nvSpPr>
          <p:spPr>
            <a:xfrm>
              <a:off x="13213792" y="1978681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4" name="Line 288">
              <a:extLst>
                <a:ext uri="{FF2B5EF4-FFF2-40B4-BE49-F238E27FC236}">
                  <a16:creationId xmlns:a16="http://schemas.microsoft.com/office/drawing/2014/main" id="{D53B1774-03D5-BD4B-9BCD-E50D15DB4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1558" y="2061890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9628093C-FFB3-054E-B64A-1E3835241090}"/>
              </a:ext>
            </a:extLst>
          </p:cNvPr>
          <p:cNvSpPr/>
          <p:nvPr/>
        </p:nvSpPr>
        <p:spPr>
          <a:xfrm rot="19191287">
            <a:off x="5912318" y="2943526"/>
            <a:ext cx="902369" cy="397043"/>
          </a:xfrm>
          <a:prstGeom prst="ellipse">
            <a:avLst/>
          </a:prstGeom>
          <a:noFill/>
          <a:ln w="25400">
            <a:solidFill>
              <a:srgbClr val="001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6200A7-EAB4-A446-B925-6AAC42752BAA}"/>
              </a:ext>
            </a:extLst>
          </p:cNvPr>
          <p:cNvSpPr/>
          <p:nvPr/>
        </p:nvSpPr>
        <p:spPr>
          <a:xfrm>
            <a:off x="7182853" y="1918435"/>
            <a:ext cx="649706" cy="649706"/>
          </a:xfrm>
          <a:prstGeom prst="ellipse">
            <a:avLst/>
          </a:prstGeom>
          <a:noFill/>
          <a:ln w="28575">
            <a:solidFill>
              <a:srgbClr val="001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54E839-2366-974D-AA53-9D5D4AA79583}"/>
              </a:ext>
            </a:extLst>
          </p:cNvPr>
          <p:cNvGrpSpPr/>
          <p:nvPr/>
        </p:nvGrpSpPr>
        <p:grpSpPr>
          <a:xfrm>
            <a:off x="7536583" y="2033758"/>
            <a:ext cx="1436570" cy="528606"/>
            <a:chOff x="10048776" y="1376173"/>
            <a:chExt cx="1915427" cy="704807"/>
          </a:xfrm>
          <a:solidFill>
            <a:schemeClr val="bg1"/>
          </a:solidFill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A993798-9407-6A45-8986-FB364E5661F1}"/>
                </a:ext>
              </a:extLst>
            </p:cNvPr>
            <p:cNvSpPr/>
            <p:nvPr/>
          </p:nvSpPr>
          <p:spPr>
            <a:xfrm>
              <a:off x="10048776" y="1414914"/>
              <a:ext cx="144379" cy="336885"/>
            </a:xfrm>
            <a:prstGeom prst="rightBrac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6" name="Text Box 252">
              <a:extLst>
                <a:ext uri="{FF2B5EF4-FFF2-40B4-BE49-F238E27FC236}">
                  <a16:creationId xmlns:a16="http://schemas.microsoft.com/office/drawing/2014/main" id="{90EEE6E2-B3F9-6740-9FCA-2CF9A84F8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612" y="1376173"/>
              <a:ext cx="1815591" cy="7048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“wasted” capacity due to retransmissions</a:t>
              </a:r>
            </a:p>
          </p:txBody>
        </p:sp>
      </p:grpSp>
      <p:sp>
        <p:nvSpPr>
          <p:cNvPr id="195" name="Slide Number Placeholder 2">
            <a:extLst>
              <a:ext uri="{FF2B5EF4-FFF2-40B4-BE49-F238E27FC236}">
                <a16:creationId xmlns:a16="http://schemas.microsoft.com/office/drawing/2014/main" id="{D20A324A-9052-8641-896E-6CAFE6700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2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2383 -2.22222E-6 L 0.02383 0.14584 L 0.08542 0.14584 L 0.05716 0.20625 L 0.16237 0.20625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2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0.20625 L 0.19492 0.20648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25 0.20648 L 0.25221 0.20648 L 0.29661 0.11597 L 0.35755 0.12084 L 0.35755 -0.01111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0"/>
                            </p:stCondLst>
                            <p:childTnLst>
                              <p:par>
                                <p:cTn id="22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29" grpId="1" animBg="1"/>
      <p:bldP spid="229" grpId="2" animBg="1"/>
      <p:bldP spid="229" grpId="3" animBg="1"/>
      <p:bldP spid="230" grpId="0"/>
      <p:bldP spid="231" grpId="0" animBg="1"/>
      <p:bldP spid="10" grpId="0" animBg="1"/>
      <p:bldP spid="10" grpId="1" animBg="1"/>
      <p:bldP spid="11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reeform 3">
            <a:extLst>
              <a:ext uri="{FF2B5EF4-FFF2-40B4-BE49-F238E27FC236}">
                <a16:creationId xmlns:a16="http://schemas.microsoft.com/office/drawing/2014/main" id="{F3DAD8A0-663C-1646-8A3A-A562D7F6543A}"/>
              </a:ext>
            </a:extLst>
          </p:cNvPr>
          <p:cNvSpPr>
            <a:spLocks/>
          </p:cNvSpPr>
          <p:nvPr/>
        </p:nvSpPr>
        <p:spPr bwMode="auto">
          <a:xfrm>
            <a:off x="5210233" y="4614611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83BB7D95-FCAE-9B42-AEAB-D8E35C89434F}"/>
              </a:ext>
            </a:extLst>
          </p:cNvPr>
          <p:cNvGrpSpPr/>
          <p:nvPr/>
        </p:nvGrpSpPr>
        <p:grpSpPr>
          <a:xfrm>
            <a:off x="4687076" y="4625292"/>
            <a:ext cx="540549" cy="887198"/>
            <a:chOff x="10910965" y="2513124"/>
            <a:chExt cx="586768" cy="904023"/>
          </a:xfrm>
        </p:grpSpPr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B166A895-5BC9-2648-8A56-D2E710C6B54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1E312B60-1C4E-AD4B-8C4A-4F2EEF657244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32EBA421-617D-FD48-A968-2D26C923E03D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A91341A0-C7EC-F148-816F-EABD49A6B59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D95EE473-EC8C-B946-A371-E70E0010B34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Freeform 9">
            <a:extLst>
              <a:ext uri="{FF2B5EF4-FFF2-40B4-BE49-F238E27FC236}">
                <a16:creationId xmlns:a16="http://schemas.microsoft.com/office/drawing/2014/main" id="{7BC539C4-03E2-6040-9EE4-38A67D76BDD0}"/>
              </a:ext>
            </a:extLst>
          </p:cNvPr>
          <p:cNvSpPr>
            <a:spLocks/>
          </p:cNvSpPr>
          <p:nvPr/>
        </p:nvSpPr>
        <p:spPr bwMode="auto">
          <a:xfrm flipH="1">
            <a:off x="1383541" y="3493979"/>
            <a:ext cx="396261" cy="88370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BD209F8-EB2A-9F4F-B363-BC938C5DA835}"/>
              </a:ext>
            </a:extLst>
          </p:cNvPr>
          <p:cNvGrpSpPr/>
          <p:nvPr/>
        </p:nvGrpSpPr>
        <p:grpSpPr>
          <a:xfrm>
            <a:off x="959009" y="4370023"/>
            <a:ext cx="540549" cy="887198"/>
            <a:chOff x="10910965" y="2513124"/>
            <a:chExt cx="586768" cy="904023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BCE8A729-A73C-F54F-A8A9-3733CC70183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2F48DF19-80E3-7F4A-8454-1BEB4B00E16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8FA6A88D-F9D7-4145-A917-41C2C7FC12A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391498D3-135C-F543-A213-6124B95A870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F5B7A06C-468D-E74C-97F5-530BC4315BF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6A6ED3-2CE4-F243-BD5E-0E3D12D1032C}"/>
              </a:ext>
            </a:extLst>
          </p:cNvPr>
          <p:cNvGrpSpPr/>
          <p:nvPr/>
        </p:nvGrpSpPr>
        <p:grpSpPr>
          <a:xfrm>
            <a:off x="1766283" y="3498068"/>
            <a:ext cx="540549" cy="887198"/>
            <a:chOff x="10910965" y="2513124"/>
            <a:chExt cx="586768" cy="904023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5732A89-DEC6-C04F-8D35-653ED5A74D0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3BA48241-0809-D749-AA95-E5E0009564B5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4F914E7F-35B8-B84D-9E03-048E2AC52A84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059F7DD-38D6-FB44-928C-D70FCB46C69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9780329-E6CC-7B44-AD09-CD529A71009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Freeform 6">
            <a:extLst>
              <a:ext uri="{FF2B5EF4-FFF2-40B4-BE49-F238E27FC236}">
                <a16:creationId xmlns:a16="http://schemas.microsoft.com/office/drawing/2014/main" id="{0A6B0B41-CE88-A847-BDFD-D4C5406DB4FD}"/>
              </a:ext>
            </a:extLst>
          </p:cNvPr>
          <p:cNvSpPr>
            <a:spLocks/>
          </p:cNvSpPr>
          <p:nvPr/>
        </p:nvSpPr>
        <p:spPr bwMode="auto">
          <a:xfrm>
            <a:off x="5556835" y="3631852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98728B3-54B3-7348-A92A-D46EBCBE40A7}"/>
              </a:ext>
            </a:extLst>
          </p:cNvPr>
          <p:cNvGrpSpPr/>
          <p:nvPr/>
        </p:nvGrpSpPr>
        <p:grpSpPr>
          <a:xfrm>
            <a:off x="5024189" y="3608167"/>
            <a:ext cx="540549" cy="887198"/>
            <a:chOff x="10910965" y="2513124"/>
            <a:chExt cx="586768" cy="904023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993EFA25-A923-104F-AA7A-D1A0A1DFAF09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9FAACE5-7286-8041-B6C5-31BF3B00BC52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2B9192CF-4A86-234C-A018-E18B6174B23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51604E2-6668-3C47-9339-A57BD00E151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1355E105-F22E-4C4E-B4E5-337CC0AC9628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8CAF04A-1334-B348-B035-3A982F9BDEB6}"/>
              </a:ext>
            </a:extLst>
          </p:cNvPr>
          <p:cNvGrpSpPr/>
          <p:nvPr/>
        </p:nvGrpSpPr>
        <p:grpSpPr>
          <a:xfrm>
            <a:off x="2828023" y="4632484"/>
            <a:ext cx="965153" cy="551195"/>
            <a:chOff x="7493876" y="2774731"/>
            <a:chExt cx="1481958" cy="894622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1CC3E213-0DED-B141-84EE-4148FCBF95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873B81E7-2D3F-7C4E-BD26-C74207A647E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6BE5949F-B050-EB4B-B822-E35D4247EE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2AD53E5B-C2A7-B44B-BE8C-CE15460DCE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D8E482E0-784D-9147-8920-C673267B1F7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C0849211-2B58-F142-A8CE-1BF8EAE9207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A3A8A9F-4FBE-BD43-8E9E-03C5075F771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45" name="Group 124">
            <a:extLst>
              <a:ext uri="{FF2B5EF4-FFF2-40B4-BE49-F238E27FC236}">
                <a16:creationId xmlns:a16="http://schemas.microsoft.com/office/drawing/2014/main" id="{1875CC16-4D82-EC4B-A27F-8C5523CDCA1C}"/>
              </a:ext>
            </a:extLst>
          </p:cNvPr>
          <p:cNvGrpSpPr>
            <a:grpSpLocks/>
          </p:cNvGrpSpPr>
          <p:nvPr/>
        </p:nvGrpSpPr>
        <p:grpSpPr bwMode="auto">
          <a:xfrm>
            <a:off x="988066" y="3765090"/>
            <a:ext cx="484073" cy="426879"/>
            <a:chOff x="-44" y="1473"/>
            <a:chExt cx="981" cy="1105"/>
          </a:xfrm>
        </p:grpSpPr>
        <p:pic>
          <p:nvPicPr>
            <p:cNvPr id="458" name="Picture 125" descr="desktop_computer_stylized_medium">
              <a:extLst>
                <a:ext uri="{FF2B5EF4-FFF2-40B4-BE49-F238E27FC236}">
                  <a16:creationId xmlns:a16="http://schemas.microsoft.com/office/drawing/2014/main" id="{06C4FF17-B894-F64E-B8E9-009E2F935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126">
              <a:extLst>
                <a:ext uri="{FF2B5EF4-FFF2-40B4-BE49-F238E27FC236}">
                  <a16:creationId xmlns:a16="http://schemas.microsoft.com/office/drawing/2014/main" id="{2B78B566-3D03-D044-A615-5F2E69BA2D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47" name="Freeform 12">
            <a:extLst>
              <a:ext uri="{FF2B5EF4-FFF2-40B4-BE49-F238E27FC236}">
                <a16:creationId xmlns:a16="http://schemas.microsoft.com/office/drawing/2014/main" id="{B3DEE67E-0295-1C42-877B-3030DF5CC3A0}"/>
              </a:ext>
            </a:extLst>
          </p:cNvPr>
          <p:cNvSpPr>
            <a:spLocks/>
          </p:cNvSpPr>
          <p:nvPr/>
        </p:nvSpPr>
        <p:spPr bwMode="auto">
          <a:xfrm flipH="1">
            <a:off x="733658" y="4368455"/>
            <a:ext cx="231068" cy="91296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8" name="Line 33">
            <a:extLst>
              <a:ext uri="{FF2B5EF4-FFF2-40B4-BE49-F238E27FC236}">
                <a16:creationId xmlns:a16="http://schemas.microsoft.com/office/drawing/2014/main" id="{EB4F5429-B362-3445-AEC3-247C13D4C6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175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9" name="Text Box 42">
            <a:extLst>
              <a:ext uri="{FF2B5EF4-FFF2-40B4-BE49-F238E27FC236}">
                <a16:creationId xmlns:a16="http://schemas.microsoft.com/office/drawing/2014/main" id="{71EABF9B-1A6B-F746-87A6-59211399E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63" y="3504613"/>
            <a:ext cx="841877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Host A</a:t>
            </a:r>
            <a:endParaRPr lang="en-US" altLang="en-US" sz="30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350" name="Text Box 52">
            <a:extLst>
              <a:ext uri="{FF2B5EF4-FFF2-40B4-BE49-F238E27FC236}">
                <a16:creationId xmlns:a16="http://schemas.microsoft.com/office/drawing/2014/main" id="{E952F158-8C87-2743-A654-CB43702CF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77" y="5397367"/>
            <a:ext cx="736183" cy="23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0013A3"/>
                </a:solidFill>
                <a:latin typeface="Arial" panose="020B0604020202020204" pitchFamily="34" charset="0"/>
              </a:rPr>
              <a:t>Host B</a:t>
            </a:r>
            <a:endParaRPr lang="en-US" altLang="en-US" sz="3000" dirty="0">
              <a:solidFill>
                <a:srgbClr val="0013A3"/>
              </a:solidFill>
              <a:latin typeface="Comic Sans MS" panose="030F0902030302020204" pitchFamily="66" charset="0"/>
            </a:endParaRPr>
          </a:p>
        </p:txBody>
      </p:sp>
      <p:sp>
        <p:nvSpPr>
          <p:cNvPr id="351" name="Line 53">
            <a:extLst>
              <a:ext uri="{FF2B5EF4-FFF2-40B4-BE49-F238E27FC236}">
                <a16:creationId xmlns:a16="http://schemas.microsoft.com/office/drawing/2014/main" id="{75256407-96DE-9F48-98B8-5BBEA93EFE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1686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2" name="Line 54">
            <a:extLst>
              <a:ext uri="{FF2B5EF4-FFF2-40B4-BE49-F238E27FC236}">
                <a16:creationId xmlns:a16="http://schemas.microsoft.com/office/drawing/2014/main" id="{468D4135-22FF-CA48-B7FE-0A8C463F08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3391" y="4891927"/>
            <a:ext cx="56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3" name="Line 55">
            <a:extLst>
              <a:ext uri="{FF2B5EF4-FFF2-40B4-BE49-F238E27FC236}">
                <a16:creationId xmlns:a16="http://schemas.microsoft.com/office/drawing/2014/main" id="{BBD1E308-9528-154A-A531-46348FA3DF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7462" y="4499322"/>
            <a:ext cx="851149" cy="8506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4" name="Line 57">
            <a:extLst>
              <a:ext uri="{FF2B5EF4-FFF2-40B4-BE49-F238E27FC236}">
                <a16:creationId xmlns:a16="http://schemas.microsoft.com/office/drawing/2014/main" id="{ED09B7CD-707F-824A-951E-3DF44B1587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6741" y="4499467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56" name="Group 127">
            <a:extLst>
              <a:ext uri="{FF2B5EF4-FFF2-40B4-BE49-F238E27FC236}">
                <a16:creationId xmlns:a16="http://schemas.microsoft.com/office/drawing/2014/main" id="{F053E5CE-83C8-B44F-BB41-24ACED3C1F54}"/>
              </a:ext>
            </a:extLst>
          </p:cNvPr>
          <p:cNvGrpSpPr>
            <a:grpSpLocks/>
          </p:cNvGrpSpPr>
          <p:nvPr/>
        </p:nvGrpSpPr>
        <p:grpSpPr bwMode="auto">
          <a:xfrm>
            <a:off x="5648969" y="4212659"/>
            <a:ext cx="213518" cy="433111"/>
            <a:chOff x="4140" y="429"/>
            <a:chExt cx="1425" cy="2396"/>
          </a:xfrm>
        </p:grpSpPr>
        <p:sp>
          <p:nvSpPr>
            <p:cNvPr id="420" name="Freeform 128">
              <a:extLst>
                <a:ext uri="{FF2B5EF4-FFF2-40B4-BE49-F238E27FC236}">
                  <a16:creationId xmlns:a16="http://schemas.microsoft.com/office/drawing/2014/main" id="{0C38C29E-82D9-DE4D-B34F-6E1B0F29E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1" name="Rectangle 129">
              <a:extLst>
                <a:ext uri="{FF2B5EF4-FFF2-40B4-BE49-F238E27FC236}">
                  <a16:creationId xmlns:a16="http://schemas.microsoft.com/office/drawing/2014/main" id="{68008099-7DA3-DC4F-9848-B28E0757C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2" name="Freeform 130">
              <a:extLst>
                <a:ext uri="{FF2B5EF4-FFF2-40B4-BE49-F238E27FC236}">
                  <a16:creationId xmlns:a16="http://schemas.microsoft.com/office/drawing/2014/main" id="{EE836601-014E-A34E-BA49-8C6B4899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3" name="Freeform 131">
              <a:extLst>
                <a:ext uri="{FF2B5EF4-FFF2-40B4-BE49-F238E27FC236}">
                  <a16:creationId xmlns:a16="http://schemas.microsoft.com/office/drawing/2014/main" id="{196DB8E5-D7EB-FE4F-8E87-CF4500523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4" name="Rectangle 132">
              <a:extLst>
                <a:ext uri="{FF2B5EF4-FFF2-40B4-BE49-F238E27FC236}">
                  <a16:creationId xmlns:a16="http://schemas.microsoft.com/office/drawing/2014/main" id="{A36AF25C-36F4-8C41-BBF3-7179E440A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425" name="Group 133">
              <a:extLst>
                <a:ext uri="{FF2B5EF4-FFF2-40B4-BE49-F238E27FC236}">
                  <a16:creationId xmlns:a16="http://schemas.microsoft.com/office/drawing/2014/main" id="{91FC7106-BBE3-6342-AEDC-BB075E2A4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0" name="AutoShape 134">
                <a:extLst>
                  <a:ext uri="{FF2B5EF4-FFF2-40B4-BE49-F238E27FC236}">
                    <a16:creationId xmlns:a16="http://schemas.microsoft.com/office/drawing/2014/main" id="{B78B2B71-C293-E74B-A8B2-FA48F8A21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51" name="AutoShape 135">
                <a:extLst>
                  <a:ext uri="{FF2B5EF4-FFF2-40B4-BE49-F238E27FC236}">
                    <a16:creationId xmlns:a16="http://schemas.microsoft.com/office/drawing/2014/main" id="{B93FE048-8D2E-184B-938F-A023FE6CC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26" name="Rectangle 136">
              <a:extLst>
                <a:ext uri="{FF2B5EF4-FFF2-40B4-BE49-F238E27FC236}">
                  <a16:creationId xmlns:a16="http://schemas.microsoft.com/office/drawing/2014/main" id="{1BE92891-13BB-1942-AF26-7547F5E89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427" name="Group 137">
              <a:extLst>
                <a:ext uri="{FF2B5EF4-FFF2-40B4-BE49-F238E27FC236}">
                  <a16:creationId xmlns:a16="http://schemas.microsoft.com/office/drawing/2014/main" id="{B146C1A0-0498-3742-B869-C11FC5A9B4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8" name="AutoShape 138">
                <a:extLst>
                  <a:ext uri="{FF2B5EF4-FFF2-40B4-BE49-F238E27FC236}">
                    <a16:creationId xmlns:a16="http://schemas.microsoft.com/office/drawing/2014/main" id="{6D8DAB10-D332-E443-B0C8-6926120D7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49" name="AutoShape 139">
                <a:extLst>
                  <a:ext uri="{FF2B5EF4-FFF2-40B4-BE49-F238E27FC236}">
                    <a16:creationId xmlns:a16="http://schemas.microsoft.com/office/drawing/2014/main" id="{10A758BC-CA4A-4941-B3B1-013DFD754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28" name="Rectangle 140">
              <a:extLst>
                <a:ext uri="{FF2B5EF4-FFF2-40B4-BE49-F238E27FC236}">
                  <a16:creationId xmlns:a16="http://schemas.microsoft.com/office/drawing/2014/main" id="{72D726F8-E1D6-6540-B8C3-5DC6D289A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29" name="Rectangle 141">
              <a:extLst>
                <a:ext uri="{FF2B5EF4-FFF2-40B4-BE49-F238E27FC236}">
                  <a16:creationId xmlns:a16="http://schemas.microsoft.com/office/drawing/2014/main" id="{A62C6415-93B4-6540-B726-6DC1170D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430" name="Group 142">
              <a:extLst>
                <a:ext uri="{FF2B5EF4-FFF2-40B4-BE49-F238E27FC236}">
                  <a16:creationId xmlns:a16="http://schemas.microsoft.com/office/drawing/2014/main" id="{E2133AAA-F115-D84C-A2BB-27266E35F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6" name="AutoShape 143">
                <a:extLst>
                  <a:ext uri="{FF2B5EF4-FFF2-40B4-BE49-F238E27FC236}">
                    <a16:creationId xmlns:a16="http://schemas.microsoft.com/office/drawing/2014/main" id="{2E174869-B2BC-4A45-B3FD-9330A289D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47" name="AutoShape 144">
                <a:extLst>
                  <a:ext uri="{FF2B5EF4-FFF2-40B4-BE49-F238E27FC236}">
                    <a16:creationId xmlns:a16="http://schemas.microsoft.com/office/drawing/2014/main" id="{865B98B3-39D4-1340-8796-962A54421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31" name="Freeform 145">
              <a:extLst>
                <a:ext uri="{FF2B5EF4-FFF2-40B4-BE49-F238E27FC236}">
                  <a16:creationId xmlns:a16="http://schemas.microsoft.com/office/drawing/2014/main" id="{519C0B54-898C-9845-915D-7A5F4E93D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32" name="Group 146">
              <a:extLst>
                <a:ext uri="{FF2B5EF4-FFF2-40B4-BE49-F238E27FC236}">
                  <a16:creationId xmlns:a16="http://schemas.microsoft.com/office/drawing/2014/main" id="{8CDD4409-D107-D44E-A6F3-3F54C9F34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4" name="AutoShape 147">
                <a:extLst>
                  <a:ext uri="{FF2B5EF4-FFF2-40B4-BE49-F238E27FC236}">
                    <a16:creationId xmlns:a16="http://schemas.microsoft.com/office/drawing/2014/main" id="{55B72EBE-4A58-CF48-BD56-76B6F6022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45" name="AutoShape 148">
                <a:extLst>
                  <a:ext uri="{FF2B5EF4-FFF2-40B4-BE49-F238E27FC236}">
                    <a16:creationId xmlns:a16="http://schemas.microsoft.com/office/drawing/2014/main" id="{AEF43A66-7669-AC44-AF01-1D8B6CB77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433" name="Rectangle 149">
              <a:extLst>
                <a:ext uri="{FF2B5EF4-FFF2-40B4-BE49-F238E27FC236}">
                  <a16:creationId xmlns:a16="http://schemas.microsoft.com/office/drawing/2014/main" id="{48DA1B94-09C2-1840-B8EC-113BE8C8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34" name="Freeform 150">
              <a:extLst>
                <a:ext uri="{FF2B5EF4-FFF2-40B4-BE49-F238E27FC236}">
                  <a16:creationId xmlns:a16="http://schemas.microsoft.com/office/drawing/2014/main" id="{E90CC519-FF6C-A642-B4B0-C0D5E7E7F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5" name="Freeform 151">
              <a:extLst>
                <a:ext uri="{FF2B5EF4-FFF2-40B4-BE49-F238E27FC236}">
                  <a16:creationId xmlns:a16="http://schemas.microsoft.com/office/drawing/2014/main" id="{4FD498C9-45E2-9A44-833E-DF1718373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6" name="Oval 152">
              <a:extLst>
                <a:ext uri="{FF2B5EF4-FFF2-40B4-BE49-F238E27FC236}">
                  <a16:creationId xmlns:a16="http://schemas.microsoft.com/office/drawing/2014/main" id="{094B9650-E8E9-8049-A250-639ED23B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37" name="Freeform 153">
              <a:extLst>
                <a:ext uri="{FF2B5EF4-FFF2-40B4-BE49-F238E27FC236}">
                  <a16:creationId xmlns:a16="http://schemas.microsoft.com/office/drawing/2014/main" id="{CC772392-E262-1B4C-934A-C2274B74B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8" name="AutoShape 154">
              <a:extLst>
                <a:ext uri="{FF2B5EF4-FFF2-40B4-BE49-F238E27FC236}">
                  <a16:creationId xmlns:a16="http://schemas.microsoft.com/office/drawing/2014/main" id="{A847FBEF-BCEF-144E-A9B4-6D4EC2B32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39" name="AutoShape 155">
              <a:extLst>
                <a:ext uri="{FF2B5EF4-FFF2-40B4-BE49-F238E27FC236}">
                  <a16:creationId xmlns:a16="http://schemas.microsoft.com/office/drawing/2014/main" id="{77E42DB7-A005-9743-82D9-584F8FF41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40" name="Oval 156">
              <a:extLst>
                <a:ext uri="{FF2B5EF4-FFF2-40B4-BE49-F238E27FC236}">
                  <a16:creationId xmlns:a16="http://schemas.microsoft.com/office/drawing/2014/main" id="{727589AB-7983-4642-ABB0-1373C86DB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41" name="Oval 157">
              <a:extLst>
                <a:ext uri="{FF2B5EF4-FFF2-40B4-BE49-F238E27FC236}">
                  <a16:creationId xmlns:a16="http://schemas.microsoft.com/office/drawing/2014/main" id="{0E294EC3-D225-AC47-9069-5C4C2296B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2" name="Oval 158">
              <a:extLst>
                <a:ext uri="{FF2B5EF4-FFF2-40B4-BE49-F238E27FC236}">
                  <a16:creationId xmlns:a16="http://schemas.microsoft.com/office/drawing/2014/main" id="{91CEEFA5-1DF7-3243-BA43-EEF99F148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43" name="Rectangle 159">
              <a:extLst>
                <a:ext uri="{FF2B5EF4-FFF2-40B4-BE49-F238E27FC236}">
                  <a16:creationId xmlns:a16="http://schemas.microsoft.com/office/drawing/2014/main" id="{1F261A4A-7DA6-3F43-A166-B036ABB1F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57" name="Group 160">
            <a:extLst>
              <a:ext uri="{FF2B5EF4-FFF2-40B4-BE49-F238E27FC236}">
                <a16:creationId xmlns:a16="http://schemas.microsoft.com/office/drawing/2014/main" id="{FC5CD3E0-8F4C-A247-BF27-2828EA8EA48E}"/>
              </a:ext>
            </a:extLst>
          </p:cNvPr>
          <p:cNvGrpSpPr>
            <a:grpSpLocks/>
          </p:cNvGrpSpPr>
          <p:nvPr/>
        </p:nvGrpSpPr>
        <p:grpSpPr bwMode="auto">
          <a:xfrm>
            <a:off x="438973" y="5098707"/>
            <a:ext cx="484073" cy="426879"/>
            <a:chOff x="-44" y="1473"/>
            <a:chExt cx="981" cy="1105"/>
          </a:xfrm>
        </p:grpSpPr>
        <p:pic>
          <p:nvPicPr>
            <p:cNvPr id="418" name="Picture 161" descr="desktop_computer_stylized_medium">
              <a:extLst>
                <a:ext uri="{FF2B5EF4-FFF2-40B4-BE49-F238E27FC236}">
                  <a16:creationId xmlns:a16="http://schemas.microsoft.com/office/drawing/2014/main" id="{6E92F66C-6B76-EE47-BDD2-F1129D17E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" name="Freeform 162">
              <a:extLst>
                <a:ext uri="{FF2B5EF4-FFF2-40B4-BE49-F238E27FC236}">
                  <a16:creationId xmlns:a16="http://schemas.microsoft.com/office/drawing/2014/main" id="{6E619406-BD3D-804E-84E7-04C656A88C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58" name="Group 163">
            <a:extLst>
              <a:ext uri="{FF2B5EF4-FFF2-40B4-BE49-F238E27FC236}">
                <a16:creationId xmlns:a16="http://schemas.microsoft.com/office/drawing/2014/main" id="{E1C5F9CD-6CD9-E043-8A6F-A2FE02A80733}"/>
              </a:ext>
            </a:extLst>
          </p:cNvPr>
          <p:cNvGrpSpPr>
            <a:grpSpLocks/>
          </p:cNvGrpSpPr>
          <p:nvPr/>
        </p:nvGrpSpPr>
        <p:grpSpPr bwMode="auto">
          <a:xfrm>
            <a:off x="5356478" y="5159895"/>
            <a:ext cx="213518" cy="433111"/>
            <a:chOff x="4140" y="429"/>
            <a:chExt cx="1425" cy="2396"/>
          </a:xfrm>
        </p:grpSpPr>
        <p:sp>
          <p:nvSpPr>
            <p:cNvPr id="386" name="Freeform 164">
              <a:extLst>
                <a:ext uri="{FF2B5EF4-FFF2-40B4-BE49-F238E27FC236}">
                  <a16:creationId xmlns:a16="http://schemas.microsoft.com/office/drawing/2014/main" id="{6CA1ADCB-BF30-864D-9F00-26EE89960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7" name="Rectangle 165">
              <a:extLst>
                <a:ext uri="{FF2B5EF4-FFF2-40B4-BE49-F238E27FC236}">
                  <a16:creationId xmlns:a16="http://schemas.microsoft.com/office/drawing/2014/main" id="{84113A57-FEA3-A245-ADC3-1C98EE6B6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8" name="Freeform 166">
              <a:extLst>
                <a:ext uri="{FF2B5EF4-FFF2-40B4-BE49-F238E27FC236}">
                  <a16:creationId xmlns:a16="http://schemas.microsoft.com/office/drawing/2014/main" id="{17DDF599-C8B9-ED49-A878-2E9E9C14F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9" name="Freeform 167">
              <a:extLst>
                <a:ext uri="{FF2B5EF4-FFF2-40B4-BE49-F238E27FC236}">
                  <a16:creationId xmlns:a16="http://schemas.microsoft.com/office/drawing/2014/main" id="{D79F5A9D-B30C-E04E-814D-CEF62D45B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0" name="Rectangle 168">
              <a:extLst>
                <a:ext uri="{FF2B5EF4-FFF2-40B4-BE49-F238E27FC236}">
                  <a16:creationId xmlns:a16="http://schemas.microsoft.com/office/drawing/2014/main" id="{E4257EA1-363B-2845-8C9B-7FA15C50A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91" name="Group 169">
              <a:extLst>
                <a:ext uri="{FF2B5EF4-FFF2-40B4-BE49-F238E27FC236}">
                  <a16:creationId xmlns:a16="http://schemas.microsoft.com/office/drawing/2014/main" id="{5E2C0E7D-06A7-264F-887D-F219437D1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16" name="AutoShape 170">
                <a:extLst>
                  <a:ext uri="{FF2B5EF4-FFF2-40B4-BE49-F238E27FC236}">
                    <a16:creationId xmlns:a16="http://schemas.microsoft.com/office/drawing/2014/main" id="{A967F0FF-1A5B-524B-93E6-F5241976B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17" name="AutoShape 171">
                <a:extLst>
                  <a:ext uri="{FF2B5EF4-FFF2-40B4-BE49-F238E27FC236}">
                    <a16:creationId xmlns:a16="http://schemas.microsoft.com/office/drawing/2014/main" id="{47E42211-0EB4-8846-9356-8025F0B0A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92" name="Rectangle 172">
              <a:extLst>
                <a:ext uri="{FF2B5EF4-FFF2-40B4-BE49-F238E27FC236}">
                  <a16:creationId xmlns:a16="http://schemas.microsoft.com/office/drawing/2014/main" id="{A253ECB5-E810-654A-8AEA-B06E7E8B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93" name="Group 173">
              <a:extLst>
                <a:ext uri="{FF2B5EF4-FFF2-40B4-BE49-F238E27FC236}">
                  <a16:creationId xmlns:a16="http://schemas.microsoft.com/office/drawing/2014/main" id="{8ABBF0A2-79C7-3843-AEF7-0B108A1A9D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14" name="AutoShape 174">
                <a:extLst>
                  <a:ext uri="{FF2B5EF4-FFF2-40B4-BE49-F238E27FC236}">
                    <a16:creationId xmlns:a16="http://schemas.microsoft.com/office/drawing/2014/main" id="{0D6185E6-D51D-A544-8C9F-6CF31ACD0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15" name="AutoShape 175">
                <a:extLst>
                  <a:ext uri="{FF2B5EF4-FFF2-40B4-BE49-F238E27FC236}">
                    <a16:creationId xmlns:a16="http://schemas.microsoft.com/office/drawing/2014/main" id="{45C49FBD-4799-3440-BE93-ED432BA55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94" name="Rectangle 176">
              <a:extLst>
                <a:ext uri="{FF2B5EF4-FFF2-40B4-BE49-F238E27FC236}">
                  <a16:creationId xmlns:a16="http://schemas.microsoft.com/office/drawing/2014/main" id="{62DDF460-8AF3-FF41-B885-D46ADE63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95" name="Rectangle 177">
              <a:extLst>
                <a:ext uri="{FF2B5EF4-FFF2-40B4-BE49-F238E27FC236}">
                  <a16:creationId xmlns:a16="http://schemas.microsoft.com/office/drawing/2014/main" id="{C24947D6-AADC-9A47-95C8-7A2CCE910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96" name="Group 178">
              <a:extLst>
                <a:ext uri="{FF2B5EF4-FFF2-40B4-BE49-F238E27FC236}">
                  <a16:creationId xmlns:a16="http://schemas.microsoft.com/office/drawing/2014/main" id="{51A2B0F1-DE5B-9C44-A881-C4B542B6B5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2" name="AutoShape 179">
                <a:extLst>
                  <a:ext uri="{FF2B5EF4-FFF2-40B4-BE49-F238E27FC236}">
                    <a16:creationId xmlns:a16="http://schemas.microsoft.com/office/drawing/2014/main" id="{FF26D077-4EA3-2342-837F-8A5D5BE98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13" name="AutoShape 180">
                <a:extLst>
                  <a:ext uri="{FF2B5EF4-FFF2-40B4-BE49-F238E27FC236}">
                    <a16:creationId xmlns:a16="http://schemas.microsoft.com/office/drawing/2014/main" id="{6938491D-ACC4-D247-A174-ED9E63955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97" name="Freeform 181">
              <a:extLst>
                <a:ext uri="{FF2B5EF4-FFF2-40B4-BE49-F238E27FC236}">
                  <a16:creationId xmlns:a16="http://schemas.microsoft.com/office/drawing/2014/main" id="{8347DBD3-007C-5347-8074-BC4893481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98" name="Group 182">
              <a:extLst>
                <a:ext uri="{FF2B5EF4-FFF2-40B4-BE49-F238E27FC236}">
                  <a16:creationId xmlns:a16="http://schemas.microsoft.com/office/drawing/2014/main" id="{97B09700-0634-FF4D-98CD-FC999C9A3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0" name="AutoShape 183">
                <a:extLst>
                  <a:ext uri="{FF2B5EF4-FFF2-40B4-BE49-F238E27FC236}">
                    <a16:creationId xmlns:a16="http://schemas.microsoft.com/office/drawing/2014/main" id="{CAE14D82-2E48-404E-B50D-02636745A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411" name="AutoShape 184">
                <a:extLst>
                  <a:ext uri="{FF2B5EF4-FFF2-40B4-BE49-F238E27FC236}">
                    <a16:creationId xmlns:a16="http://schemas.microsoft.com/office/drawing/2014/main" id="{51BBC259-2416-1447-ADC8-FFADEB6DB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399" name="Rectangle 185">
              <a:extLst>
                <a:ext uri="{FF2B5EF4-FFF2-40B4-BE49-F238E27FC236}">
                  <a16:creationId xmlns:a16="http://schemas.microsoft.com/office/drawing/2014/main" id="{1064C0C2-840D-B947-9570-7D79A80E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0" name="Freeform 186">
              <a:extLst>
                <a:ext uri="{FF2B5EF4-FFF2-40B4-BE49-F238E27FC236}">
                  <a16:creationId xmlns:a16="http://schemas.microsoft.com/office/drawing/2014/main" id="{B6468F87-96EF-784A-B97A-D7EA2DEA7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1" name="Freeform 187">
              <a:extLst>
                <a:ext uri="{FF2B5EF4-FFF2-40B4-BE49-F238E27FC236}">
                  <a16:creationId xmlns:a16="http://schemas.microsoft.com/office/drawing/2014/main" id="{F24072E3-E21E-3D47-83FF-6B5B3B036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2" name="Oval 188">
              <a:extLst>
                <a:ext uri="{FF2B5EF4-FFF2-40B4-BE49-F238E27FC236}">
                  <a16:creationId xmlns:a16="http://schemas.microsoft.com/office/drawing/2014/main" id="{C2FDEF67-F14F-2A4C-A3BF-0529D84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3" name="Freeform 189">
              <a:extLst>
                <a:ext uri="{FF2B5EF4-FFF2-40B4-BE49-F238E27FC236}">
                  <a16:creationId xmlns:a16="http://schemas.microsoft.com/office/drawing/2014/main" id="{E396FECC-6A5D-DA40-A4D0-B93DFA225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4" name="AutoShape 190">
              <a:extLst>
                <a:ext uri="{FF2B5EF4-FFF2-40B4-BE49-F238E27FC236}">
                  <a16:creationId xmlns:a16="http://schemas.microsoft.com/office/drawing/2014/main" id="{AF73C4B3-874F-8945-8C8A-3D07D6B2F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5" name="AutoShape 191">
              <a:extLst>
                <a:ext uri="{FF2B5EF4-FFF2-40B4-BE49-F238E27FC236}">
                  <a16:creationId xmlns:a16="http://schemas.microsoft.com/office/drawing/2014/main" id="{7B3616E9-0E1D-0F4A-B64E-333A0E782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6" name="Oval 192">
              <a:extLst>
                <a:ext uri="{FF2B5EF4-FFF2-40B4-BE49-F238E27FC236}">
                  <a16:creationId xmlns:a16="http://schemas.microsoft.com/office/drawing/2014/main" id="{B6D080BF-90A6-B144-BB0F-B017C8FC3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7" name="Oval 193">
              <a:extLst>
                <a:ext uri="{FF2B5EF4-FFF2-40B4-BE49-F238E27FC236}">
                  <a16:creationId xmlns:a16="http://schemas.microsoft.com/office/drawing/2014/main" id="{476EDDEF-CE6F-4042-81DC-768C18CD6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8" name="Oval 194">
              <a:extLst>
                <a:ext uri="{FF2B5EF4-FFF2-40B4-BE49-F238E27FC236}">
                  <a16:creationId xmlns:a16="http://schemas.microsoft.com/office/drawing/2014/main" id="{D38E2869-2274-384D-8E48-0AED4D696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409" name="Rectangle 195">
              <a:extLst>
                <a:ext uri="{FF2B5EF4-FFF2-40B4-BE49-F238E27FC236}">
                  <a16:creationId xmlns:a16="http://schemas.microsoft.com/office/drawing/2014/main" id="{E207AF41-FA65-C248-905D-7770F218B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359" name="Line 57">
            <a:extLst>
              <a:ext uri="{FF2B5EF4-FFF2-40B4-BE49-F238E27FC236}">
                <a16:creationId xmlns:a16="http://schemas.microsoft.com/office/drawing/2014/main" id="{63DE0F1D-A9CF-3B47-9DBF-096FE0F670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6527" y="5348527"/>
            <a:ext cx="7574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0" name="Line 57">
            <a:extLst>
              <a:ext uri="{FF2B5EF4-FFF2-40B4-BE49-F238E27FC236}">
                <a16:creationId xmlns:a16="http://schemas.microsoft.com/office/drawing/2014/main" id="{46D01C7A-CEF1-E346-AF5D-2CCF20987B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0897" y="4497166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1" name="Line 57">
            <a:extLst>
              <a:ext uri="{FF2B5EF4-FFF2-40B4-BE49-F238E27FC236}">
                <a16:creationId xmlns:a16="http://schemas.microsoft.com/office/drawing/2014/main" id="{FC5AF6D5-FBFA-504B-A634-B5D18FA558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2043" y="5350829"/>
            <a:ext cx="4051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A8476EBE-514C-F24A-9934-50A3E251CCB0}"/>
              </a:ext>
            </a:extLst>
          </p:cNvPr>
          <p:cNvGrpSpPr/>
          <p:nvPr/>
        </p:nvGrpSpPr>
        <p:grpSpPr>
          <a:xfrm>
            <a:off x="2061817" y="3427810"/>
            <a:ext cx="2138708" cy="709613"/>
            <a:chOff x="2749090" y="3427413"/>
            <a:chExt cx="2851610" cy="946150"/>
          </a:xfrm>
        </p:grpSpPr>
        <p:sp>
          <p:nvSpPr>
            <p:cNvPr id="379" name="Text Box 68">
              <a:extLst>
                <a:ext uri="{FF2B5EF4-FFF2-40B4-BE49-F238E27FC236}">
                  <a16:creationId xmlns:a16="http://schemas.microsoft.com/office/drawing/2014/main" id="{8AF39E71-B088-4C43-899B-2F5F18675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200" baseline="-2500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: original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380" name="Oval 217">
              <a:extLst>
                <a:ext uri="{FF2B5EF4-FFF2-40B4-BE49-F238E27FC236}">
                  <a16:creationId xmlns:a16="http://schemas.microsoft.com/office/drawing/2014/main" id="{11DE1202-9705-C244-9A3F-E44B4A0C0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81" name="Line 229">
              <a:extLst>
                <a:ext uri="{FF2B5EF4-FFF2-40B4-BE49-F238E27FC236}">
                  <a16:creationId xmlns:a16="http://schemas.microsoft.com/office/drawing/2014/main" id="{429846E6-D021-D048-B531-E1D9B4772D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2" name="Oval 232">
              <a:extLst>
                <a:ext uri="{FF2B5EF4-FFF2-40B4-BE49-F238E27FC236}">
                  <a16:creationId xmlns:a16="http://schemas.microsoft.com/office/drawing/2014/main" id="{C1A4B9C1-E455-364D-9F70-13A0F3F4D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83" name="Text Box 233">
              <a:extLst>
                <a:ext uri="{FF2B5EF4-FFF2-40B4-BE49-F238E27FC236}">
                  <a16:creationId xmlns:a16="http://schemas.microsoft.com/office/drawing/2014/main" id="{580E2367-A745-E345-BB8F-41D62127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'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350" dirty="0">
                  <a:solidFill>
                    <a:srgbClr val="C00000"/>
                  </a:solidFill>
                  <a:latin typeface="Arial" panose="020B0604020202020204" pitchFamily="34" charset="0"/>
                </a:rPr>
                <a:t>:</a:t>
              </a:r>
              <a:r>
                <a:rPr lang="en-US" altLang="en-US" sz="105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original data, </a:t>
              </a:r>
              <a:r>
                <a:rPr lang="en-US" altLang="en-US" sz="1200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plus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 retransmitted data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384" name="Line 234">
              <a:extLst>
                <a:ext uri="{FF2B5EF4-FFF2-40B4-BE49-F238E27FC236}">
                  <a16:creationId xmlns:a16="http://schemas.microsoft.com/office/drawing/2014/main" id="{461900DA-408C-DE4C-AE3A-7C59E1705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85" name="Line 235">
              <a:extLst>
                <a:ext uri="{FF2B5EF4-FFF2-40B4-BE49-F238E27FC236}">
                  <a16:creationId xmlns:a16="http://schemas.microsoft.com/office/drawing/2014/main" id="{9AE41AE9-2E2C-A94C-8563-FA0EF6DB2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EF024339-16A9-2940-84AC-8D5FD6D530DC}"/>
              </a:ext>
            </a:extLst>
          </p:cNvPr>
          <p:cNvGrpSpPr/>
          <p:nvPr/>
        </p:nvGrpSpPr>
        <p:grpSpPr>
          <a:xfrm>
            <a:off x="2185117" y="4771465"/>
            <a:ext cx="1454048" cy="975136"/>
            <a:chOff x="2913490" y="5218953"/>
            <a:chExt cx="1938730" cy="1300181"/>
          </a:xfrm>
        </p:grpSpPr>
        <p:sp>
          <p:nvSpPr>
            <p:cNvPr id="368" name="Text Box 32">
              <a:extLst>
                <a:ext uri="{FF2B5EF4-FFF2-40B4-BE49-F238E27FC236}">
                  <a16:creationId xmlns:a16="http://schemas.microsoft.com/office/drawing/2014/main" id="{5AAD3E18-5D61-9A4F-A8C6-DA15D5F6E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b="1" i="1" dirty="0">
                  <a:solidFill>
                    <a:srgbClr val="C00000"/>
                  </a:solidFill>
                  <a:latin typeface="Arial" panose="020B0604020202020204" pitchFamily="34" charset="0"/>
                </a:rPr>
                <a:t>finite</a:t>
              </a:r>
              <a:r>
                <a:rPr lang="en-US" altLang="en-US" sz="900" dirty="0">
                  <a:solidFill>
                    <a:srgbClr val="000000"/>
                  </a:solidFill>
                  <a:latin typeface="Arial" panose="020B0604020202020204" pitchFamily="34" charset="0"/>
                </a:rPr>
                <a:t> shared output link buffers</a:t>
              </a:r>
            </a:p>
          </p:txBody>
        </p:sp>
        <p:sp>
          <p:nvSpPr>
            <p:cNvPr id="369" name="Line 77">
              <a:extLst>
                <a:ext uri="{FF2B5EF4-FFF2-40B4-BE49-F238E27FC236}">
                  <a16:creationId xmlns:a16="http://schemas.microsoft.com/office/drawing/2014/main" id="{9C4905E3-CC67-3F4F-9F6E-3576D662FE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42EEE98-D955-2645-BCEA-6CFA28F8CF58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BF29C153-2860-A047-B353-EB834110B516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0F94F15C-CB01-2343-8BA9-D6A7A5F3E921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3BCDCB2-682E-8A47-B5AA-751DCC383167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4EC6D7F8-6E55-114F-BBD8-DF2048FBDBD4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0DA34588-6E4E-E843-9815-D17EF78C07C8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EDC81EAA-11E7-204C-B32D-EF46B8EA0474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BB2D8E63-0217-464C-AF6F-C583D47A94FB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1DC8A4E4-9140-9846-AE4D-F6F7180594C0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4" name="Freeform 91">
            <a:extLst>
              <a:ext uri="{FF2B5EF4-FFF2-40B4-BE49-F238E27FC236}">
                <a16:creationId xmlns:a16="http://schemas.microsoft.com/office/drawing/2014/main" id="{6A998D77-E674-4C42-8116-BFA762D73522}"/>
              </a:ext>
            </a:extLst>
          </p:cNvPr>
          <p:cNvSpPr>
            <a:spLocks/>
          </p:cNvSpPr>
          <p:nvPr/>
        </p:nvSpPr>
        <p:spPr bwMode="auto">
          <a:xfrm>
            <a:off x="2102515" y="3601941"/>
            <a:ext cx="3158903" cy="1252595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7181676C-F21F-FA45-B687-4F604B6D6AB0}"/>
              </a:ext>
            </a:extLst>
          </p:cNvPr>
          <p:cNvGrpSpPr/>
          <p:nvPr/>
        </p:nvGrpSpPr>
        <p:grpSpPr>
          <a:xfrm>
            <a:off x="1189944" y="4415193"/>
            <a:ext cx="3685387" cy="1009554"/>
            <a:chOff x="5641439" y="2685215"/>
            <a:chExt cx="4000500" cy="1028700"/>
          </a:xfrm>
        </p:grpSpPr>
        <p:sp>
          <p:nvSpPr>
            <p:cNvPr id="366" name="Oval 73">
              <a:extLst>
                <a:ext uri="{FF2B5EF4-FFF2-40B4-BE49-F238E27FC236}">
                  <a16:creationId xmlns:a16="http://schemas.microsoft.com/office/drawing/2014/main" id="{35053334-4D7F-4847-80B3-6F40D7B23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367" name="Freeform 90">
              <a:extLst>
                <a:ext uri="{FF2B5EF4-FFF2-40B4-BE49-F238E27FC236}">
                  <a16:creationId xmlns:a16="http://schemas.microsoft.com/office/drawing/2014/main" id="{95104C9F-4620-634A-B9AC-1FD27521E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5013778A-FC3E-6147-B237-2E421A578596}"/>
              </a:ext>
            </a:extLst>
          </p:cNvPr>
          <p:cNvGrpSpPr/>
          <p:nvPr/>
        </p:nvGrpSpPr>
        <p:grpSpPr>
          <a:xfrm>
            <a:off x="2421069" y="4859836"/>
            <a:ext cx="1639465" cy="380565"/>
            <a:chOff x="3228093" y="5336775"/>
            <a:chExt cx="2185953" cy="507419"/>
          </a:xfrm>
        </p:grpSpPr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79802D0E-17EA-E149-8E57-45B459B30699}"/>
                </a:ext>
              </a:extLst>
            </p:cNvPr>
            <p:cNvSpPr txBox="1"/>
            <p:nvPr/>
          </p:nvSpPr>
          <p:spPr>
            <a:xfrm>
              <a:off x="5001111" y="5336775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18161CA6-5140-A442-9496-A8022DF846CA}"/>
                </a:ext>
              </a:extLst>
            </p:cNvPr>
            <p:cNvSpPr txBox="1"/>
            <p:nvPr/>
          </p:nvSpPr>
          <p:spPr>
            <a:xfrm>
              <a:off x="3228093" y="5351752"/>
              <a:ext cx="41293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scenario 2</a:t>
            </a:r>
            <a:endParaRPr lang="en-US" sz="3300" dirty="0"/>
          </a:p>
        </p:txBody>
      </p:sp>
      <p:sp>
        <p:nvSpPr>
          <p:cNvPr id="179" name="Line 17">
            <a:extLst>
              <a:ext uri="{FF2B5EF4-FFF2-40B4-BE49-F238E27FC236}">
                <a16:creationId xmlns:a16="http://schemas.microsoft.com/office/drawing/2014/main" id="{D36515D0-132A-8F4C-B7B9-1155DF488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5760" y="4516042"/>
            <a:ext cx="403622" cy="1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C4268F0-E551-D24B-9519-6A260937A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879" y="3586163"/>
            <a:ext cx="84534" cy="8691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 kern="0">
              <a:solidFill>
                <a:srgbClr val="000000"/>
              </a:solidFill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63D52C34-ADA8-824F-BFD8-D4746FEC885A}"/>
              </a:ext>
            </a:extLst>
          </p:cNvPr>
          <p:cNvSpPr>
            <a:spLocks/>
          </p:cNvSpPr>
          <p:nvPr/>
        </p:nvSpPr>
        <p:spPr bwMode="auto">
          <a:xfrm>
            <a:off x="2116931" y="3631406"/>
            <a:ext cx="3157538" cy="1234679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99F953-20DB-2F48-91B4-9336D6A63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879" y="3761185"/>
            <a:ext cx="84534" cy="8691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 kern="0">
              <a:solidFill>
                <a:srgbClr val="000000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2CAA5BF-C505-6847-BAF8-A75587362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3567113"/>
            <a:ext cx="183356" cy="116681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EBFCC57-DC97-C441-897D-9E4916F1E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3742135"/>
            <a:ext cx="183356" cy="116681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37" name="Text Box 236">
            <a:extLst>
              <a:ext uri="{FF2B5EF4-FFF2-40B4-BE49-F238E27FC236}">
                <a16:creationId xmlns:a16="http://schemas.microsoft.com/office/drawing/2014/main" id="{2385057C-CC2A-904D-B477-1A4E091EC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577" y="3659982"/>
            <a:ext cx="50847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6600"/>
                </a:solidFill>
                <a:latin typeface="Arial" charset="0"/>
              </a:rPr>
              <a:t>copy</a:t>
            </a:r>
          </a:p>
        </p:txBody>
      </p:sp>
      <p:grpSp>
        <p:nvGrpSpPr>
          <p:cNvPr id="239" name="Group 240">
            <a:extLst>
              <a:ext uri="{FF2B5EF4-FFF2-40B4-BE49-F238E27FC236}">
                <a16:creationId xmlns:a16="http://schemas.microsoft.com/office/drawing/2014/main" id="{3C099EA3-4C76-8E43-A8FA-DA69E23B587D}"/>
              </a:ext>
            </a:extLst>
          </p:cNvPr>
          <p:cNvGrpSpPr>
            <a:grpSpLocks/>
          </p:cNvGrpSpPr>
          <p:nvPr/>
        </p:nvGrpSpPr>
        <p:grpSpPr bwMode="auto">
          <a:xfrm>
            <a:off x="1032273" y="3332562"/>
            <a:ext cx="710803" cy="695326"/>
            <a:chOff x="3283" y="2142"/>
            <a:chExt cx="597" cy="584"/>
          </a:xfrm>
        </p:grpSpPr>
        <p:grpSp>
          <p:nvGrpSpPr>
            <p:cNvPr id="240" name="Group 241">
              <a:extLst>
                <a:ext uri="{FF2B5EF4-FFF2-40B4-BE49-F238E27FC236}">
                  <a16:creationId xmlns:a16="http://schemas.microsoft.com/office/drawing/2014/main" id="{B0C67642-FA77-3248-BB94-4C12B33DA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3" y="2387"/>
              <a:ext cx="597" cy="303"/>
              <a:chOff x="990" y="4570"/>
              <a:chExt cx="597" cy="380"/>
            </a:xfrm>
          </p:grpSpPr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7A85C0C-4A8A-6B47-B09B-B8DCC270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" y="4570"/>
                <a:ext cx="597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1BE93BC6-21EB-E345-A354-EC1A31A93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4679"/>
                <a:ext cx="360" cy="14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41" name="Text Box 244">
              <a:extLst>
                <a:ext uri="{FF2B5EF4-FFF2-40B4-BE49-F238E27FC236}">
                  <a16:creationId xmlns:a16="http://schemas.microsoft.com/office/drawing/2014/main" id="{057976BB-0F9A-9941-9597-91496E327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3" y="2461"/>
              <a:ext cx="47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i="1" dirty="0">
                  <a:solidFill>
                    <a:srgbClr val="3333CC"/>
                  </a:solidFill>
                  <a:latin typeface="Comic Sans MS" charset="0"/>
                </a:rPr>
                <a:t>timeout</a:t>
              </a:r>
            </a:p>
          </p:txBody>
        </p:sp>
        <p:pic>
          <p:nvPicPr>
            <p:cNvPr id="242" name="Picture 245">
              <a:extLst>
                <a:ext uri="{FF2B5EF4-FFF2-40B4-BE49-F238E27FC236}">
                  <a16:creationId xmlns:a16="http://schemas.microsoft.com/office/drawing/2014/main" id="{18023B91-60B5-4147-A0EC-197B454FE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19" y="2142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342" name="Rectangle 281">
            <a:extLst>
              <a:ext uri="{FF2B5EF4-FFF2-40B4-BE49-F238E27FC236}">
                <a16:creationId xmlns:a16="http://schemas.microsoft.com/office/drawing/2014/main" id="{3D39CBCD-019A-0349-BB68-948FE706E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796634"/>
            <a:ext cx="4454880" cy="156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2100" dirty="0">
                <a:solidFill>
                  <a:srgbClr val="000099"/>
                </a:solidFill>
                <a:latin typeface="Calibri" panose="020F0502020204030204"/>
                <a:ea typeface="ＭＳ Ｐゴシック" charset="0"/>
              </a:rPr>
              <a:t>Realistic scenario: </a:t>
            </a:r>
            <a:r>
              <a:rPr lang="en-US" sz="2100" i="1" dirty="0">
                <a:solidFill>
                  <a:srgbClr val="C00000"/>
                </a:solidFill>
                <a:latin typeface="Calibri" panose="020F0502020204030204"/>
                <a:ea typeface="ＭＳ Ｐゴシック" charset="0"/>
              </a:rPr>
              <a:t>un-needed</a:t>
            </a:r>
            <a:r>
              <a:rPr lang="en-US" sz="2100" dirty="0">
                <a:solidFill>
                  <a:srgbClr val="000099"/>
                </a:solidFill>
                <a:latin typeface="Calibri" panose="020F0502020204030204"/>
                <a:ea typeface="ＭＳ Ｐゴシック" charset="0"/>
              </a:rPr>
              <a:t>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  <a:ea typeface="ＭＳ Ｐゴシック" charset="0"/>
              </a:rPr>
              <a:t>duplicates</a:t>
            </a:r>
            <a:endParaRPr lang="en-US" sz="1500" dirty="0">
              <a:solidFill>
                <a:prstClr val="black"/>
              </a:solidFill>
              <a:latin typeface="Calibri" panose="020F0502020204030204"/>
              <a:ea typeface="ＭＳ Ｐゴシック" charset="0"/>
            </a:endParaRPr>
          </a:p>
          <a:p>
            <a:pPr marL="219075" indent="-1809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packets can be lost, dropped at router due  to full buffers – requiring retransmissions</a:t>
            </a:r>
          </a:p>
          <a:p>
            <a:pPr marL="219075" indent="-1809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but sender times can time out prematurely, sending </a:t>
            </a:r>
            <a:r>
              <a:rPr lang="en-US" sz="1650" i="1" dirty="0">
                <a:solidFill>
                  <a:srgbClr val="000099"/>
                </a:solidFill>
                <a:latin typeface="Calibri" panose="020F0502020204030204"/>
                <a:ea typeface="ＭＳ Ｐゴシック" charset="0"/>
              </a:rPr>
              <a:t>two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copies, </a:t>
            </a:r>
            <a:r>
              <a:rPr lang="en-US" sz="1650" i="1" dirty="0">
                <a:solidFill>
                  <a:srgbClr val="0013A3"/>
                </a:solidFill>
                <a:latin typeface="Calibri" panose="020F0502020204030204"/>
                <a:ea typeface="ＭＳ Ｐゴシック" charset="0"/>
              </a:rPr>
              <a:t>both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 of which are delivered</a:t>
            </a:r>
          </a:p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100" dirty="0">
              <a:solidFill>
                <a:prstClr val="black"/>
              </a:solidFill>
              <a:latin typeface="Gill Sans MT" charset="0"/>
              <a:ea typeface="ＭＳ Ｐゴシック" charset="0"/>
            </a:endParaRPr>
          </a:p>
        </p:txBody>
      </p:sp>
      <p:sp>
        <p:nvSpPr>
          <p:cNvPr id="238" name="Text Box 237">
            <a:extLst>
              <a:ext uri="{FF2B5EF4-FFF2-40B4-BE49-F238E27FC236}">
                <a16:creationId xmlns:a16="http://schemas.microsoft.com/office/drawing/2014/main" id="{147D48B6-6F9D-A040-89CB-089EAC406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131" y="4428090"/>
            <a:ext cx="138050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006600"/>
                </a:solidFill>
                <a:latin typeface="Arial" charset="0"/>
              </a:rPr>
              <a:t>free buffer space!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7624B7-6B20-F845-9C41-4CC182257E49}"/>
              </a:ext>
            </a:extLst>
          </p:cNvPr>
          <p:cNvGrpSpPr/>
          <p:nvPr/>
        </p:nvGrpSpPr>
        <p:grpSpPr>
          <a:xfrm>
            <a:off x="7516708" y="2549477"/>
            <a:ext cx="1514195" cy="1613442"/>
            <a:chOff x="10022277" y="2034920"/>
            <a:chExt cx="2018927" cy="2151256"/>
          </a:xfrm>
        </p:grpSpPr>
        <p:sp>
          <p:nvSpPr>
            <p:cNvPr id="198" name="Text Box 259">
              <a:extLst>
                <a:ext uri="{FF2B5EF4-FFF2-40B4-BE49-F238E27FC236}">
                  <a16:creationId xmlns:a16="http://schemas.microsoft.com/office/drawing/2014/main" id="{9EDD7432-CD42-3343-A35C-16F063B6C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1280" y="2339516"/>
              <a:ext cx="1799924" cy="1846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when sending at R/2, some packets are retransmissions, including needed and </a:t>
              </a:r>
              <a:r>
                <a:rPr lang="en-US" sz="1050" i="1" dirty="0">
                  <a:solidFill>
                    <a:srgbClr val="C00000"/>
                  </a:solidFill>
                  <a:latin typeface="Arial" charset="0"/>
                </a:rPr>
                <a:t>un-needed</a:t>
              </a: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duplicates, that are delivered!</a:t>
              </a:r>
            </a:p>
          </p:txBody>
        </p:sp>
        <p:sp>
          <p:nvSpPr>
            <p:cNvPr id="202" name="Line 253">
              <a:extLst>
                <a:ext uri="{FF2B5EF4-FFF2-40B4-BE49-F238E27FC236}">
                  <a16:creationId xmlns:a16="http://schemas.microsoft.com/office/drawing/2014/main" id="{D5AB995F-B247-6F4B-BEAE-3191BFB3D4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22277" y="2034920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05CA9-3FA3-BF4C-A8E9-55EEC0008877}"/>
              </a:ext>
            </a:extLst>
          </p:cNvPr>
          <p:cNvGrpSpPr/>
          <p:nvPr/>
        </p:nvGrpSpPr>
        <p:grpSpPr>
          <a:xfrm>
            <a:off x="7530082" y="2170885"/>
            <a:ext cx="1428325" cy="528606"/>
            <a:chOff x="10040109" y="1530131"/>
            <a:chExt cx="1904433" cy="704807"/>
          </a:xfrm>
        </p:grpSpPr>
        <p:sp>
          <p:nvSpPr>
            <p:cNvPr id="224" name="Text Box 252">
              <a:extLst>
                <a:ext uri="{FF2B5EF4-FFF2-40B4-BE49-F238E27FC236}">
                  <a16:creationId xmlns:a16="http://schemas.microsoft.com/office/drawing/2014/main" id="{14DBF64B-0F2A-564A-8608-15D68B07D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8952" y="1530131"/>
              <a:ext cx="1815590" cy="704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“wasted” capacity due to un-needed retransmissions</a:t>
              </a:r>
            </a:p>
          </p:txBody>
        </p:sp>
        <p:sp>
          <p:nvSpPr>
            <p:cNvPr id="225" name="Right Brace 224">
              <a:extLst>
                <a:ext uri="{FF2B5EF4-FFF2-40B4-BE49-F238E27FC236}">
                  <a16:creationId xmlns:a16="http://schemas.microsoft.com/office/drawing/2014/main" id="{2533B29F-81E1-3C4A-A26B-AFF9EC5694E3}"/>
                </a:ext>
              </a:extLst>
            </p:cNvPr>
            <p:cNvSpPr/>
            <p:nvPr/>
          </p:nvSpPr>
          <p:spPr>
            <a:xfrm>
              <a:off x="10040109" y="1765940"/>
              <a:ext cx="144379" cy="22320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B126A1-4A79-F34D-A071-BDA969124FB9}"/>
              </a:ext>
            </a:extLst>
          </p:cNvPr>
          <p:cNvGrpSpPr/>
          <p:nvPr/>
        </p:nvGrpSpPr>
        <p:grpSpPr>
          <a:xfrm>
            <a:off x="5521089" y="1923422"/>
            <a:ext cx="2107003" cy="1960824"/>
            <a:chOff x="7361453" y="1200180"/>
            <a:chExt cx="2809338" cy="2614432"/>
          </a:xfrm>
        </p:grpSpPr>
        <p:sp>
          <p:nvSpPr>
            <p:cNvPr id="204" name="Freeform 245">
              <a:extLst>
                <a:ext uri="{FF2B5EF4-FFF2-40B4-BE49-F238E27FC236}">
                  <a16:creationId xmlns:a16="http://schemas.microsoft.com/office/drawing/2014/main" id="{B3460BD7-A5F9-BE49-9E86-1F8442B74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715" y="1967477"/>
              <a:ext cx="2024019" cy="1384114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536 w 10000"/>
                <a:gd name="connsiteY1" fmla="*/ 1223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4789" y="3077"/>
                    <a:pt x="6536" y="1223"/>
                  </a:cubicBezTo>
                  <a:cubicBezTo>
                    <a:pt x="7406" y="549"/>
                    <a:pt x="8333" y="126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05" name="Group 246">
              <a:extLst>
                <a:ext uri="{FF2B5EF4-FFF2-40B4-BE49-F238E27FC236}">
                  <a16:creationId xmlns:a16="http://schemas.microsoft.com/office/drawing/2014/main" id="{5E08E7AA-3C32-114D-AB01-2054FE7FF6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6234" y="3317991"/>
              <a:ext cx="519113" cy="430214"/>
              <a:chOff x="3583" y="1761"/>
              <a:chExt cx="327" cy="271"/>
            </a:xfrm>
          </p:grpSpPr>
          <p:sp>
            <p:nvSpPr>
              <p:cNvPr id="221" name="Text Box 247">
                <a:extLst>
                  <a:ext uri="{FF2B5EF4-FFF2-40B4-BE49-F238E27FC236}">
                    <a16:creationId xmlns:a16="http://schemas.microsoft.com/office/drawing/2014/main" id="{1B32B252-D75C-EE47-9DF7-3388AC1F3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327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1500" dirty="0" err="1">
                    <a:solidFill>
                      <a:prstClr val="black"/>
                    </a:solidFill>
                    <a:latin typeface="Symbol" charset="0"/>
                    <a:cs typeface="Arial" charset="0"/>
                  </a:rPr>
                  <a:t>l</a:t>
                </a:r>
                <a:r>
                  <a:rPr lang="en-US" sz="1500" baseline="-25000" dirty="0" err="1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in</a:t>
                </a:r>
                <a:endParaRPr lang="en-US" sz="1500" baseline="-2500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2" name="Line 248">
                <a:extLst>
                  <a:ext uri="{FF2B5EF4-FFF2-40B4-BE49-F238E27FC236}">
                    <a16:creationId xmlns:a16="http://schemas.microsoft.com/office/drawing/2014/main" id="{069831FC-8BE0-BA42-967D-6C06BFB985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06" name="Line 278">
              <a:extLst>
                <a:ext uri="{FF2B5EF4-FFF2-40B4-BE49-F238E27FC236}">
                  <a16:creationId xmlns:a16="http://schemas.microsoft.com/office/drawing/2014/main" id="{79D305B3-2BB2-D449-B462-DEAABA8BA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5669" y="1200180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7" name="Line 280">
              <a:extLst>
                <a:ext uri="{FF2B5EF4-FFF2-40B4-BE49-F238E27FC236}">
                  <a16:creationId xmlns:a16="http://schemas.microsoft.com/office/drawing/2014/main" id="{06048882-9574-FC44-B8CF-F1DAC2D70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2557" y="1436494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8" name="Freeform 281">
              <a:extLst>
                <a:ext uri="{FF2B5EF4-FFF2-40B4-BE49-F238E27FC236}">
                  <a16:creationId xmlns:a16="http://schemas.microsoft.com/office/drawing/2014/main" id="{BF1363B2-F686-8742-8291-A19A051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426" y="1377415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Line 282">
              <a:extLst>
                <a:ext uri="{FF2B5EF4-FFF2-40B4-BE49-F238E27FC236}">
                  <a16:creationId xmlns:a16="http://schemas.microsoft.com/office/drawing/2014/main" id="{F026FEA1-5290-6345-BCE2-778BE395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9509" y="1377415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0" name="Line 283">
              <a:extLst>
                <a:ext uri="{FF2B5EF4-FFF2-40B4-BE49-F238E27FC236}">
                  <a16:creationId xmlns:a16="http://schemas.microsoft.com/office/drawing/2014/main" id="{6915514F-CA67-4B49-A03C-EFE57672B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6936" y="3359228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1" name="Text Box 284">
              <a:extLst>
                <a:ext uri="{FF2B5EF4-FFF2-40B4-BE49-F238E27FC236}">
                  <a16:creationId xmlns:a16="http://schemas.microsoft.com/office/drawing/2014/main" id="{28C1A511-7077-0445-8960-2561706C3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1453" y="1202895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R/2</a:t>
              </a:r>
            </a:p>
          </p:txBody>
        </p:sp>
        <p:sp>
          <p:nvSpPr>
            <p:cNvPr id="212" name="Text Box 286">
              <a:extLst>
                <a:ext uri="{FF2B5EF4-FFF2-40B4-BE49-F238E27FC236}">
                  <a16:creationId xmlns:a16="http://schemas.microsoft.com/office/drawing/2014/main" id="{4E3E2B16-E915-2341-A1DD-6D63A903A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549069" y="1468107"/>
              <a:ext cx="62239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500" dirty="0">
                  <a:solidFill>
                    <a:prstClr val="black"/>
                  </a:solidFill>
                  <a:latin typeface="Symbol" charset="0"/>
                </a:rPr>
                <a:t>l</a:t>
              </a:r>
              <a:r>
                <a:rPr lang="en-US" sz="1500" baseline="-25000" dirty="0">
                  <a:solidFill>
                    <a:prstClr val="black"/>
                  </a:solidFill>
                  <a:latin typeface="Arial" charset="0"/>
                </a:rPr>
                <a:t>out</a:t>
              </a:r>
            </a:p>
          </p:txBody>
        </p:sp>
        <p:sp>
          <p:nvSpPr>
            <p:cNvPr id="213" name="Line 288">
              <a:extLst>
                <a:ext uri="{FF2B5EF4-FFF2-40B4-BE49-F238E27FC236}">
                  <a16:creationId xmlns:a16="http://schemas.microsoft.com/office/drawing/2014/main" id="{3DD586CE-CDF2-2743-B1D7-9277A7808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9399" y="1380101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3464261-F9AD-6F4C-A531-9BA3554E8509}"/>
                </a:ext>
              </a:extLst>
            </p:cNvPr>
            <p:cNvCxnSpPr>
              <a:cxnSpLocks/>
            </p:cNvCxnSpPr>
            <p:nvPr/>
          </p:nvCxnSpPr>
          <p:spPr>
            <a:xfrm>
              <a:off x="7976136" y="3337560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848139A-43C0-0442-A722-9A7D460705EC}"/>
                </a:ext>
              </a:extLst>
            </p:cNvPr>
            <p:cNvSpPr txBox="1"/>
            <p:nvPr/>
          </p:nvSpPr>
          <p:spPr>
            <a:xfrm rot="16200000">
              <a:off x="7110390" y="2403910"/>
              <a:ext cx="1292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throughput: 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833EE11-7254-0440-A469-F4B411A23097}"/>
                </a:ext>
              </a:extLst>
            </p:cNvPr>
            <p:cNvSpPr/>
            <p:nvPr/>
          </p:nvSpPr>
          <p:spPr>
            <a:xfrm>
              <a:off x="9893835" y="1336842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Text Box 285">
              <a:extLst>
                <a:ext uri="{FF2B5EF4-FFF2-40B4-BE49-F238E27FC236}">
                  <a16:creationId xmlns:a16="http://schemas.microsoft.com/office/drawing/2014/main" id="{A6A2982E-D69C-954A-AC9A-D8235E843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6716" y="3476057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R/2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5F13CA3-6FA8-E041-9F3C-DDDB5B06C49D}"/>
                </a:ext>
              </a:extLst>
            </p:cNvPr>
            <p:cNvSpPr/>
            <p:nvPr/>
          </p:nvSpPr>
          <p:spPr>
            <a:xfrm>
              <a:off x="9912327" y="1689923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Line 288">
              <a:extLst>
                <a:ext uri="{FF2B5EF4-FFF2-40B4-BE49-F238E27FC236}">
                  <a16:creationId xmlns:a16="http://schemas.microsoft.com/office/drawing/2014/main" id="{B5526BBD-BE65-A44F-AFCC-B97E4A3E4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0093" y="1773132"/>
              <a:ext cx="1975007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4497D25-845D-1D48-B421-413BFD02AFEB}"/>
                </a:ext>
              </a:extLst>
            </p:cNvPr>
            <p:cNvSpPr/>
            <p:nvPr/>
          </p:nvSpPr>
          <p:spPr>
            <a:xfrm>
              <a:off x="9908716" y="1920329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Line 288">
              <a:extLst>
                <a:ext uri="{FF2B5EF4-FFF2-40B4-BE49-F238E27FC236}">
                  <a16:creationId xmlns:a16="http://schemas.microsoft.com/office/drawing/2014/main" id="{32428ACB-96BC-1046-A240-3A7DD1957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5485" y="1986203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90" name="Slide Number Placeholder 2">
            <a:extLst>
              <a:ext uri="{FF2B5EF4-FFF2-40B4-BE49-F238E27FC236}">
                <a16:creationId xmlns:a16="http://schemas.microsoft.com/office/drawing/2014/main" id="{78C896B7-6A68-6749-AF49-8349F653C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39 0.17732 L 0.06446 0.17825 L 0.03503 0.24121 L 0.14544 0.24121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10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44 0.24121 L 0.16641 0.24121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86 0.24051 L 0.23542 0.24051 L 0.26641 0.18125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29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41 0.18125 L 0.2806 0.15348 L 0.33229 0.15348 L 0.33138 0.0169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821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2565 -2.22222E-6 L 0.02734 0.14306 L 0.08476 0.14468 L 0.06094 0.20648 L 0.24844 0.20648 L 0.297 0.1169 L 0.35989 0.11852 L 0.35989 -0.01805 " pathEditMode="relative" rAng="0" ptsTypes="AAAAAAAAA">
                                      <p:cBhvr>
                                        <p:cTn id="48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95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9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5" grpId="1" animBg="1"/>
      <p:bldP spid="235" grpId="2" animBg="1"/>
      <p:bldP spid="235" grpId="3" animBg="1"/>
      <p:bldP spid="235" grpId="4" animBg="1"/>
      <p:bldP spid="235" grpId="5" animBg="1"/>
      <p:bldP spid="235" grpId="6" animBg="1"/>
      <p:bldP spid="236" grpId="0" animBg="1"/>
      <p:bldP spid="236" grpId="1" animBg="1"/>
      <p:bldP spid="237" grpId="0"/>
      <p:bldP spid="237" grpId="1"/>
      <p:bldP spid="238" grpId="0"/>
      <p:bldP spid="238" grpId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scenario 2</a:t>
            </a:r>
            <a:endParaRPr lang="en-US" sz="3300" dirty="0"/>
          </a:p>
        </p:txBody>
      </p:sp>
      <p:sp>
        <p:nvSpPr>
          <p:cNvPr id="173" name="Rectangle 261">
            <a:extLst>
              <a:ext uri="{FF2B5EF4-FFF2-40B4-BE49-F238E27FC236}">
                <a16:creationId xmlns:a16="http://schemas.microsoft.com/office/drawing/2014/main" id="{6AE69D83-2632-D345-B492-5CABD2230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917" y="3852079"/>
            <a:ext cx="7040050" cy="16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58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altLang="ja-JP" sz="2100" dirty="0">
                <a:solidFill>
                  <a:srgbClr val="CC0000"/>
                </a:solidFill>
                <a:latin typeface="Calibri"/>
              </a:rPr>
              <a:t>“costs” of congestion:</a:t>
            </a:r>
            <a:r>
              <a:rPr lang="en-US" altLang="ja-JP" sz="21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/>
              </a:rPr>
              <a:t>more work (retransmission) for given receiver </a:t>
            </a:r>
            <a:r>
              <a:rPr lang="en-US" altLang="ja-JP" sz="1800" dirty="0">
                <a:solidFill>
                  <a:prstClr val="black"/>
                </a:solidFill>
                <a:latin typeface="Calibri"/>
              </a:rPr>
              <a:t>throughput</a:t>
            </a:r>
          </a:p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/>
              </a:rPr>
              <a:t>unneeded retransmissions: link carries multiple copies of a packet</a:t>
            </a:r>
          </a:p>
          <a:p>
            <a:pPr marL="514350" lvl="1" indent="-171450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/>
              </a:rPr>
              <a:t>decreasing maximum achievable throughput</a:t>
            </a:r>
          </a:p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/>
            </a:pPr>
            <a:endParaRPr lang="en-US" altLang="en-US" sz="1800" dirty="0">
              <a:solidFill>
                <a:prstClr val="black"/>
              </a:solidFill>
              <a:latin typeface="Gill Sans MT" panose="020B0502020104020203" pitchFamily="34" charset="77"/>
            </a:endParaRPr>
          </a:p>
        </p:txBody>
      </p:sp>
      <p:sp>
        <p:nvSpPr>
          <p:cNvPr id="40" name="Rectangle 281">
            <a:extLst>
              <a:ext uri="{FF2B5EF4-FFF2-40B4-BE49-F238E27FC236}">
                <a16:creationId xmlns:a16="http://schemas.microsoft.com/office/drawing/2014/main" id="{7AF2D119-126F-014B-83AA-56B122F05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796634"/>
            <a:ext cx="4454880" cy="156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2100" dirty="0">
                <a:solidFill>
                  <a:srgbClr val="000099"/>
                </a:solidFill>
                <a:latin typeface="Calibri" panose="020F0502020204030204"/>
                <a:ea typeface="ＭＳ Ｐゴシック" charset="0"/>
              </a:rPr>
              <a:t>Realistic scenario: </a:t>
            </a:r>
            <a:r>
              <a:rPr lang="en-US" sz="2100" i="1" dirty="0">
                <a:solidFill>
                  <a:srgbClr val="C00000"/>
                </a:solidFill>
                <a:latin typeface="Calibri" panose="020F0502020204030204"/>
                <a:ea typeface="ＭＳ Ｐゴシック" charset="0"/>
              </a:rPr>
              <a:t>un-needed</a:t>
            </a:r>
            <a:r>
              <a:rPr lang="en-US" sz="2100" dirty="0">
                <a:solidFill>
                  <a:srgbClr val="000099"/>
                </a:solidFill>
                <a:latin typeface="Calibri" panose="020F0502020204030204"/>
                <a:ea typeface="ＭＳ Ｐゴシック" charset="0"/>
              </a:rPr>
              <a:t>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  <a:ea typeface="ＭＳ Ｐゴシック" charset="0"/>
              </a:rPr>
              <a:t>duplicates</a:t>
            </a:r>
            <a:endParaRPr lang="en-US" sz="1500" dirty="0">
              <a:solidFill>
                <a:prstClr val="black"/>
              </a:solidFill>
              <a:latin typeface="Calibri" panose="020F0502020204030204"/>
              <a:ea typeface="ＭＳ Ｐゴシック" charset="0"/>
            </a:endParaRPr>
          </a:p>
          <a:p>
            <a:pPr marL="219075" indent="-1809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packets can be lost, dropped at router due  to full buffers – requiring retransmissions</a:t>
            </a:r>
          </a:p>
          <a:p>
            <a:pPr marL="219075" indent="-1809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but sender times can time out prematurely, sending </a:t>
            </a:r>
            <a:r>
              <a:rPr lang="en-US" sz="1650" i="1" dirty="0">
                <a:solidFill>
                  <a:srgbClr val="000099"/>
                </a:solidFill>
                <a:latin typeface="Calibri" panose="020F0502020204030204"/>
                <a:ea typeface="ＭＳ Ｐゴシック" charset="0"/>
              </a:rPr>
              <a:t>two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copies, </a:t>
            </a:r>
            <a:r>
              <a:rPr lang="en-US" sz="1650" i="1" dirty="0">
                <a:solidFill>
                  <a:srgbClr val="0013A3"/>
                </a:solidFill>
                <a:latin typeface="Calibri" panose="020F0502020204030204"/>
                <a:ea typeface="ＭＳ Ｐゴシック" charset="0"/>
              </a:rPr>
              <a:t>both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 of which are delivered</a:t>
            </a:r>
          </a:p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100" dirty="0">
              <a:solidFill>
                <a:prstClr val="black"/>
              </a:solidFill>
              <a:latin typeface="Gill Sans MT" charset="0"/>
              <a:ea typeface="ＭＳ Ｐゴシック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7AE07C-3439-7545-A2C3-573952E4E75C}"/>
              </a:ext>
            </a:extLst>
          </p:cNvPr>
          <p:cNvGrpSpPr/>
          <p:nvPr/>
        </p:nvGrpSpPr>
        <p:grpSpPr>
          <a:xfrm>
            <a:off x="7516708" y="2549477"/>
            <a:ext cx="1514195" cy="1613442"/>
            <a:chOff x="10022277" y="2034920"/>
            <a:chExt cx="2018927" cy="2151256"/>
          </a:xfrm>
        </p:grpSpPr>
        <p:sp>
          <p:nvSpPr>
            <p:cNvPr id="42" name="Text Box 259">
              <a:extLst>
                <a:ext uri="{FF2B5EF4-FFF2-40B4-BE49-F238E27FC236}">
                  <a16:creationId xmlns:a16="http://schemas.microsoft.com/office/drawing/2014/main" id="{2AE9ED38-872D-1547-B74B-FA1C059CE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1280" y="2339516"/>
              <a:ext cx="1799924" cy="1846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when sending at R/2, some packets are retransmissions, including needed and </a:t>
              </a:r>
              <a:r>
                <a:rPr lang="en-US" sz="1050" i="1" dirty="0">
                  <a:solidFill>
                    <a:srgbClr val="C00000"/>
                  </a:solidFill>
                  <a:latin typeface="Arial" charset="0"/>
                </a:rPr>
                <a:t>un-needed</a:t>
              </a: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duplicates, that are delivered!</a:t>
              </a:r>
            </a:p>
          </p:txBody>
        </p:sp>
        <p:sp>
          <p:nvSpPr>
            <p:cNvPr id="43" name="Line 253">
              <a:extLst>
                <a:ext uri="{FF2B5EF4-FFF2-40B4-BE49-F238E27FC236}">
                  <a16:creationId xmlns:a16="http://schemas.microsoft.com/office/drawing/2014/main" id="{302372ED-29BD-194D-AEA3-543827366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22277" y="2034920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9E8EF-02E1-6F46-BE6F-8AF28BC68C97}"/>
              </a:ext>
            </a:extLst>
          </p:cNvPr>
          <p:cNvGrpSpPr/>
          <p:nvPr/>
        </p:nvGrpSpPr>
        <p:grpSpPr>
          <a:xfrm>
            <a:off x="7530082" y="2170885"/>
            <a:ext cx="1428325" cy="528606"/>
            <a:chOff x="10040109" y="1530131"/>
            <a:chExt cx="1904433" cy="704807"/>
          </a:xfrm>
        </p:grpSpPr>
        <p:sp>
          <p:nvSpPr>
            <p:cNvPr id="45" name="Text Box 252">
              <a:extLst>
                <a:ext uri="{FF2B5EF4-FFF2-40B4-BE49-F238E27FC236}">
                  <a16:creationId xmlns:a16="http://schemas.microsoft.com/office/drawing/2014/main" id="{6A8395FC-23AA-CB40-9968-49995B9FD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8952" y="1530131"/>
              <a:ext cx="1815590" cy="704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“wasted” capacity due to un-needed retransmissions</a:t>
              </a: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3BBD7799-5800-514D-86AF-59DCDFAD00C3}"/>
                </a:ext>
              </a:extLst>
            </p:cNvPr>
            <p:cNvSpPr/>
            <p:nvPr/>
          </p:nvSpPr>
          <p:spPr>
            <a:xfrm>
              <a:off x="10040109" y="1765940"/>
              <a:ext cx="144379" cy="22320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112B15-760C-5944-93D0-8A37C930F004}"/>
              </a:ext>
            </a:extLst>
          </p:cNvPr>
          <p:cNvGrpSpPr/>
          <p:nvPr/>
        </p:nvGrpSpPr>
        <p:grpSpPr>
          <a:xfrm>
            <a:off x="5521089" y="1923422"/>
            <a:ext cx="2107003" cy="1960824"/>
            <a:chOff x="7361453" y="1200180"/>
            <a:chExt cx="2809338" cy="2614432"/>
          </a:xfrm>
        </p:grpSpPr>
        <p:sp>
          <p:nvSpPr>
            <p:cNvPr id="48" name="Freeform 245">
              <a:extLst>
                <a:ext uri="{FF2B5EF4-FFF2-40B4-BE49-F238E27FC236}">
                  <a16:creationId xmlns:a16="http://schemas.microsoft.com/office/drawing/2014/main" id="{56604969-6E93-9D4E-BD54-3ABD094C7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715" y="1967477"/>
              <a:ext cx="2024019" cy="1384114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536 w 10000"/>
                <a:gd name="connsiteY1" fmla="*/ 1223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4789" y="3077"/>
                    <a:pt x="6536" y="1223"/>
                  </a:cubicBezTo>
                  <a:cubicBezTo>
                    <a:pt x="7406" y="549"/>
                    <a:pt x="8333" y="126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9" name="Group 246">
              <a:extLst>
                <a:ext uri="{FF2B5EF4-FFF2-40B4-BE49-F238E27FC236}">
                  <a16:creationId xmlns:a16="http://schemas.microsoft.com/office/drawing/2014/main" id="{A189611D-8FA6-F342-BD61-72FA3E8C1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6234" y="3317991"/>
              <a:ext cx="519113" cy="430214"/>
              <a:chOff x="3583" y="1761"/>
              <a:chExt cx="327" cy="271"/>
            </a:xfrm>
          </p:grpSpPr>
          <p:sp>
            <p:nvSpPr>
              <p:cNvPr id="66" name="Text Box 247">
                <a:extLst>
                  <a:ext uri="{FF2B5EF4-FFF2-40B4-BE49-F238E27FC236}">
                    <a16:creationId xmlns:a16="http://schemas.microsoft.com/office/drawing/2014/main" id="{AC89A5F8-BCE7-8D47-A01F-9B344BD272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327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1500" dirty="0" err="1">
                    <a:solidFill>
                      <a:prstClr val="black"/>
                    </a:solidFill>
                    <a:latin typeface="Symbol" charset="0"/>
                    <a:cs typeface="Arial" charset="0"/>
                  </a:rPr>
                  <a:t>l</a:t>
                </a:r>
                <a:r>
                  <a:rPr lang="en-US" sz="1500" baseline="-25000" dirty="0" err="1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in</a:t>
                </a:r>
                <a:endParaRPr lang="en-US" sz="1500" baseline="-2500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7" name="Line 248">
                <a:extLst>
                  <a:ext uri="{FF2B5EF4-FFF2-40B4-BE49-F238E27FC236}">
                    <a16:creationId xmlns:a16="http://schemas.microsoft.com/office/drawing/2014/main" id="{133A846F-DD32-BE46-BC1E-FCEF48975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50" name="Line 278">
              <a:extLst>
                <a:ext uri="{FF2B5EF4-FFF2-40B4-BE49-F238E27FC236}">
                  <a16:creationId xmlns:a16="http://schemas.microsoft.com/office/drawing/2014/main" id="{B2180F82-DB0B-BA4F-B74F-C2A5839E0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5669" y="1200180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1" name="Line 280">
              <a:extLst>
                <a:ext uri="{FF2B5EF4-FFF2-40B4-BE49-F238E27FC236}">
                  <a16:creationId xmlns:a16="http://schemas.microsoft.com/office/drawing/2014/main" id="{1336F3E0-C2F4-B745-A742-6A3442BBC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2557" y="1436494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2" name="Freeform 281">
              <a:extLst>
                <a:ext uri="{FF2B5EF4-FFF2-40B4-BE49-F238E27FC236}">
                  <a16:creationId xmlns:a16="http://schemas.microsoft.com/office/drawing/2014/main" id="{76483204-6679-0C46-979F-64F97B2FE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426" y="1377415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Line 282">
              <a:extLst>
                <a:ext uri="{FF2B5EF4-FFF2-40B4-BE49-F238E27FC236}">
                  <a16:creationId xmlns:a16="http://schemas.microsoft.com/office/drawing/2014/main" id="{BEE9156E-74A8-6943-94B3-7700EC034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9509" y="1377415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4" name="Line 283">
              <a:extLst>
                <a:ext uri="{FF2B5EF4-FFF2-40B4-BE49-F238E27FC236}">
                  <a16:creationId xmlns:a16="http://schemas.microsoft.com/office/drawing/2014/main" id="{5E6BFEC0-DE88-B94E-8423-A3D452830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6936" y="3359228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5" name="Text Box 284">
              <a:extLst>
                <a:ext uri="{FF2B5EF4-FFF2-40B4-BE49-F238E27FC236}">
                  <a16:creationId xmlns:a16="http://schemas.microsoft.com/office/drawing/2014/main" id="{100A63B1-F092-9049-BD5D-F838C3B7C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1453" y="1202895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R/2</a:t>
              </a:r>
            </a:p>
          </p:txBody>
        </p:sp>
        <p:sp>
          <p:nvSpPr>
            <p:cNvPr id="56" name="Text Box 286">
              <a:extLst>
                <a:ext uri="{FF2B5EF4-FFF2-40B4-BE49-F238E27FC236}">
                  <a16:creationId xmlns:a16="http://schemas.microsoft.com/office/drawing/2014/main" id="{7D1E47C8-D6ED-C94B-BC2F-5EAB5CEDE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549069" y="1468107"/>
              <a:ext cx="62239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500" dirty="0">
                  <a:solidFill>
                    <a:prstClr val="black"/>
                  </a:solidFill>
                  <a:latin typeface="Symbol" charset="0"/>
                </a:rPr>
                <a:t>l</a:t>
              </a:r>
              <a:r>
                <a:rPr lang="en-US" sz="1500" baseline="-25000" dirty="0">
                  <a:solidFill>
                    <a:prstClr val="black"/>
                  </a:solidFill>
                  <a:latin typeface="Arial" charset="0"/>
                </a:rPr>
                <a:t>out</a:t>
              </a:r>
            </a:p>
          </p:txBody>
        </p:sp>
        <p:sp>
          <p:nvSpPr>
            <p:cNvPr id="57" name="Line 288">
              <a:extLst>
                <a:ext uri="{FF2B5EF4-FFF2-40B4-BE49-F238E27FC236}">
                  <a16:creationId xmlns:a16="http://schemas.microsoft.com/office/drawing/2014/main" id="{0E2D5F21-D6F0-C540-A957-E688D74A8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9399" y="1380101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7CB1B6-2EC1-3F4E-98A5-C5243ED36777}"/>
                </a:ext>
              </a:extLst>
            </p:cNvPr>
            <p:cNvCxnSpPr>
              <a:cxnSpLocks/>
            </p:cNvCxnSpPr>
            <p:nvPr/>
          </p:nvCxnSpPr>
          <p:spPr>
            <a:xfrm>
              <a:off x="7976136" y="3337560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78BBF6F-1BF2-E34A-BB63-6CE7DC7FAFC6}"/>
                </a:ext>
              </a:extLst>
            </p:cNvPr>
            <p:cNvSpPr txBox="1"/>
            <p:nvPr/>
          </p:nvSpPr>
          <p:spPr>
            <a:xfrm rot="16200000">
              <a:off x="7110390" y="2403910"/>
              <a:ext cx="1292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throughput: 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09E356-3ED0-0441-85EB-9F2DD26A2A2E}"/>
                </a:ext>
              </a:extLst>
            </p:cNvPr>
            <p:cNvSpPr/>
            <p:nvPr/>
          </p:nvSpPr>
          <p:spPr>
            <a:xfrm>
              <a:off x="9893835" y="1336842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Text Box 285">
              <a:extLst>
                <a:ext uri="{FF2B5EF4-FFF2-40B4-BE49-F238E27FC236}">
                  <a16:creationId xmlns:a16="http://schemas.microsoft.com/office/drawing/2014/main" id="{B150A84A-761E-204D-92C1-25DEA63EE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6716" y="3476057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R/2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66E84B0-D850-A24D-AE64-115C19BE83C3}"/>
                </a:ext>
              </a:extLst>
            </p:cNvPr>
            <p:cNvSpPr/>
            <p:nvPr/>
          </p:nvSpPr>
          <p:spPr>
            <a:xfrm>
              <a:off x="9912327" y="1689923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Line 288">
              <a:extLst>
                <a:ext uri="{FF2B5EF4-FFF2-40B4-BE49-F238E27FC236}">
                  <a16:creationId xmlns:a16="http://schemas.microsoft.com/office/drawing/2014/main" id="{AC507C50-A700-6544-8A0E-A27D638B5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0093" y="1773132"/>
              <a:ext cx="1975007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51CECB-9FA3-0543-B003-2298FE867A0A}"/>
                </a:ext>
              </a:extLst>
            </p:cNvPr>
            <p:cNvSpPr/>
            <p:nvPr/>
          </p:nvSpPr>
          <p:spPr>
            <a:xfrm>
              <a:off x="9908716" y="1920329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Line 288">
              <a:extLst>
                <a:ext uri="{FF2B5EF4-FFF2-40B4-BE49-F238E27FC236}">
                  <a16:creationId xmlns:a16="http://schemas.microsoft.com/office/drawing/2014/main" id="{EE8235DB-C263-4B47-8EDD-99EF35F83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5485" y="1986203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684A97D3-F9E5-B54D-ACCA-432EDB0F2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Freeform 354">
            <a:extLst>
              <a:ext uri="{FF2B5EF4-FFF2-40B4-BE49-F238E27FC236}">
                <a16:creationId xmlns:a16="http://schemas.microsoft.com/office/drawing/2014/main" id="{FA3A6278-DB89-0C41-A34C-36879DB1B579}"/>
              </a:ext>
            </a:extLst>
          </p:cNvPr>
          <p:cNvSpPr>
            <a:spLocks/>
          </p:cNvSpPr>
          <p:nvPr/>
        </p:nvSpPr>
        <p:spPr bwMode="auto">
          <a:xfrm flipH="1">
            <a:off x="2927373" y="3202960"/>
            <a:ext cx="127092" cy="78204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153 h 9200"/>
              <a:gd name="connsiteX1" fmla="*/ 1373 w 10000"/>
              <a:gd name="connsiteY1" fmla="*/ 0 h 9200"/>
              <a:gd name="connsiteX2" fmla="*/ 0 w 10000"/>
              <a:gd name="connsiteY2" fmla="*/ 8733 h 9200"/>
              <a:gd name="connsiteX3" fmla="*/ 5082 w 10000"/>
              <a:gd name="connsiteY3" fmla="*/ 9200 h 9200"/>
              <a:gd name="connsiteX4" fmla="*/ 10000 w 10000"/>
              <a:gd name="connsiteY4" fmla="*/ 9153 h 9200"/>
              <a:gd name="connsiteX0" fmla="*/ 8955 w 8955"/>
              <a:gd name="connsiteY0" fmla="*/ 9949 h 10000"/>
              <a:gd name="connsiteX1" fmla="*/ 328 w 8955"/>
              <a:gd name="connsiteY1" fmla="*/ 0 h 10000"/>
              <a:gd name="connsiteX2" fmla="*/ 0 w 8955"/>
              <a:gd name="connsiteY2" fmla="*/ 9416 h 10000"/>
              <a:gd name="connsiteX3" fmla="*/ 4037 w 8955"/>
              <a:gd name="connsiteY3" fmla="*/ 10000 h 10000"/>
              <a:gd name="connsiteX4" fmla="*/ 8955 w 8955"/>
              <a:gd name="connsiteY4" fmla="*/ 9949 h 10000"/>
              <a:gd name="connsiteX0" fmla="*/ 8000 w 8000"/>
              <a:gd name="connsiteY0" fmla="*/ 6998 h 10000"/>
              <a:gd name="connsiteX1" fmla="*/ 366 w 8000"/>
              <a:gd name="connsiteY1" fmla="*/ 0 h 10000"/>
              <a:gd name="connsiteX2" fmla="*/ 0 w 8000"/>
              <a:gd name="connsiteY2" fmla="*/ 9416 h 10000"/>
              <a:gd name="connsiteX3" fmla="*/ 4508 w 8000"/>
              <a:gd name="connsiteY3" fmla="*/ 10000 h 10000"/>
              <a:gd name="connsiteX4" fmla="*/ 8000 w 8000"/>
              <a:gd name="connsiteY4" fmla="*/ 6998 h 10000"/>
              <a:gd name="connsiteX0" fmla="*/ 10000 w 10000"/>
              <a:gd name="connsiteY0" fmla="*/ 6998 h 11173"/>
              <a:gd name="connsiteX1" fmla="*/ 458 w 10000"/>
              <a:gd name="connsiteY1" fmla="*/ 0 h 11173"/>
              <a:gd name="connsiteX2" fmla="*/ 0 w 10000"/>
              <a:gd name="connsiteY2" fmla="*/ 9416 h 11173"/>
              <a:gd name="connsiteX3" fmla="*/ 9177 w 10000"/>
              <a:gd name="connsiteY3" fmla="*/ 11173 h 11173"/>
              <a:gd name="connsiteX4" fmla="*/ 10000 w 10000"/>
              <a:gd name="connsiteY4" fmla="*/ 6998 h 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73">
                <a:moveTo>
                  <a:pt x="10000" y="6998"/>
                </a:moveTo>
                <a:lnTo>
                  <a:pt x="458" y="0"/>
                </a:lnTo>
                <a:cubicBezTo>
                  <a:pt x="306" y="3139"/>
                  <a:pt x="153" y="6277"/>
                  <a:pt x="0" y="9416"/>
                </a:cubicBezTo>
                <a:lnTo>
                  <a:pt x="9177" y="11173"/>
                </a:lnTo>
                <a:lnTo>
                  <a:pt x="10000" y="699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F857C4E7-5B60-F84D-8BB4-B434B73070E5}"/>
              </a:ext>
            </a:extLst>
          </p:cNvPr>
          <p:cNvGrpSpPr/>
          <p:nvPr/>
        </p:nvGrpSpPr>
        <p:grpSpPr>
          <a:xfrm>
            <a:off x="3043612" y="3201660"/>
            <a:ext cx="462212" cy="652040"/>
            <a:chOff x="10910964" y="2513124"/>
            <a:chExt cx="586769" cy="904023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10F1877-CB6B-9747-B11C-1D34E3952E75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B5CE757-ACFF-904B-89A6-4D678ED16A4A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C2F54B2-D68E-7042-8783-586E9687DE55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BBC8FE7-5D92-904A-AD63-57FFEB272C66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397117FA-E151-5745-9EB1-3E245C911471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4" name="Freeform 350">
            <a:extLst>
              <a:ext uri="{FF2B5EF4-FFF2-40B4-BE49-F238E27FC236}">
                <a16:creationId xmlns:a16="http://schemas.microsoft.com/office/drawing/2014/main" id="{C5AF13C6-D475-8E42-B46E-37AE6E534B0E}"/>
              </a:ext>
            </a:extLst>
          </p:cNvPr>
          <p:cNvSpPr>
            <a:spLocks/>
          </p:cNvSpPr>
          <p:nvPr/>
        </p:nvSpPr>
        <p:spPr bwMode="auto">
          <a:xfrm flipH="1">
            <a:off x="1424043" y="4668519"/>
            <a:ext cx="146995" cy="754066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0444"/>
              <a:gd name="connsiteX1" fmla="*/ 328 w 10000"/>
              <a:gd name="connsiteY1" fmla="*/ 0 h 10444"/>
              <a:gd name="connsiteX2" fmla="*/ 0 w 10000"/>
              <a:gd name="connsiteY2" fmla="*/ 9533 h 10444"/>
              <a:gd name="connsiteX3" fmla="*/ 7177 w 10000"/>
              <a:gd name="connsiteY3" fmla="*/ 10444 h 10444"/>
              <a:gd name="connsiteX4" fmla="*/ 10000 w 10000"/>
              <a:gd name="connsiteY4" fmla="*/ 9953 h 10444"/>
              <a:gd name="connsiteX0" fmla="*/ 7715 w 7715"/>
              <a:gd name="connsiteY0" fmla="*/ 7822 h 10444"/>
              <a:gd name="connsiteX1" fmla="*/ 328 w 7715"/>
              <a:gd name="connsiteY1" fmla="*/ 0 h 10444"/>
              <a:gd name="connsiteX2" fmla="*/ 0 w 7715"/>
              <a:gd name="connsiteY2" fmla="*/ 9533 h 10444"/>
              <a:gd name="connsiteX3" fmla="*/ 7177 w 7715"/>
              <a:gd name="connsiteY3" fmla="*/ 10444 h 10444"/>
              <a:gd name="connsiteX4" fmla="*/ 7715 w 7715"/>
              <a:gd name="connsiteY4" fmla="*/ 7822 h 10444"/>
              <a:gd name="connsiteX0" fmla="*/ 10740 w 10740"/>
              <a:gd name="connsiteY0" fmla="*/ 7489 h 10000"/>
              <a:gd name="connsiteX1" fmla="*/ 1165 w 10740"/>
              <a:gd name="connsiteY1" fmla="*/ 0 h 10000"/>
              <a:gd name="connsiteX2" fmla="*/ 0 w 10740"/>
              <a:gd name="connsiteY2" fmla="*/ 8788 h 10000"/>
              <a:gd name="connsiteX3" fmla="*/ 10043 w 10740"/>
              <a:gd name="connsiteY3" fmla="*/ 10000 h 10000"/>
              <a:gd name="connsiteX4" fmla="*/ 10740 w 10740"/>
              <a:gd name="connsiteY4" fmla="*/ 7489 h 10000"/>
              <a:gd name="connsiteX0" fmla="*/ 10740 w 10740"/>
              <a:gd name="connsiteY0" fmla="*/ 6979 h 9490"/>
              <a:gd name="connsiteX1" fmla="*/ 424 w 10740"/>
              <a:gd name="connsiteY1" fmla="*/ 0 h 9490"/>
              <a:gd name="connsiteX2" fmla="*/ 0 w 10740"/>
              <a:gd name="connsiteY2" fmla="*/ 8278 h 9490"/>
              <a:gd name="connsiteX3" fmla="*/ 10043 w 10740"/>
              <a:gd name="connsiteY3" fmla="*/ 9490 h 9490"/>
              <a:gd name="connsiteX4" fmla="*/ 10740 w 10740"/>
              <a:gd name="connsiteY4" fmla="*/ 6979 h 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" h="9490">
                <a:moveTo>
                  <a:pt x="10740" y="6979"/>
                </a:moveTo>
                <a:lnTo>
                  <a:pt x="424" y="0"/>
                </a:lnTo>
                <a:cubicBezTo>
                  <a:pt x="283" y="3043"/>
                  <a:pt x="141" y="5235"/>
                  <a:pt x="0" y="8278"/>
                </a:cubicBezTo>
                <a:lnTo>
                  <a:pt x="10043" y="9490"/>
                </a:lnTo>
                <a:lnTo>
                  <a:pt x="10740" y="697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DB461A9-F46E-8749-BF51-45E92AA6339A}"/>
              </a:ext>
            </a:extLst>
          </p:cNvPr>
          <p:cNvGrpSpPr/>
          <p:nvPr/>
        </p:nvGrpSpPr>
        <p:grpSpPr>
          <a:xfrm>
            <a:off x="1560061" y="4670917"/>
            <a:ext cx="462212" cy="652040"/>
            <a:chOff x="10910964" y="2513124"/>
            <a:chExt cx="586769" cy="904023"/>
          </a:xfrm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7D39F858-8BB0-A642-89CC-2F019B33E69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B201F6E9-50D4-2949-B445-79D78C6E2F8A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ED38CC1-6A45-214C-BEAA-3AA92EF8440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5F19835-EB3A-3D40-8C3C-0E365455DD32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1796FFE-1845-5840-8B13-398696D75E0E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5" name="Freeform 347">
            <a:extLst>
              <a:ext uri="{FF2B5EF4-FFF2-40B4-BE49-F238E27FC236}">
                <a16:creationId xmlns:a16="http://schemas.microsoft.com/office/drawing/2014/main" id="{84CB63DB-E546-6447-B0B5-8E43F3CC8290}"/>
              </a:ext>
            </a:extLst>
          </p:cNvPr>
          <p:cNvSpPr>
            <a:spLocks/>
          </p:cNvSpPr>
          <p:nvPr/>
        </p:nvSpPr>
        <p:spPr bwMode="auto">
          <a:xfrm>
            <a:off x="6076950" y="4776823"/>
            <a:ext cx="126737" cy="84191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1066"/>
              <a:gd name="connsiteX1" fmla="*/ 328 w 10000"/>
              <a:gd name="connsiteY1" fmla="*/ 0 h 11066"/>
              <a:gd name="connsiteX2" fmla="*/ 0 w 10000"/>
              <a:gd name="connsiteY2" fmla="*/ 9533 h 11066"/>
              <a:gd name="connsiteX3" fmla="*/ 6605 w 10000"/>
              <a:gd name="connsiteY3" fmla="*/ 11066 h 11066"/>
              <a:gd name="connsiteX4" fmla="*/ 10000 w 10000"/>
              <a:gd name="connsiteY4" fmla="*/ 9953 h 11066"/>
              <a:gd name="connsiteX0" fmla="*/ 7144 w 7144"/>
              <a:gd name="connsiteY0" fmla="*/ 7022 h 11066"/>
              <a:gd name="connsiteX1" fmla="*/ 328 w 7144"/>
              <a:gd name="connsiteY1" fmla="*/ 0 h 11066"/>
              <a:gd name="connsiteX2" fmla="*/ 0 w 7144"/>
              <a:gd name="connsiteY2" fmla="*/ 9533 h 11066"/>
              <a:gd name="connsiteX3" fmla="*/ 6605 w 7144"/>
              <a:gd name="connsiteY3" fmla="*/ 11066 h 11066"/>
              <a:gd name="connsiteX4" fmla="*/ 7144 w 7144"/>
              <a:gd name="connsiteY4" fmla="*/ 7022 h 1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4" h="11066">
                <a:moveTo>
                  <a:pt x="7144" y="7022"/>
                </a:moveTo>
                <a:lnTo>
                  <a:pt x="328" y="0"/>
                </a:lnTo>
                <a:cubicBezTo>
                  <a:pt x="219" y="3178"/>
                  <a:pt x="109" y="6355"/>
                  <a:pt x="0" y="9533"/>
                </a:cubicBezTo>
                <a:lnTo>
                  <a:pt x="6605" y="11066"/>
                </a:lnTo>
                <a:cubicBezTo>
                  <a:pt x="6785" y="9718"/>
                  <a:pt x="6964" y="8370"/>
                  <a:pt x="7144" y="7022"/>
                </a:cubicBez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ECEBAA5-183F-9943-8745-DBAE2D8B7061}"/>
              </a:ext>
            </a:extLst>
          </p:cNvPr>
          <p:cNvGrpSpPr/>
          <p:nvPr/>
        </p:nvGrpSpPr>
        <p:grpSpPr>
          <a:xfrm>
            <a:off x="5628132" y="4830259"/>
            <a:ext cx="462211" cy="652040"/>
            <a:chOff x="10910965" y="2513124"/>
            <a:chExt cx="586768" cy="904023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D6A6B6B-5FD6-2346-A3EE-BD1582FAB00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F3D8B01-03BD-E34A-BAFB-7952B32F927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BDB3107-533F-3542-94CF-BC06F61D2FD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DC87E4-F7BE-8A4B-91C3-596857C5FB13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77C12250-985A-8B45-B946-123BAC2C8B7B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6" name="Freeform 344">
            <a:extLst>
              <a:ext uri="{FF2B5EF4-FFF2-40B4-BE49-F238E27FC236}">
                <a16:creationId xmlns:a16="http://schemas.microsoft.com/office/drawing/2014/main" id="{F7EB3EDB-2BCE-F949-BF32-4926B0702E72}"/>
              </a:ext>
            </a:extLst>
          </p:cNvPr>
          <p:cNvSpPr>
            <a:spLocks/>
          </p:cNvSpPr>
          <p:nvPr/>
        </p:nvSpPr>
        <p:spPr bwMode="auto">
          <a:xfrm>
            <a:off x="6429018" y="3269298"/>
            <a:ext cx="167273" cy="933134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9429 w 9429"/>
              <a:gd name="connsiteY0" fmla="*/ 8488 h 10000"/>
              <a:gd name="connsiteX1" fmla="*/ 328 w 9429"/>
              <a:gd name="connsiteY1" fmla="*/ 0 h 10000"/>
              <a:gd name="connsiteX2" fmla="*/ 0 w 9429"/>
              <a:gd name="connsiteY2" fmla="*/ 9533 h 10000"/>
              <a:gd name="connsiteX3" fmla="*/ 5082 w 9429"/>
              <a:gd name="connsiteY3" fmla="*/ 10000 h 10000"/>
              <a:gd name="connsiteX4" fmla="*/ 9429 w 9429"/>
              <a:gd name="connsiteY4" fmla="*/ 8488 h 10000"/>
              <a:gd name="connsiteX0" fmla="*/ 10000 w 10000"/>
              <a:gd name="connsiteY0" fmla="*/ 8488 h 12265"/>
              <a:gd name="connsiteX1" fmla="*/ 348 w 10000"/>
              <a:gd name="connsiteY1" fmla="*/ 0 h 12265"/>
              <a:gd name="connsiteX2" fmla="*/ 0 w 10000"/>
              <a:gd name="connsiteY2" fmla="*/ 9533 h 12265"/>
              <a:gd name="connsiteX3" fmla="*/ 9025 w 10000"/>
              <a:gd name="connsiteY3" fmla="*/ 12265 h 12265"/>
              <a:gd name="connsiteX4" fmla="*/ 10000 w 10000"/>
              <a:gd name="connsiteY4" fmla="*/ 8488 h 1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265">
                <a:moveTo>
                  <a:pt x="10000" y="8488"/>
                </a:moveTo>
                <a:lnTo>
                  <a:pt x="348" y="0"/>
                </a:lnTo>
                <a:lnTo>
                  <a:pt x="0" y="9533"/>
                </a:lnTo>
                <a:lnTo>
                  <a:pt x="9025" y="12265"/>
                </a:lnTo>
                <a:lnTo>
                  <a:pt x="10000" y="848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scenario 3</a:t>
            </a:r>
            <a:endParaRPr lang="en-US" sz="3300" dirty="0"/>
          </a:p>
        </p:txBody>
      </p:sp>
      <p:sp>
        <p:nvSpPr>
          <p:cNvPr id="173" name="Rectangle 3">
            <a:extLst>
              <a:ext uri="{FF2B5EF4-FFF2-40B4-BE49-F238E27FC236}">
                <a16:creationId xmlns:a16="http://schemas.microsoft.com/office/drawing/2014/main" id="{99753E1D-5DEC-E947-8B37-6AF7D72D62A8}"/>
              </a:ext>
            </a:extLst>
          </p:cNvPr>
          <p:cNvSpPr txBox="1">
            <a:spLocks noChangeArrowheads="1"/>
          </p:cNvSpPr>
          <p:nvPr/>
        </p:nvSpPr>
        <p:spPr>
          <a:xfrm>
            <a:off x="702469" y="1847850"/>
            <a:ext cx="2840831" cy="935831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four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senders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multi-hop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paths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timeout/retransmit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4" name="Rectangle 7">
            <a:extLst>
              <a:ext uri="{FF2B5EF4-FFF2-40B4-BE49-F238E27FC236}">
                <a16:creationId xmlns:a16="http://schemas.microsoft.com/office/drawing/2014/main" id="{2D1E8573-2F28-9941-A79E-BF2F04742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444" y="1812131"/>
            <a:ext cx="4698206" cy="39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altLang="en-US" sz="2100" u="sng" dirty="0">
                <a:solidFill>
                  <a:srgbClr val="CC0000"/>
                </a:solidFill>
                <a:latin typeface="Calibri" panose="020F0502020204030204"/>
              </a:rPr>
              <a:t>Q:</a:t>
            </a:r>
            <a:r>
              <a:rPr lang="en-US" altLang="en-US" sz="1800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</a:rPr>
              <a:t>what happens as </a:t>
            </a:r>
            <a:r>
              <a:rPr lang="en-US" altLang="en-US" sz="1800" dirty="0" err="1">
                <a:solidFill>
                  <a:srgbClr val="CC0000"/>
                </a:solidFill>
                <a:latin typeface="Symbol" pitchFamily="2" charset="2"/>
              </a:rPr>
              <a:t>l</a:t>
            </a:r>
            <a:r>
              <a:rPr lang="en-US" altLang="en-US" sz="1800" baseline="-25000" dirty="0" err="1">
                <a:solidFill>
                  <a:srgbClr val="CC0000"/>
                </a:solidFill>
                <a:latin typeface="Gill Sans MT" panose="020B0502020104020203" pitchFamily="34" charset="77"/>
              </a:rPr>
              <a:t>in</a:t>
            </a:r>
            <a:r>
              <a:rPr lang="en-US" altLang="en-US" sz="1800" dirty="0">
                <a:solidFill>
                  <a:srgbClr val="CC0000"/>
                </a:solidFill>
                <a:latin typeface="Gill Sans MT" panose="020B0502020104020203" pitchFamily="34" charset="77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</a:rPr>
              <a:t>and</a:t>
            </a:r>
            <a:r>
              <a:rPr lang="en-US" altLang="en-US" sz="1800" dirty="0">
                <a:solidFill>
                  <a:prstClr val="black"/>
                </a:solidFill>
                <a:latin typeface="Gill Sans MT" panose="020B0502020104020203" pitchFamily="34" charset="77"/>
              </a:rPr>
              <a:t> </a:t>
            </a:r>
            <a:r>
              <a:rPr lang="en-US" altLang="en-US" sz="1800" dirty="0" err="1">
                <a:solidFill>
                  <a:srgbClr val="CC0000"/>
                </a:solidFill>
                <a:latin typeface="Symbol" pitchFamily="2" charset="2"/>
              </a:rPr>
              <a:t>l</a:t>
            </a:r>
            <a:r>
              <a:rPr lang="en-US" altLang="en-US" sz="1800" baseline="-25000" dirty="0" err="1">
                <a:solidFill>
                  <a:srgbClr val="CC0000"/>
                </a:solidFill>
                <a:latin typeface="Gill Sans MT" panose="020B0502020104020203" pitchFamily="34" charset="77"/>
              </a:rPr>
              <a:t>in</a:t>
            </a:r>
            <a:r>
              <a:rPr lang="ja-JP" altLang="en-US" sz="1800" b="1" baseline="3000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ja-JP" sz="1800" dirty="0">
                <a:solidFill>
                  <a:prstClr val="black"/>
                </a:solidFill>
                <a:latin typeface="Gill Sans MT" panose="020B0502020104020203" pitchFamily="34" charset="77"/>
              </a:rPr>
              <a:t> </a:t>
            </a:r>
            <a:r>
              <a:rPr lang="en-US" altLang="ja-JP" sz="1800" dirty="0">
                <a:solidFill>
                  <a:prstClr val="black"/>
                </a:solidFill>
                <a:latin typeface="Calibri" panose="020F0502020204030204"/>
              </a:rPr>
              <a:t>increase ?</a:t>
            </a:r>
            <a:endParaRPr lang="en-US" alt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6" name="Rectangle 356">
            <a:extLst>
              <a:ext uri="{FF2B5EF4-FFF2-40B4-BE49-F238E27FC236}">
                <a16:creationId xmlns:a16="http://schemas.microsoft.com/office/drawing/2014/main" id="{F4C88F76-884B-3642-8A4C-9AF73E194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196" y="2210955"/>
            <a:ext cx="5245894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indent="-2571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altLang="en-US" sz="2100" u="sng" dirty="0">
                <a:solidFill>
                  <a:srgbClr val="CC0000"/>
                </a:solidFill>
                <a:latin typeface="Calibri" panose="020F0502020204030204"/>
              </a:rPr>
              <a:t>A:</a:t>
            </a:r>
            <a:r>
              <a:rPr lang="en-US" altLang="en-US" sz="1800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</a:rPr>
              <a:t>as red  </a:t>
            </a:r>
            <a:r>
              <a:rPr lang="en-US" altLang="en-US" sz="1800" dirty="0" err="1">
                <a:solidFill>
                  <a:srgbClr val="CC0000"/>
                </a:solidFill>
                <a:latin typeface="Symbol" pitchFamily="2" charset="2"/>
              </a:rPr>
              <a:t>l</a:t>
            </a:r>
            <a:r>
              <a:rPr lang="en-US" altLang="en-US" sz="1800" baseline="-25000" dirty="0" err="1">
                <a:solidFill>
                  <a:srgbClr val="CC0000"/>
                </a:solidFill>
                <a:latin typeface="Gill Sans MT" panose="020B0502020104020203" pitchFamily="34" charset="77"/>
              </a:rPr>
              <a:t>in</a:t>
            </a:r>
            <a:r>
              <a:rPr lang="ja-JP" altLang="en-US" sz="1800" baseline="3000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ja-JP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800" dirty="0">
                <a:solidFill>
                  <a:prstClr val="black"/>
                </a:solidFill>
                <a:latin typeface="Calibri" panose="020F0502020204030204"/>
              </a:rPr>
              <a:t>increases, all arriving blue pkts at upper queue are dropped, blue throughput </a:t>
            </a:r>
            <a:r>
              <a:rPr lang="en-US" altLang="ja-JP" sz="1800" dirty="0">
                <a:solidFill>
                  <a:prstClr val="black"/>
                </a:solidFill>
                <a:latin typeface="Wingdings 3" pitchFamily="2" charset="2"/>
              </a:rPr>
              <a:t>g</a:t>
            </a:r>
            <a:r>
              <a:rPr lang="en-US" altLang="ja-JP" sz="1800" dirty="0">
                <a:solidFill>
                  <a:prstClr val="black"/>
                </a:solidFill>
                <a:latin typeface="Gill Sans MT" panose="020B0502020104020203" pitchFamily="34" charset="77"/>
              </a:rPr>
              <a:t> </a:t>
            </a:r>
            <a:r>
              <a:rPr lang="en-US" altLang="ja-JP" sz="18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US" alt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1590867D-F685-4246-ABDB-FB690B552C22}"/>
              </a:ext>
            </a:extLst>
          </p:cNvPr>
          <p:cNvGrpSpPr/>
          <p:nvPr/>
        </p:nvGrpSpPr>
        <p:grpSpPr>
          <a:xfrm>
            <a:off x="4261639" y="4149708"/>
            <a:ext cx="761739" cy="342211"/>
            <a:chOff x="7493876" y="2774731"/>
            <a:chExt cx="1481958" cy="894622"/>
          </a:xfrm>
        </p:grpSpPr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7E35F043-BF45-9F46-96E3-BB3ADBEDD6E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A5ADF05E-2312-1D4F-9BE0-1759E9B9353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7FACC5C7-906C-2B46-A172-006761C86F1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9AAEEAEF-FEE3-4C4F-A60E-ECD453E41A3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848C9694-3AFB-E942-B20A-3BD722A410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17CFC228-2824-994D-9EA7-CCABCA1A5AD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A7328784-CE2A-0440-8AE9-F80D315E67D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5682828-EA87-794F-BF60-819D7667E9EF}"/>
              </a:ext>
            </a:extLst>
          </p:cNvPr>
          <p:cNvGrpSpPr/>
          <p:nvPr/>
        </p:nvGrpSpPr>
        <p:grpSpPr>
          <a:xfrm>
            <a:off x="4472119" y="4699587"/>
            <a:ext cx="761739" cy="342211"/>
            <a:chOff x="7493876" y="2774731"/>
            <a:chExt cx="1481958" cy="894622"/>
          </a:xfrm>
        </p:grpSpPr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2056B1E8-7373-0941-8FA2-77B0D784D6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9FDCC5D4-EA9B-9746-A480-2CC5325E9B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570F0FCB-D968-1148-B306-F399F70F82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418B1C5D-5D51-3B49-BAC8-5A977E7BF6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476B65-5B26-6F41-9399-FA6E2A0A771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3336FA20-F9EA-F640-8683-B36DE04C429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1C9D141-A007-CC4B-AC95-C03639BD621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1972653F-0F1B-604A-B76F-A5AB75CE116D}"/>
              </a:ext>
            </a:extLst>
          </p:cNvPr>
          <p:cNvGrpSpPr/>
          <p:nvPr/>
        </p:nvGrpSpPr>
        <p:grpSpPr>
          <a:xfrm>
            <a:off x="2687967" y="4490448"/>
            <a:ext cx="761739" cy="342211"/>
            <a:chOff x="7493876" y="2774731"/>
            <a:chExt cx="1481958" cy="894622"/>
          </a:xfrm>
        </p:grpSpPr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14F756BD-3FD8-EF4A-ACB9-4374306B1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8C7BD2BF-04E8-E048-B37B-2EF4588E9F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1007" name="Group 1006">
              <a:extLst>
                <a:ext uri="{FF2B5EF4-FFF2-40B4-BE49-F238E27FC236}">
                  <a16:creationId xmlns:a16="http://schemas.microsoft.com/office/drawing/2014/main" id="{2F0EBD81-A812-B54E-87D7-F2A2A0F7359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DA0350AD-6BDD-8742-AD54-D31903BFFBC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3882FE62-2EF4-8345-A049-B867546B97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323E0DB7-EDAB-4B44-8CD0-AA680735E84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859E3ACC-40C8-9E4B-909F-00901CF258D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677" name="Text Box 14">
            <a:extLst>
              <a:ext uri="{FF2B5EF4-FFF2-40B4-BE49-F238E27FC236}">
                <a16:creationId xmlns:a16="http://schemas.microsoft.com/office/drawing/2014/main" id="{A3C80523-A3C7-5A48-AF35-91A54191B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771" y="3603704"/>
            <a:ext cx="1434704" cy="29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50" dirty="0">
                <a:solidFill>
                  <a:srgbClr val="000000"/>
                </a:solidFill>
                <a:latin typeface="Calibri" panose="020F0502020204030204"/>
              </a:rPr>
              <a:t>finite shared output link buffers</a:t>
            </a:r>
          </a:p>
        </p:txBody>
      </p:sp>
      <p:sp>
        <p:nvSpPr>
          <p:cNvPr id="678" name="Line 15">
            <a:extLst>
              <a:ext uri="{FF2B5EF4-FFF2-40B4-BE49-F238E27FC236}">
                <a16:creationId xmlns:a16="http://schemas.microsoft.com/office/drawing/2014/main" id="{A54ED1D9-7AF8-1C46-92BF-64AB53B44E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13485" y="3942195"/>
            <a:ext cx="692944" cy="6500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87" name="Text Box 65">
            <a:extLst>
              <a:ext uri="{FF2B5EF4-FFF2-40B4-BE49-F238E27FC236}">
                <a16:creationId xmlns:a16="http://schemas.microsoft.com/office/drawing/2014/main" id="{A6D6C3CB-B52A-B540-B712-B3A1C6545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422" y="2942070"/>
            <a:ext cx="551259" cy="17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000000"/>
                </a:solidFill>
                <a:latin typeface="Arial" panose="020B0604020202020204" pitchFamily="34" charset="0"/>
              </a:rPr>
              <a:t>Host A</a:t>
            </a:r>
          </a:p>
        </p:txBody>
      </p:sp>
      <p:sp>
        <p:nvSpPr>
          <p:cNvPr id="688" name="Line 67">
            <a:extLst>
              <a:ext uri="{FF2B5EF4-FFF2-40B4-BE49-F238E27FC236}">
                <a16:creationId xmlns:a16="http://schemas.microsoft.com/office/drawing/2014/main" id="{4C1968E6-EC62-094F-BD83-D9CA6A530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1097" y="5435237"/>
            <a:ext cx="184692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96" name="Line 117">
            <a:extLst>
              <a:ext uri="{FF2B5EF4-FFF2-40B4-BE49-F238E27FC236}">
                <a16:creationId xmlns:a16="http://schemas.microsoft.com/office/drawing/2014/main" id="{52940752-F616-324B-80EA-ECAB405BF3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7816" y="4264854"/>
            <a:ext cx="1017984" cy="130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97" name="Line 118">
            <a:extLst>
              <a:ext uri="{FF2B5EF4-FFF2-40B4-BE49-F238E27FC236}">
                <a16:creationId xmlns:a16="http://schemas.microsoft.com/office/drawing/2014/main" id="{C9FD2B0B-C893-774C-980F-8CD9C6DDBA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6781" y="4277950"/>
            <a:ext cx="671513" cy="7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98" name="Line 119">
            <a:extLst>
              <a:ext uri="{FF2B5EF4-FFF2-40B4-BE49-F238E27FC236}">
                <a16:creationId xmlns:a16="http://schemas.microsoft.com/office/drawing/2014/main" id="{6C25B7AE-261A-0646-8C1E-3F48F28CCE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0834" y="3912624"/>
            <a:ext cx="1003159" cy="101540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99" name="Line 120">
            <a:extLst>
              <a:ext uri="{FF2B5EF4-FFF2-40B4-BE49-F238E27FC236}">
                <a16:creationId xmlns:a16="http://schemas.microsoft.com/office/drawing/2014/main" id="{323341B4-BD94-8040-82E9-99EC24A84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5764" y="3915470"/>
            <a:ext cx="32980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78B0D0-619F-7349-B4E5-DCEC3A9A7101}"/>
              </a:ext>
            </a:extLst>
          </p:cNvPr>
          <p:cNvGrpSpPr/>
          <p:nvPr/>
        </p:nvGrpSpPr>
        <p:grpSpPr>
          <a:xfrm>
            <a:off x="5270305" y="4466424"/>
            <a:ext cx="478457" cy="451816"/>
            <a:chOff x="7027073" y="4812231"/>
            <a:chExt cx="637943" cy="602421"/>
          </a:xfrm>
        </p:grpSpPr>
        <p:sp>
          <p:nvSpPr>
            <p:cNvPr id="753" name="Text Box 216">
              <a:extLst>
                <a:ext uri="{FF2B5EF4-FFF2-40B4-BE49-F238E27FC236}">
                  <a16:creationId xmlns:a16="http://schemas.microsoft.com/office/drawing/2014/main" id="{586CD15E-9DCF-2242-ADC7-0EBB063D09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7073" y="4812231"/>
              <a:ext cx="6175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baseline="-25000" dirty="0">
                  <a:solidFill>
                    <a:srgbClr val="C00000"/>
                  </a:solidFill>
                  <a:latin typeface="Arial" panose="020B0604020202020204" pitchFamily="34" charset="0"/>
                </a:rPr>
                <a:t>out</a:t>
              </a:r>
              <a:endParaRPr lang="en-US" altLang="en-US" sz="15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754" name="Line 217">
              <a:extLst>
                <a:ext uri="{FF2B5EF4-FFF2-40B4-BE49-F238E27FC236}">
                  <a16:creationId xmlns:a16="http://schemas.microsoft.com/office/drawing/2014/main" id="{676E6049-2186-D442-B4B2-91F3161EB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4991" y="5195577"/>
              <a:ext cx="200025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755" name="Line 218">
            <a:extLst>
              <a:ext uri="{FF2B5EF4-FFF2-40B4-BE49-F238E27FC236}">
                <a16:creationId xmlns:a16="http://schemas.microsoft.com/office/drawing/2014/main" id="{9FC0E2B7-EE1C-0D41-8103-C8FCB3F9E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7491" y="3978751"/>
            <a:ext cx="5953" cy="1825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9" name="Line 242">
            <a:extLst>
              <a:ext uri="{FF2B5EF4-FFF2-40B4-BE49-F238E27FC236}">
                <a16:creationId xmlns:a16="http://schemas.microsoft.com/office/drawing/2014/main" id="{064F47BF-3B0B-DE43-9F0E-D139AF611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9416" y="3463563"/>
            <a:ext cx="207169" cy="1191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06" name="Line 270">
            <a:extLst>
              <a:ext uri="{FF2B5EF4-FFF2-40B4-BE49-F238E27FC236}">
                <a16:creationId xmlns:a16="http://schemas.microsoft.com/office/drawing/2014/main" id="{E95CA478-DC80-E94D-871D-F0A47C3705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7816" y="5420949"/>
            <a:ext cx="2157230" cy="1686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07" name="Line 271">
            <a:extLst>
              <a:ext uri="{FF2B5EF4-FFF2-40B4-BE49-F238E27FC236}">
                <a16:creationId xmlns:a16="http://schemas.microsoft.com/office/drawing/2014/main" id="{27AA192C-A882-6942-AFC6-B10AE7C004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3869" y="4953628"/>
            <a:ext cx="453132" cy="4744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B351B890-D7B2-6B4A-A54F-9A17DCD4F2A5}"/>
              </a:ext>
            </a:extLst>
          </p:cNvPr>
          <p:cNvGrpSpPr/>
          <p:nvPr/>
        </p:nvGrpSpPr>
        <p:grpSpPr>
          <a:xfrm>
            <a:off x="3086857" y="5290889"/>
            <a:ext cx="692944" cy="319934"/>
            <a:chOff x="7493876" y="2774731"/>
            <a:chExt cx="1481958" cy="894622"/>
          </a:xfrm>
        </p:grpSpPr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BFA1621A-7C33-1442-AABC-8CA9989EF86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B432F96D-DCEA-1940-B3EB-10DC273627D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1023" name="Group 1022">
              <a:extLst>
                <a:ext uri="{FF2B5EF4-FFF2-40B4-BE49-F238E27FC236}">
                  <a16:creationId xmlns:a16="http://schemas.microsoft.com/office/drawing/2014/main" id="{445733B0-C200-7443-B614-F3CE56262D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0B7AFB59-A6AA-4745-8FFB-C21D0E37EE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8F342913-D690-FA46-9B73-C46C2CD3D5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743F90F2-19F8-FC4B-B6BF-DAAA5DD031B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75CD2DB9-85B3-D94B-BA98-81974DA70D6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844" name="Line 308">
            <a:extLst>
              <a:ext uri="{FF2B5EF4-FFF2-40B4-BE49-F238E27FC236}">
                <a16:creationId xmlns:a16="http://schemas.microsoft.com/office/drawing/2014/main" id="{A454DE4E-2142-C540-BF6A-3FF871591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5797" y="4575607"/>
            <a:ext cx="146378" cy="116633"/>
          </a:xfrm>
          <a:prstGeom prst="lin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5" name="Line 309">
            <a:extLst>
              <a:ext uri="{FF2B5EF4-FFF2-40B4-BE49-F238E27FC236}">
                <a16:creationId xmlns:a16="http://schemas.microsoft.com/office/drawing/2014/main" id="{F565347B-4B50-EE43-8424-7BD5F89E83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0756" y="4692240"/>
            <a:ext cx="773906" cy="73704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6" name="Text Box 335">
            <a:extLst>
              <a:ext uri="{FF2B5EF4-FFF2-40B4-BE49-F238E27FC236}">
                <a16:creationId xmlns:a16="http://schemas.microsoft.com/office/drawing/2014/main" id="{EC1F708A-2D5F-F542-854C-75A1D11D8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0991" y="3081373"/>
            <a:ext cx="551259" cy="17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000000"/>
                </a:solidFill>
                <a:latin typeface="Arial" panose="020B0604020202020204" pitchFamily="34" charset="0"/>
              </a:rPr>
              <a:t>Host B</a:t>
            </a:r>
          </a:p>
        </p:txBody>
      </p:sp>
      <p:sp>
        <p:nvSpPr>
          <p:cNvPr id="867" name="Text Box 336">
            <a:extLst>
              <a:ext uri="{FF2B5EF4-FFF2-40B4-BE49-F238E27FC236}">
                <a16:creationId xmlns:a16="http://schemas.microsoft.com/office/drawing/2014/main" id="{F2F32402-4562-6C48-A689-4C8257513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25" y="4626805"/>
            <a:ext cx="551260" cy="17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000000"/>
                </a:solidFill>
                <a:latin typeface="Arial" panose="020B0604020202020204" pitchFamily="34" charset="0"/>
              </a:rPr>
              <a:t>Host C</a:t>
            </a:r>
          </a:p>
        </p:txBody>
      </p:sp>
      <p:sp>
        <p:nvSpPr>
          <p:cNvPr id="868" name="Text Box 337">
            <a:extLst>
              <a:ext uri="{FF2B5EF4-FFF2-40B4-BE49-F238E27FC236}">
                <a16:creationId xmlns:a16="http://schemas.microsoft.com/office/drawing/2014/main" id="{A4EB824E-664E-C940-8134-7071C617D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335" y="4444639"/>
            <a:ext cx="551259" cy="17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000000"/>
                </a:solidFill>
                <a:latin typeface="Arial" panose="020B0604020202020204" pitchFamily="34" charset="0"/>
              </a:rPr>
              <a:t>Host 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4E31C0-E9C7-C340-B3B9-4C96C464E2BC}"/>
              </a:ext>
            </a:extLst>
          </p:cNvPr>
          <p:cNvGrpSpPr/>
          <p:nvPr/>
        </p:nvGrpSpPr>
        <p:grpSpPr>
          <a:xfrm>
            <a:off x="3306819" y="2913041"/>
            <a:ext cx="1704379" cy="382686"/>
            <a:chOff x="4418013" y="2732134"/>
            <a:chExt cx="2272505" cy="510248"/>
          </a:xfrm>
        </p:grpSpPr>
        <p:sp>
          <p:nvSpPr>
            <p:cNvPr id="752" name="Line 215">
              <a:extLst>
                <a:ext uri="{FF2B5EF4-FFF2-40B4-BE49-F238E27FC236}">
                  <a16:creationId xmlns:a16="http://schemas.microsoft.com/office/drawing/2014/main" id="{EFFD9886-71D4-BB4B-8AB0-19FA954C4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1838" y="3055984"/>
              <a:ext cx="295275" cy="104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C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1" name="Oval 244">
              <a:extLst>
                <a:ext uri="{FF2B5EF4-FFF2-40B4-BE49-F238E27FC236}">
                  <a16:creationId xmlns:a16="http://schemas.microsoft.com/office/drawing/2014/main" id="{51FAD07D-0B83-F54B-8BC2-AFE24FF0F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151234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C00000"/>
                </a:solidFill>
              </a:endParaRPr>
            </a:p>
          </p:txBody>
        </p:sp>
        <p:sp>
          <p:nvSpPr>
            <p:cNvPr id="869" name="Text Box 338">
              <a:extLst>
                <a:ext uri="{FF2B5EF4-FFF2-40B4-BE49-F238E27FC236}">
                  <a16:creationId xmlns:a16="http://schemas.microsoft.com/office/drawing/2014/main" id="{5AE7EEB2-443D-C74D-9FE2-48E45B97B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9330" y="2732134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200" baseline="-2500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Arial" panose="020B0604020202020204" pitchFamily="34" charset="0"/>
                </a:rPr>
                <a:t>: </a:t>
              </a:r>
              <a:r>
                <a:rPr lang="en-US" altLang="en-US" sz="1200" dirty="0">
                  <a:solidFill>
                    <a:srgbClr val="C00000"/>
                  </a:solidFill>
                  <a:latin typeface="Calibri" panose="020F0502020204030204"/>
                </a:rPr>
                <a:t>original data</a:t>
              </a:r>
            </a:p>
          </p:txBody>
        </p:sp>
      </p:grpSp>
      <p:sp>
        <p:nvSpPr>
          <p:cNvPr id="870" name="Line 340">
            <a:extLst>
              <a:ext uri="{FF2B5EF4-FFF2-40B4-BE49-F238E27FC236}">
                <a16:creationId xmlns:a16="http://schemas.microsoft.com/office/drawing/2014/main" id="{F7B1FC1D-7510-1C49-AE6A-C7F69308C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9163" y="3399269"/>
            <a:ext cx="254794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507231-6EFD-6A42-9136-D71365EF63D2}"/>
              </a:ext>
            </a:extLst>
          </p:cNvPr>
          <p:cNvGrpSpPr/>
          <p:nvPr/>
        </p:nvGrpSpPr>
        <p:grpSpPr>
          <a:xfrm>
            <a:off x="3310164" y="3169621"/>
            <a:ext cx="1862138" cy="463153"/>
            <a:chOff x="4418013" y="3074240"/>
            <a:chExt cx="2482850" cy="617537"/>
          </a:xfrm>
        </p:grpSpPr>
        <p:sp>
          <p:nvSpPr>
            <p:cNvPr id="782" name="Oval 245">
              <a:extLst>
                <a:ext uri="{FF2B5EF4-FFF2-40B4-BE49-F238E27FC236}">
                  <a16:creationId xmlns:a16="http://schemas.microsoft.com/office/drawing/2014/main" id="{54248ED4-7799-AC43-BD75-DD6C5002C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331549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783" name="Line 247">
              <a:extLst>
                <a:ext uri="{FF2B5EF4-FFF2-40B4-BE49-F238E27FC236}">
                  <a16:creationId xmlns:a16="http://schemas.microsoft.com/office/drawing/2014/main" id="{E59D074B-1F6E-C14E-AD81-B0177A7E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1363" y="3322684"/>
              <a:ext cx="304800" cy="38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1" name="Text Box 341">
              <a:extLst>
                <a:ext uri="{FF2B5EF4-FFF2-40B4-BE49-F238E27FC236}">
                  <a16:creationId xmlns:a16="http://schemas.microsoft.com/office/drawing/2014/main" id="{7BFEC39C-D433-1D4D-A184-DDA258B9A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363" y="3074240"/>
              <a:ext cx="2349500" cy="61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dirty="0" err="1">
                  <a:solidFill>
                    <a:srgbClr val="C00000"/>
                  </a:solidFill>
                  <a:latin typeface="Symbol" pitchFamily="2" charset="2"/>
                </a:rPr>
                <a:t>l</a:t>
              </a:r>
              <a:r>
                <a:rPr lang="en-US" altLang="en-US" sz="15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'</a:t>
              </a:r>
              <a:r>
                <a:rPr lang="en-US" altLang="en-US" sz="1500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en-US" sz="1350" dirty="0">
                  <a:solidFill>
                    <a:srgbClr val="C00000"/>
                  </a:solidFill>
                  <a:latin typeface="Arial" panose="020B0604020202020204" pitchFamily="34" charset="0"/>
                </a:rPr>
                <a:t>:</a:t>
              </a:r>
              <a:r>
                <a:rPr lang="en-US" altLang="en-US" sz="1050" dirty="0">
                  <a:solidFill>
                    <a:srgbClr val="C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200" dirty="0">
                  <a:solidFill>
                    <a:srgbClr val="C00000"/>
                  </a:solidFill>
                  <a:latin typeface="Calibri" panose="020F0502020204030204"/>
                </a:rPr>
                <a:t>original data, </a:t>
              </a:r>
              <a:r>
                <a:rPr lang="en-US" altLang="en-US" sz="1200" i="1" dirty="0">
                  <a:solidFill>
                    <a:srgbClr val="C00000"/>
                  </a:solidFill>
                  <a:latin typeface="Calibri" panose="020F0502020204030204"/>
                </a:rPr>
                <a:t>plus</a:t>
              </a:r>
              <a:r>
                <a:rPr lang="en-US" altLang="en-US" sz="1200" dirty="0">
                  <a:solidFill>
                    <a:srgbClr val="C00000"/>
                  </a:solidFill>
                  <a:latin typeface="Calibri" panose="020F0502020204030204"/>
                </a:rPr>
                <a:t> retransmitted data</a:t>
              </a:r>
            </a:p>
          </p:txBody>
        </p:sp>
      </p:grpSp>
      <p:grpSp>
        <p:nvGrpSpPr>
          <p:cNvPr id="872" name="Group 358">
            <a:extLst>
              <a:ext uri="{FF2B5EF4-FFF2-40B4-BE49-F238E27FC236}">
                <a16:creationId xmlns:a16="http://schemas.microsoft.com/office/drawing/2014/main" id="{B102A184-15F6-9D48-BA25-6DCAD4F95232}"/>
              </a:ext>
            </a:extLst>
          </p:cNvPr>
          <p:cNvGrpSpPr>
            <a:grpSpLocks/>
          </p:cNvGrpSpPr>
          <p:nvPr/>
        </p:nvGrpSpPr>
        <p:grpSpPr bwMode="auto">
          <a:xfrm>
            <a:off x="6541294" y="3899332"/>
            <a:ext cx="173831" cy="330994"/>
            <a:chOff x="4140" y="429"/>
            <a:chExt cx="1425" cy="2396"/>
          </a:xfrm>
        </p:grpSpPr>
        <p:sp>
          <p:nvSpPr>
            <p:cNvPr id="873" name="Freeform 359">
              <a:extLst>
                <a:ext uri="{FF2B5EF4-FFF2-40B4-BE49-F238E27FC236}">
                  <a16:creationId xmlns:a16="http://schemas.microsoft.com/office/drawing/2014/main" id="{401A19BA-93A0-5948-83A2-34413A31D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4" name="Rectangle 360">
              <a:extLst>
                <a:ext uri="{FF2B5EF4-FFF2-40B4-BE49-F238E27FC236}">
                  <a16:creationId xmlns:a16="http://schemas.microsoft.com/office/drawing/2014/main" id="{29C3A899-DA55-CB48-9E5B-0A9EA5B7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75" name="Freeform 361">
              <a:extLst>
                <a:ext uri="{FF2B5EF4-FFF2-40B4-BE49-F238E27FC236}">
                  <a16:creationId xmlns:a16="http://schemas.microsoft.com/office/drawing/2014/main" id="{92BBA9EA-E1EC-9642-BC6C-1195963D1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6" name="Freeform 362">
              <a:extLst>
                <a:ext uri="{FF2B5EF4-FFF2-40B4-BE49-F238E27FC236}">
                  <a16:creationId xmlns:a16="http://schemas.microsoft.com/office/drawing/2014/main" id="{F5DE54CC-1A21-7242-893E-5B0F34DD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7" name="Rectangle 363">
              <a:extLst>
                <a:ext uri="{FF2B5EF4-FFF2-40B4-BE49-F238E27FC236}">
                  <a16:creationId xmlns:a16="http://schemas.microsoft.com/office/drawing/2014/main" id="{AFD98E37-52B9-2A4A-9280-8985F3AB8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878" name="Group 364">
              <a:extLst>
                <a:ext uri="{FF2B5EF4-FFF2-40B4-BE49-F238E27FC236}">
                  <a16:creationId xmlns:a16="http://schemas.microsoft.com/office/drawing/2014/main" id="{42B390A1-1CE1-8A44-98E6-EC785C7E8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3" name="AutoShape 365">
                <a:extLst>
                  <a:ext uri="{FF2B5EF4-FFF2-40B4-BE49-F238E27FC236}">
                    <a16:creationId xmlns:a16="http://schemas.microsoft.com/office/drawing/2014/main" id="{A81F4F9D-A24D-994F-987A-B13859CE6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4" name="AutoShape 366">
                <a:extLst>
                  <a:ext uri="{FF2B5EF4-FFF2-40B4-BE49-F238E27FC236}">
                    <a16:creationId xmlns:a16="http://schemas.microsoft.com/office/drawing/2014/main" id="{9A450662-B29B-9A47-8273-B52413BF1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879" name="Rectangle 367">
              <a:extLst>
                <a:ext uri="{FF2B5EF4-FFF2-40B4-BE49-F238E27FC236}">
                  <a16:creationId xmlns:a16="http://schemas.microsoft.com/office/drawing/2014/main" id="{28F33A87-EA9F-9646-8926-755174B82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880" name="Group 368">
              <a:extLst>
                <a:ext uri="{FF2B5EF4-FFF2-40B4-BE49-F238E27FC236}">
                  <a16:creationId xmlns:a16="http://schemas.microsoft.com/office/drawing/2014/main" id="{F712878E-6028-734C-9CF4-9ED3F9563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01" name="AutoShape 369">
                <a:extLst>
                  <a:ext uri="{FF2B5EF4-FFF2-40B4-BE49-F238E27FC236}">
                    <a16:creationId xmlns:a16="http://schemas.microsoft.com/office/drawing/2014/main" id="{D9A0700F-287C-924F-926C-F65682B21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2" name="AutoShape 370">
                <a:extLst>
                  <a:ext uri="{FF2B5EF4-FFF2-40B4-BE49-F238E27FC236}">
                    <a16:creationId xmlns:a16="http://schemas.microsoft.com/office/drawing/2014/main" id="{69D0E01F-131B-AE4E-9FA9-4DEAD09EB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881" name="Rectangle 371">
              <a:extLst>
                <a:ext uri="{FF2B5EF4-FFF2-40B4-BE49-F238E27FC236}">
                  <a16:creationId xmlns:a16="http://schemas.microsoft.com/office/drawing/2014/main" id="{2B5B8250-6B47-8640-9BE0-E536E9BEB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82" name="Rectangle 372">
              <a:extLst>
                <a:ext uri="{FF2B5EF4-FFF2-40B4-BE49-F238E27FC236}">
                  <a16:creationId xmlns:a16="http://schemas.microsoft.com/office/drawing/2014/main" id="{4F3ADC46-A0C7-4D41-81C6-E9FEF3D22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883" name="Group 373">
              <a:extLst>
                <a:ext uri="{FF2B5EF4-FFF2-40B4-BE49-F238E27FC236}">
                  <a16:creationId xmlns:a16="http://schemas.microsoft.com/office/drawing/2014/main" id="{DBB62302-BA22-EB43-9800-FDE6BC60A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99" name="AutoShape 374">
                <a:extLst>
                  <a:ext uri="{FF2B5EF4-FFF2-40B4-BE49-F238E27FC236}">
                    <a16:creationId xmlns:a16="http://schemas.microsoft.com/office/drawing/2014/main" id="{073B7F63-6B8F-3C47-98E4-91D899F23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00" name="AutoShape 375">
                <a:extLst>
                  <a:ext uri="{FF2B5EF4-FFF2-40B4-BE49-F238E27FC236}">
                    <a16:creationId xmlns:a16="http://schemas.microsoft.com/office/drawing/2014/main" id="{341A6BBC-F5C1-4A4B-B98C-F7FBC232C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884" name="Freeform 376">
              <a:extLst>
                <a:ext uri="{FF2B5EF4-FFF2-40B4-BE49-F238E27FC236}">
                  <a16:creationId xmlns:a16="http://schemas.microsoft.com/office/drawing/2014/main" id="{FD7BA052-11AD-0746-9E1F-ED093C0C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85" name="Group 377">
              <a:extLst>
                <a:ext uri="{FF2B5EF4-FFF2-40B4-BE49-F238E27FC236}">
                  <a16:creationId xmlns:a16="http://schemas.microsoft.com/office/drawing/2014/main" id="{94849104-ED73-4A4E-9499-FE17A0BEEA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97" name="AutoShape 378">
                <a:extLst>
                  <a:ext uri="{FF2B5EF4-FFF2-40B4-BE49-F238E27FC236}">
                    <a16:creationId xmlns:a16="http://schemas.microsoft.com/office/drawing/2014/main" id="{6AF22F59-81FC-284E-9ED3-B8543A67E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898" name="AutoShape 379">
                <a:extLst>
                  <a:ext uri="{FF2B5EF4-FFF2-40B4-BE49-F238E27FC236}">
                    <a16:creationId xmlns:a16="http://schemas.microsoft.com/office/drawing/2014/main" id="{59F0C798-93FE-2E49-A5BB-F37B2B375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886" name="Rectangle 380">
              <a:extLst>
                <a:ext uri="{FF2B5EF4-FFF2-40B4-BE49-F238E27FC236}">
                  <a16:creationId xmlns:a16="http://schemas.microsoft.com/office/drawing/2014/main" id="{D7204B38-E79D-704F-9D1A-7946FE0F7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87" name="Freeform 381">
              <a:extLst>
                <a:ext uri="{FF2B5EF4-FFF2-40B4-BE49-F238E27FC236}">
                  <a16:creationId xmlns:a16="http://schemas.microsoft.com/office/drawing/2014/main" id="{B297E38E-B1EF-904E-B58B-D3DB57063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8" name="Freeform 382">
              <a:extLst>
                <a:ext uri="{FF2B5EF4-FFF2-40B4-BE49-F238E27FC236}">
                  <a16:creationId xmlns:a16="http://schemas.microsoft.com/office/drawing/2014/main" id="{D9CB8A91-EFB4-EF48-9D5A-800AA766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9" name="Oval 383">
              <a:extLst>
                <a:ext uri="{FF2B5EF4-FFF2-40B4-BE49-F238E27FC236}">
                  <a16:creationId xmlns:a16="http://schemas.microsoft.com/office/drawing/2014/main" id="{8987F49C-0A2B-AD46-A559-3662A0989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90" name="Freeform 384">
              <a:extLst>
                <a:ext uri="{FF2B5EF4-FFF2-40B4-BE49-F238E27FC236}">
                  <a16:creationId xmlns:a16="http://schemas.microsoft.com/office/drawing/2014/main" id="{56272E2A-B37E-7040-8FE7-B94468517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1" name="AutoShape 385">
              <a:extLst>
                <a:ext uri="{FF2B5EF4-FFF2-40B4-BE49-F238E27FC236}">
                  <a16:creationId xmlns:a16="http://schemas.microsoft.com/office/drawing/2014/main" id="{265AE34B-C24C-4244-B2E1-823D47AD4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92" name="AutoShape 386">
              <a:extLst>
                <a:ext uri="{FF2B5EF4-FFF2-40B4-BE49-F238E27FC236}">
                  <a16:creationId xmlns:a16="http://schemas.microsoft.com/office/drawing/2014/main" id="{10E44DC8-F69D-5545-9E57-740FE4383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93" name="Oval 387">
              <a:extLst>
                <a:ext uri="{FF2B5EF4-FFF2-40B4-BE49-F238E27FC236}">
                  <a16:creationId xmlns:a16="http://schemas.microsoft.com/office/drawing/2014/main" id="{FD342163-1DC9-1B48-BEA0-1620ABB4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94" name="Oval 388">
              <a:extLst>
                <a:ext uri="{FF2B5EF4-FFF2-40B4-BE49-F238E27FC236}">
                  <a16:creationId xmlns:a16="http://schemas.microsoft.com/office/drawing/2014/main" id="{CA07F370-4D95-0740-89A3-264118D2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95" name="Oval 389">
              <a:extLst>
                <a:ext uri="{FF2B5EF4-FFF2-40B4-BE49-F238E27FC236}">
                  <a16:creationId xmlns:a16="http://schemas.microsoft.com/office/drawing/2014/main" id="{7A871C45-6926-0144-A9DA-1CB84647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896" name="Rectangle 390">
              <a:extLst>
                <a:ext uri="{FF2B5EF4-FFF2-40B4-BE49-F238E27FC236}">
                  <a16:creationId xmlns:a16="http://schemas.microsoft.com/office/drawing/2014/main" id="{93478FB3-BB83-904F-BDCC-D9C78F5D8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905" name="Group 391">
            <a:extLst>
              <a:ext uri="{FF2B5EF4-FFF2-40B4-BE49-F238E27FC236}">
                <a16:creationId xmlns:a16="http://schemas.microsoft.com/office/drawing/2014/main" id="{B94C15E5-CBA5-2940-8689-484338C5321F}"/>
              </a:ext>
            </a:extLst>
          </p:cNvPr>
          <p:cNvGrpSpPr>
            <a:grpSpLocks/>
          </p:cNvGrpSpPr>
          <p:nvPr/>
        </p:nvGrpSpPr>
        <p:grpSpPr bwMode="auto">
          <a:xfrm>
            <a:off x="6181726" y="5292363"/>
            <a:ext cx="173831" cy="330994"/>
            <a:chOff x="4140" y="429"/>
            <a:chExt cx="1425" cy="2396"/>
          </a:xfrm>
        </p:grpSpPr>
        <p:sp>
          <p:nvSpPr>
            <p:cNvPr id="906" name="Freeform 392">
              <a:extLst>
                <a:ext uri="{FF2B5EF4-FFF2-40B4-BE49-F238E27FC236}">
                  <a16:creationId xmlns:a16="http://schemas.microsoft.com/office/drawing/2014/main" id="{4F66A60C-4523-1247-B22F-E614C23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07" name="Rectangle 393">
              <a:extLst>
                <a:ext uri="{FF2B5EF4-FFF2-40B4-BE49-F238E27FC236}">
                  <a16:creationId xmlns:a16="http://schemas.microsoft.com/office/drawing/2014/main" id="{61D620F7-773E-9447-BBE9-EADB205BA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08" name="Freeform 394">
              <a:extLst>
                <a:ext uri="{FF2B5EF4-FFF2-40B4-BE49-F238E27FC236}">
                  <a16:creationId xmlns:a16="http://schemas.microsoft.com/office/drawing/2014/main" id="{68051943-1F78-7D4F-9003-02B33D51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09" name="Freeform 395">
              <a:extLst>
                <a:ext uri="{FF2B5EF4-FFF2-40B4-BE49-F238E27FC236}">
                  <a16:creationId xmlns:a16="http://schemas.microsoft.com/office/drawing/2014/main" id="{CFD52F3A-7D38-814B-ACF7-C2DABDAC0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10" name="Rectangle 396">
              <a:extLst>
                <a:ext uri="{FF2B5EF4-FFF2-40B4-BE49-F238E27FC236}">
                  <a16:creationId xmlns:a16="http://schemas.microsoft.com/office/drawing/2014/main" id="{ED4FE6BC-E863-0A40-A1BF-59B1EE6E6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911" name="Group 397">
              <a:extLst>
                <a:ext uri="{FF2B5EF4-FFF2-40B4-BE49-F238E27FC236}">
                  <a16:creationId xmlns:a16="http://schemas.microsoft.com/office/drawing/2014/main" id="{B0820A9D-B93E-724D-B70E-1CA866696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36" name="AutoShape 398">
                <a:extLst>
                  <a:ext uri="{FF2B5EF4-FFF2-40B4-BE49-F238E27FC236}">
                    <a16:creationId xmlns:a16="http://schemas.microsoft.com/office/drawing/2014/main" id="{C731DD29-B1AF-B140-BF66-9AA1704AA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37" name="AutoShape 399">
                <a:extLst>
                  <a:ext uri="{FF2B5EF4-FFF2-40B4-BE49-F238E27FC236}">
                    <a16:creationId xmlns:a16="http://schemas.microsoft.com/office/drawing/2014/main" id="{69450BC6-9D04-5E41-AAFA-3248B2989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2" name="Rectangle 400">
              <a:extLst>
                <a:ext uri="{FF2B5EF4-FFF2-40B4-BE49-F238E27FC236}">
                  <a16:creationId xmlns:a16="http://schemas.microsoft.com/office/drawing/2014/main" id="{1E68D328-8CD6-494C-8980-4A620985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913" name="Group 401">
              <a:extLst>
                <a:ext uri="{FF2B5EF4-FFF2-40B4-BE49-F238E27FC236}">
                  <a16:creationId xmlns:a16="http://schemas.microsoft.com/office/drawing/2014/main" id="{80ABD857-57C1-6042-8F03-E798080B04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4" name="AutoShape 402">
                <a:extLst>
                  <a:ext uri="{FF2B5EF4-FFF2-40B4-BE49-F238E27FC236}">
                    <a16:creationId xmlns:a16="http://schemas.microsoft.com/office/drawing/2014/main" id="{F3B87B92-FEB0-5347-AD64-CA0F25689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35" name="AutoShape 403">
                <a:extLst>
                  <a:ext uri="{FF2B5EF4-FFF2-40B4-BE49-F238E27FC236}">
                    <a16:creationId xmlns:a16="http://schemas.microsoft.com/office/drawing/2014/main" id="{9936A920-B1F4-C14C-B5C6-409A7AFE8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4" name="Rectangle 404">
              <a:extLst>
                <a:ext uri="{FF2B5EF4-FFF2-40B4-BE49-F238E27FC236}">
                  <a16:creationId xmlns:a16="http://schemas.microsoft.com/office/drawing/2014/main" id="{0F04EEB4-7896-7D4A-BCDA-62B0C7B9F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15" name="Rectangle 405">
              <a:extLst>
                <a:ext uri="{FF2B5EF4-FFF2-40B4-BE49-F238E27FC236}">
                  <a16:creationId xmlns:a16="http://schemas.microsoft.com/office/drawing/2014/main" id="{5909BD1D-CACF-D748-A5B9-4C7904EEC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916" name="Group 406">
              <a:extLst>
                <a:ext uri="{FF2B5EF4-FFF2-40B4-BE49-F238E27FC236}">
                  <a16:creationId xmlns:a16="http://schemas.microsoft.com/office/drawing/2014/main" id="{F985F348-C548-C043-912F-5350B438D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32" name="AutoShape 407">
                <a:extLst>
                  <a:ext uri="{FF2B5EF4-FFF2-40B4-BE49-F238E27FC236}">
                    <a16:creationId xmlns:a16="http://schemas.microsoft.com/office/drawing/2014/main" id="{F70F083E-0DB4-B64D-BC78-036B8F2D4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33" name="AutoShape 408">
                <a:extLst>
                  <a:ext uri="{FF2B5EF4-FFF2-40B4-BE49-F238E27FC236}">
                    <a16:creationId xmlns:a16="http://schemas.microsoft.com/office/drawing/2014/main" id="{EDA150B8-1FBA-3A43-8152-77EF2D3FD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7" name="Freeform 409">
              <a:extLst>
                <a:ext uri="{FF2B5EF4-FFF2-40B4-BE49-F238E27FC236}">
                  <a16:creationId xmlns:a16="http://schemas.microsoft.com/office/drawing/2014/main" id="{A4EE2C33-4CEF-F64E-8D2C-C9DFC11B0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918" name="Group 410">
              <a:extLst>
                <a:ext uri="{FF2B5EF4-FFF2-40B4-BE49-F238E27FC236}">
                  <a16:creationId xmlns:a16="http://schemas.microsoft.com/office/drawing/2014/main" id="{D5237434-45E3-9B43-B435-70ECE4BC17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0" name="AutoShape 411">
                <a:extLst>
                  <a:ext uri="{FF2B5EF4-FFF2-40B4-BE49-F238E27FC236}">
                    <a16:creationId xmlns:a16="http://schemas.microsoft.com/office/drawing/2014/main" id="{FE241821-A07C-5E45-9536-5C4C0DCB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31" name="AutoShape 412">
                <a:extLst>
                  <a:ext uri="{FF2B5EF4-FFF2-40B4-BE49-F238E27FC236}">
                    <a16:creationId xmlns:a16="http://schemas.microsoft.com/office/drawing/2014/main" id="{A291E061-47B5-8B40-B857-3700BEC1C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19" name="Rectangle 413">
              <a:extLst>
                <a:ext uri="{FF2B5EF4-FFF2-40B4-BE49-F238E27FC236}">
                  <a16:creationId xmlns:a16="http://schemas.microsoft.com/office/drawing/2014/main" id="{DD501FF1-6533-124E-B747-F46FD4739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20" name="Freeform 414">
              <a:extLst>
                <a:ext uri="{FF2B5EF4-FFF2-40B4-BE49-F238E27FC236}">
                  <a16:creationId xmlns:a16="http://schemas.microsoft.com/office/drawing/2014/main" id="{DCD7A571-3F8E-5B4C-AE78-445B1D4AE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21" name="Freeform 415">
              <a:extLst>
                <a:ext uri="{FF2B5EF4-FFF2-40B4-BE49-F238E27FC236}">
                  <a16:creationId xmlns:a16="http://schemas.microsoft.com/office/drawing/2014/main" id="{938BC4F2-A426-3F45-8FD9-7FA2DBEC0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22" name="Oval 416">
              <a:extLst>
                <a:ext uri="{FF2B5EF4-FFF2-40B4-BE49-F238E27FC236}">
                  <a16:creationId xmlns:a16="http://schemas.microsoft.com/office/drawing/2014/main" id="{AF98DFA3-988A-EC49-B271-BC58A8724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23" name="Freeform 417">
              <a:extLst>
                <a:ext uri="{FF2B5EF4-FFF2-40B4-BE49-F238E27FC236}">
                  <a16:creationId xmlns:a16="http://schemas.microsoft.com/office/drawing/2014/main" id="{A196ACD0-B52A-594C-BD08-5F7FA59EA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24" name="AutoShape 418">
              <a:extLst>
                <a:ext uri="{FF2B5EF4-FFF2-40B4-BE49-F238E27FC236}">
                  <a16:creationId xmlns:a16="http://schemas.microsoft.com/office/drawing/2014/main" id="{31CD3BB6-E02C-FF4B-963F-83FAE08F4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25" name="AutoShape 419">
              <a:extLst>
                <a:ext uri="{FF2B5EF4-FFF2-40B4-BE49-F238E27FC236}">
                  <a16:creationId xmlns:a16="http://schemas.microsoft.com/office/drawing/2014/main" id="{348C19C6-E3E4-6244-86AE-3030DDC92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26" name="Oval 420">
              <a:extLst>
                <a:ext uri="{FF2B5EF4-FFF2-40B4-BE49-F238E27FC236}">
                  <a16:creationId xmlns:a16="http://schemas.microsoft.com/office/drawing/2014/main" id="{427211E2-1972-7141-998C-496F47DB8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27" name="Oval 421">
              <a:extLst>
                <a:ext uri="{FF2B5EF4-FFF2-40B4-BE49-F238E27FC236}">
                  <a16:creationId xmlns:a16="http://schemas.microsoft.com/office/drawing/2014/main" id="{A4986518-BD9B-5B44-985C-6F2FB20BB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8" name="Oval 422">
              <a:extLst>
                <a:ext uri="{FF2B5EF4-FFF2-40B4-BE49-F238E27FC236}">
                  <a16:creationId xmlns:a16="http://schemas.microsoft.com/office/drawing/2014/main" id="{410B6E44-7449-9E43-AFBD-60C7C42E2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29" name="Rectangle 423">
              <a:extLst>
                <a:ext uri="{FF2B5EF4-FFF2-40B4-BE49-F238E27FC236}">
                  <a16:creationId xmlns:a16="http://schemas.microsoft.com/office/drawing/2014/main" id="{B13CD25C-C312-244E-B0BF-CD83F0BBA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938" name="Group 424">
            <a:extLst>
              <a:ext uri="{FF2B5EF4-FFF2-40B4-BE49-F238E27FC236}">
                <a16:creationId xmlns:a16="http://schemas.microsoft.com/office/drawing/2014/main" id="{E9EBF6A3-E9F0-8746-A258-7B6F1E3DA995}"/>
              </a:ext>
            </a:extLst>
          </p:cNvPr>
          <p:cNvGrpSpPr>
            <a:grpSpLocks/>
          </p:cNvGrpSpPr>
          <p:nvPr/>
        </p:nvGrpSpPr>
        <p:grpSpPr bwMode="auto">
          <a:xfrm>
            <a:off x="1266826" y="5169729"/>
            <a:ext cx="173831" cy="330994"/>
            <a:chOff x="4140" y="429"/>
            <a:chExt cx="1425" cy="2396"/>
          </a:xfrm>
        </p:grpSpPr>
        <p:sp>
          <p:nvSpPr>
            <p:cNvPr id="939" name="Freeform 425">
              <a:extLst>
                <a:ext uri="{FF2B5EF4-FFF2-40B4-BE49-F238E27FC236}">
                  <a16:creationId xmlns:a16="http://schemas.microsoft.com/office/drawing/2014/main" id="{317EF1EB-033C-B541-875F-F971EF4C9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40" name="Rectangle 426">
              <a:extLst>
                <a:ext uri="{FF2B5EF4-FFF2-40B4-BE49-F238E27FC236}">
                  <a16:creationId xmlns:a16="http://schemas.microsoft.com/office/drawing/2014/main" id="{7DE336F4-7D1A-AD4C-B804-3C17B5FDD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41" name="Freeform 427">
              <a:extLst>
                <a:ext uri="{FF2B5EF4-FFF2-40B4-BE49-F238E27FC236}">
                  <a16:creationId xmlns:a16="http://schemas.microsoft.com/office/drawing/2014/main" id="{2EF9F335-3899-2649-A235-1B2F287E3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42" name="Freeform 428">
              <a:extLst>
                <a:ext uri="{FF2B5EF4-FFF2-40B4-BE49-F238E27FC236}">
                  <a16:creationId xmlns:a16="http://schemas.microsoft.com/office/drawing/2014/main" id="{38F111C0-EACA-674A-B70B-E58450D35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43" name="Rectangle 429">
              <a:extLst>
                <a:ext uri="{FF2B5EF4-FFF2-40B4-BE49-F238E27FC236}">
                  <a16:creationId xmlns:a16="http://schemas.microsoft.com/office/drawing/2014/main" id="{8FAFAE77-82D3-6944-9183-612E8FADA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944" name="Group 430">
              <a:extLst>
                <a:ext uri="{FF2B5EF4-FFF2-40B4-BE49-F238E27FC236}">
                  <a16:creationId xmlns:a16="http://schemas.microsoft.com/office/drawing/2014/main" id="{C9C3B06D-1446-984E-8533-C1D0EC6B4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69" name="AutoShape 431">
                <a:extLst>
                  <a:ext uri="{FF2B5EF4-FFF2-40B4-BE49-F238E27FC236}">
                    <a16:creationId xmlns:a16="http://schemas.microsoft.com/office/drawing/2014/main" id="{B80496C4-049D-954C-A5E2-DFF3BE40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70" name="AutoShape 432">
                <a:extLst>
                  <a:ext uri="{FF2B5EF4-FFF2-40B4-BE49-F238E27FC236}">
                    <a16:creationId xmlns:a16="http://schemas.microsoft.com/office/drawing/2014/main" id="{E94FA028-F9BF-5049-A877-C2D7FDCD9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45" name="Rectangle 433">
              <a:extLst>
                <a:ext uri="{FF2B5EF4-FFF2-40B4-BE49-F238E27FC236}">
                  <a16:creationId xmlns:a16="http://schemas.microsoft.com/office/drawing/2014/main" id="{1C7D30E0-62C3-8547-BC1B-55D6857A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946" name="Group 434">
              <a:extLst>
                <a:ext uri="{FF2B5EF4-FFF2-40B4-BE49-F238E27FC236}">
                  <a16:creationId xmlns:a16="http://schemas.microsoft.com/office/drawing/2014/main" id="{CAA280D4-E674-2E4D-847F-F365F1274C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7" name="AutoShape 435">
                <a:extLst>
                  <a:ext uri="{FF2B5EF4-FFF2-40B4-BE49-F238E27FC236}">
                    <a16:creationId xmlns:a16="http://schemas.microsoft.com/office/drawing/2014/main" id="{738D85AC-043C-754D-A78E-BACC8A482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68" name="AutoShape 436">
                <a:extLst>
                  <a:ext uri="{FF2B5EF4-FFF2-40B4-BE49-F238E27FC236}">
                    <a16:creationId xmlns:a16="http://schemas.microsoft.com/office/drawing/2014/main" id="{B76D4B9D-F7C8-E14E-9522-B51842A2D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47" name="Rectangle 437">
              <a:extLst>
                <a:ext uri="{FF2B5EF4-FFF2-40B4-BE49-F238E27FC236}">
                  <a16:creationId xmlns:a16="http://schemas.microsoft.com/office/drawing/2014/main" id="{A121AF39-D190-9942-9112-F9B7373DD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48" name="Rectangle 438">
              <a:extLst>
                <a:ext uri="{FF2B5EF4-FFF2-40B4-BE49-F238E27FC236}">
                  <a16:creationId xmlns:a16="http://schemas.microsoft.com/office/drawing/2014/main" id="{9946FEDB-0B41-A441-8DFF-6C8F29D59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949" name="Group 439">
              <a:extLst>
                <a:ext uri="{FF2B5EF4-FFF2-40B4-BE49-F238E27FC236}">
                  <a16:creationId xmlns:a16="http://schemas.microsoft.com/office/drawing/2014/main" id="{087E5FE7-6DA0-E046-A8AD-270F21B72F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65" name="AutoShape 440">
                <a:extLst>
                  <a:ext uri="{FF2B5EF4-FFF2-40B4-BE49-F238E27FC236}">
                    <a16:creationId xmlns:a16="http://schemas.microsoft.com/office/drawing/2014/main" id="{039CD5C6-4A2D-F248-8B0E-32167F372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66" name="AutoShape 441">
                <a:extLst>
                  <a:ext uri="{FF2B5EF4-FFF2-40B4-BE49-F238E27FC236}">
                    <a16:creationId xmlns:a16="http://schemas.microsoft.com/office/drawing/2014/main" id="{E70B0960-3C6E-5040-8F34-E0B99EDA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50" name="Freeform 442">
              <a:extLst>
                <a:ext uri="{FF2B5EF4-FFF2-40B4-BE49-F238E27FC236}">
                  <a16:creationId xmlns:a16="http://schemas.microsoft.com/office/drawing/2014/main" id="{17BD7AC4-5373-C941-88AB-B26440D32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951" name="Group 443">
              <a:extLst>
                <a:ext uri="{FF2B5EF4-FFF2-40B4-BE49-F238E27FC236}">
                  <a16:creationId xmlns:a16="http://schemas.microsoft.com/office/drawing/2014/main" id="{C7BD3591-3619-7E4C-9B6A-55A758416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63" name="AutoShape 444">
                <a:extLst>
                  <a:ext uri="{FF2B5EF4-FFF2-40B4-BE49-F238E27FC236}">
                    <a16:creationId xmlns:a16="http://schemas.microsoft.com/office/drawing/2014/main" id="{C694EDB9-4E43-7042-9083-DC97B66DE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64" name="AutoShape 445">
                <a:extLst>
                  <a:ext uri="{FF2B5EF4-FFF2-40B4-BE49-F238E27FC236}">
                    <a16:creationId xmlns:a16="http://schemas.microsoft.com/office/drawing/2014/main" id="{2AB5642F-0A02-6B42-AF90-50B0A1811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52" name="Rectangle 446">
              <a:extLst>
                <a:ext uri="{FF2B5EF4-FFF2-40B4-BE49-F238E27FC236}">
                  <a16:creationId xmlns:a16="http://schemas.microsoft.com/office/drawing/2014/main" id="{2AFCC6E7-BFA9-B440-8D4B-84D103A08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53" name="Freeform 447">
              <a:extLst>
                <a:ext uri="{FF2B5EF4-FFF2-40B4-BE49-F238E27FC236}">
                  <a16:creationId xmlns:a16="http://schemas.microsoft.com/office/drawing/2014/main" id="{82204651-13E9-F04B-82D6-6A223B2E1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54" name="Freeform 448">
              <a:extLst>
                <a:ext uri="{FF2B5EF4-FFF2-40B4-BE49-F238E27FC236}">
                  <a16:creationId xmlns:a16="http://schemas.microsoft.com/office/drawing/2014/main" id="{6922DA35-3C04-774C-8ACF-153A173C6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55" name="Oval 449">
              <a:extLst>
                <a:ext uri="{FF2B5EF4-FFF2-40B4-BE49-F238E27FC236}">
                  <a16:creationId xmlns:a16="http://schemas.microsoft.com/office/drawing/2014/main" id="{C23E4235-11FF-984D-A57A-C75AD146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56" name="Freeform 450">
              <a:extLst>
                <a:ext uri="{FF2B5EF4-FFF2-40B4-BE49-F238E27FC236}">
                  <a16:creationId xmlns:a16="http://schemas.microsoft.com/office/drawing/2014/main" id="{59166102-C946-C84E-A8E6-A50DC889B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57" name="AutoShape 451">
              <a:extLst>
                <a:ext uri="{FF2B5EF4-FFF2-40B4-BE49-F238E27FC236}">
                  <a16:creationId xmlns:a16="http://schemas.microsoft.com/office/drawing/2014/main" id="{DB6EAA21-8AC6-7643-85FF-FFC300E9E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58" name="AutoShape 452">
              <a:extLst>
                <a:ext uri="{FF2B5EF4-FFF2-40B4-BE49-F238E27FC236}">
                  <a16:creationId xmlns:a16="http://schemas.microsoft.com/office/drawing/2014/main" id="{15D9F3D2-6ED8-4C4F-BB56-E545BDE0C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59" name="Oval 453">
              <a:extLst>
                <a:ext uri="{FF2B5EF4-FFF2-40B4-BE49-F238E27FC236}">
                  <a16:creationId xmlns:a16="http://schemas.microsoft.com/office/drawing/2014/main" id="{D05548EE-6B5D-D146-AE13-3B37C643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60" name="Oval 454">
              <a:extLst>
                <a:ext uri="{FF2B5EF4-FFF2-40B4-BE49-F238E27FC236}">
                  <a16:creationId xmlns:a16="http://schemas.microsoft.com/office/drawing/2014/main" id="{BA9CDE26-F880-424F-ACDF-5A5386DB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61" name="Oval 455">
              <a:extLst>
                <a:ext uri="{FF2B5EF4-FFF2-40B4-BE49-F238E27FC236}">
                  <a16:creationId xmlns:a16="http://schemas.microsoft.com/office/drawing/2014/main" id="{ADD01E69-6DBA-9443-B258-925348F54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62" name="Rectangle 456">
              <a:extLst>
                <a:ext uri="{FF2B5EF4-FFF2-40B4-BE49-F238E27FC236}">
                  <a16:creationId xmlns:a16="http://schemas.microsoft.com/office/drawing/2014/main" id="{60515F24-76C5-D241-9374-EDF990578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C425A84F-46B8-754A-9724-6E2F7CE21E32}"/>
              </a:ext>
            </a:extLst>
          </p:cNvPr>
          <p:cNvGrpSpPr/>
          <p:nvPr/>
        </p:nvGrpSpPr>
        <p:grpSpPr>
          <a:xfrm>
            <a:off x="5946258" y="3297062"/>
            <a:ext cx="462211" cy="652040"/>
            <a:chOff x="10910965" y="2513124"/>
            <a:chExt cx="586768" cy="904023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8936A3DE-03D8-EE46-B893-03954ECF8D9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6D7E9975-BFAD-8342-A28D-A44C4EE2D551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A99EF4C-F055-BE41-BC0C-7222F834FC82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62BE39BD-E7EF-F549-B80A-D6DB578AC9F3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63E7FDF-996A-D047-B0F4-86BAA87A454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D22A11-B9BD-7D47-BC69-0B40AFC1DDE5}"/>
              </a:ext>
            </a:extLst>
          </p:cNvPr>
          <p:cNvCxnSpPr>
            <a:cxnSpLocks/>
          </p:cNvCxnSpPr>
          <p:nvPr/>
        </p:nvCxnSpPr>
        <p:spPr>
          <a:xfrm>
            <a:off x="2826774" y="3947038"/>
            <a:ext cx="9807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1" name="Group 457">
            <a:extLst>
              <a:ext uri="{FF2B5EF4-FFF2-40B4-BE49-F238E27FC236}">
                <a16:creationId xmlns:a16="http://schemas.microsoft.com/office/drawing/2014/main" id="{C6E45B59-E267-7B45-B2BC-74C688AEE131}"/>
              </a:ext>
            </a:extLst>
          </p:cNvPr>
          <p:cNvGrpSpPr>
            <a:grpSpLocks/>
          </p:cNvGrpSpPr>
          <p:nvPr/>
        </p:nvGrpSpPr>
        <p:grpSpPr bwMode="auto">
          <a:xfrm>
            <a:off x="2777729" y="3665970"/>
            <a:ext cx="173831" cy="330994"/>
            <a:chOff x="4140" y="429"/>
            <a:chExt cx="1425" cy="2396"/>
          </a:xfrm>
        </p:grpSpPr>
        <p:sp>
          <p:nvSpPr>
            <p:cNvPr id="972" name="Freeform 458">
              <a:extLst>
                <a:ext uri="{FF2B5EF4-FFF2-40B4-BE49-F238E27FC236}">
                  <a16:creationId xmlns:a16="http://schemas.microsoft.com/office/drawing/2014/main" id="{7DD04F7D-0DF7-5F46-95E0-951160D15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73" name="Rectangle 459">
              <a:extLst>
                <a:ext uri="{FF2B5EF4-FFF2-40B4-BE49-F238E27FC236}">
                  <a16:creationId xmlns:a16="http://schemas.microsoft.com/office/drawing/2014/main" id="{A482EC7C-40E6-5541-87E2-CC0AD47E1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74" name="Freeform 460">
              <a:extLst>
                <a:ext uri="{FF2B5EF4-FFF2-40B4-BE49-F238E27FC236}">
                  <a16:creationId xmlns:a16="http://schemas.microsoft.com/office/drawing/2014/main" id="{09B2489F-DA46-8142-BD8E-C1442F216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75" name="Freeform 461">
              <a:extLst>
                <a:ext uri="{FF2B5EF4-FFF2-40B4-BE49-F238E27FC236}">
                  <a16:creationId xmlns:a16="http://schemas.microsoft.com/office/drawing/2014/main" id="{8560579B-50AA-8744-885F-62D076AE4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76" name="Rectangle 462">
              <a:extLst>
                <a:ext uri="{FF2B5EF4-FFF2-40B4-BE49-F238E27FC236}">
                  <a16:creationId xmlns:a16="http://schemas.microsoft.com/office/drawing/2014/main" id="{981079A7-2423-4D45-ABF9-335D31DA3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977" name="Group 463">
              <a:extLst>
                <a:ext uri="{FF2B5EF4-FFF2-40B4-BE49-F238E27FC236}">
                  <a16:creationId xmlns:a16="http://schemas.microsoft.com/office/drawing/2014/main" id="{F60D08F5-01A8-1B47-9530-A60B84910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02" name="AutoShape 464">
                <a:extLst>
                  <a:ext uri="{FF2B5EF4-FFF2-40B4-BE49-F238E27FC236}">
                    <a16:creationId xmlns:a16="http://schemas.microsoft.com/office/drawing/2014/main" id="{3FACCA5F-6077-7140-A10F-814A4CEC8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003" name="AutoShape 465">
                <a:extLst>
                  <a:ext uri="{FF2B5EF4-FFF2-40B4-BE49-F238E27FC236}">
                    <a16:creationId xmlns:a16="http://schemas.microsoft.com/office/drawing/2014/main" id="{F7CA1427-C3CB-EB4A-9376-38E19F4B8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78" name="Rectangle 466">
              <a:extLst>
                <a:ext uri="{FF2B5EF4-FFF2-40B4-BE49-F238E27FC236}">
                  <a16:creationId xmlns:a16="http://schemas.microsoft.com/office/drawing/2014/main" id="{837C26C6-C274-5F4E-89AD-0D0A0063C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979" name="Group 467">
              <a:extLst>
                <a:ext uri="{FF2B5EF4-FFF2-40B4-BE49-F238E27FC236}">
                  <a16:creationId xmlns:a16="http://schemas.microsoft.com/office/drawing/2014/main" id="{866E97C1-381B-D941-9CAC-1F7B64147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00" name="AutoShape 468">
                <a:extLst>
                  <a:ext uri="{FF2B5EF4-FFF2-40B4-BE49-F238E27FC236}">
                    <a16:creationId xmlns:a16="http://schemas.microsoft.com/office/drawing/2014/main" id="{089E79CA-EA5F-F845-8135-381DDCE2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001" name="AutoShape 469">
                <a:extLst>
                  <a:ext uri="{FF2B5EF4-FFF2-40B4-BE49-F238E27FC236}">
                    <a16:creationId xmlns:a16="http://schemas.microsoft.com/office/drawing/2014/main" id="{CEC382CF-D42E-C148-B554-D931AF3DA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80" name="Rectangle 470">
              <a:extLst>
                <a:ext uri="{FF2B5EF4-FFF2-40B4-BE49-F238E27FC236}">
                  <a16:creationId xmlns:a16="http://schemas.microsoft.com/office/drawing/2014/main" id="{39C56472-C924-2940-B17A-5BD33A2B2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81" name="Rectangle 471">
              <a:extLst>
                <a:ext uri="{FF2B5EF4-FFF2-40B4-BE49-F238E27FC236}">
                  <a16:creationId xmlns:a16="http://schemas.microsoft.com/office/drawing/2014/main" id="{48693300-7BC2-F24F-A5EA-5EFC928E3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982" name="Group 472">
              <a:extLst>
                <a:ext uri="{FF2B5EF4-FFF2-40B4-BE49-F238E27FC236}">
                  <a16:creationId xmlns:a16="http://schemas.microsoft.com/office/drawing/2014/main" id="{1BF7C429-6C5C-D54E-BD8C-1990AE08D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8" name="AutoShape 473">
                <a:extLst>
                  <a:ext uri="{FF2B5EF4-FFF2-40B4-BE49-F238E27FC236}">
                    <a16:creationId xmlns:a16="http://schemas.microsoft.com/office/drawing/2014/main" id="{E12DA08F-762F-8A42-B411-55A6A7304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99" name="AutoShape 474">
                <a:extLst>
                  <a:ext uri="{FF2B5EF4-FFF2-40B4-BE49-F238E27FC236}">
                    <a16:creationId xmlns:a16="http://schemas.microsoft.com/office/drawing/2014/main" id="{4E5DD8A3-DB1E-5E48-9B40-9CDB93E2F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83" name="Freeform 475">
              <a:extLst>
                <a:ext uri="{FF2B5EF4-FFF2-40B4-BE49-F238E27FC236}">
                  <a16:creationId xmlns:a16="http://schemas.microsoft.com/office/drawing/2014/main" id="{6338E658-2064-FE4D-8C90-608F5603D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984" name="Group 476">
              <a:extLst>
                <a:ext uri="{FF2B5EF4-FFF2-40B4-BE49-F238E27FC236}">
                  <a16:creationId xmlns:a16="http://schemas.microsoft.com/office/drawing/2014/main" id="{F51EBDA0-8B91-7542-8465-DBEA29905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6" name="AutoShape 477">
                <a:extLst>
                  <a:ext uri="{FF2B5EF4-FFF2-40B4-BE49-F238E27FC236}">
                    <a16:creationId xmlns:a16="http://schemas.microsoft.com/office/drawing/2014/main" id="{EF24BF5B-102B-C340-948F-D8918718B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97" name="AutoShape 478">
                <a:extLst>
                  <a:ext uri="{FF2B5EF4-FFF2-40B4-BE49-F238E27FC236}">
                    <a16:creationId xmlns:a16="http://schemas.microsoft.com/office/drawing/2014/main" id="{140E04CF-3812-F045-8D17-168F7B463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985" name="Rectangle 479">
              <a:extLst>
                <a:ext uri="{FF2B5EF4-FFF2-40B4-BE49-F238E27FC236}">
                  <a16:creationId xmlns:a16="http://schemas.microsoft.com/office/drawing/2014/main" id="{A84A63E1-DEDD-8D48-9DE3-A238F90EA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86" name="Freeform 480">
              <a:extLst>
                <a:ext uri="{FF2B5EF4-FFF2-40B4-BE49-F238E27FC236}">
                  <a16:creationId xmlns:a16="http://schemas.microsoft.com/office/drawing/2014/main" id="{AA0561AD-7E9C-4449-BC28-22FE95411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87" name="Freeform 481">
              <a:extLst>
                <a:ext uri="{FF2B5EF4-FFF2-40B4-BE49-F238E27FC236}">
                  <a16:creationId xmlns:a16="http://schemas.microsoft.com/office/drawing/2014/main" id="{4CD36BC2-CE3A-8647-BA74-078604298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88" name="Oval 482">
              <a:extLst>
                <a:ext uri="{FF2B5EF4-FFF2-40B4-BE49-F238E27FC236}">
                  <a16:creationId xmlns:a16="http://schemas.microsoft.com/office/drawing/2014/main" id="{20A57E2B-584E-DA4B-8D86-672777B3E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89" name="Freeform 483">
              <a:extLst>
                <a:ext uri="{FF2B5EF4-FFF2-40B4-BE49-F238E27FC236}">
                  <a16:creationId xmlns:a16="http://schemas.microsoft.com/office/drawing/2014/main" id="{6FEFA449-FBC8-864C-B7D9-6DED5AB0C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0" name="AutoShape 484">
              <a:extLst>
                <a:ext uri="{FF2B5EF4-FFF2-40B4-BE49-F238E27FC236}">
                  <a16:creationId xmlns:a16="http://schemas.microsoft.com/office/drawing/2014/main" id="{4546C8B6-EBDA-5247-B1B0-B48DEBAFF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91" name="AutoShape 485">
              <a:extLst>
                <a:ext uri="{FF2B5EF4-FFF2-40B4-BE49-F238E27FC236}">
                  <a16:creationId xmlns:a16="http://schemas.microsoft.com/office/drawing/2014/main" id="{C05FEF15-30BC-3D4D-8D0F-14F59AB04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92" name="Oval 486">
              <a:extLst>
                <a:ext uri="{FF2B5EF4-FFF2-40B4-BE49-F238E27FC236}">
                  <a16:creationId xmlns:a16="http://schemas.microsoft.com/office/drawing/2014/main" id="{ECF2AD08-E62F-C24F-A0CB-5677D25F0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93" name="Oval 487">
              <a:extLst>
                <a:ext uri="{FF2B5EF4-FFF2-40B4-BE49-F238E27FC236}">
                  <a16:creationId xmlns:a16="http://schemas.microsoft.com/office/drawing/2014/main" id="{CDAFBE24-E2D4-6545-BA87-78A5C4DC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94" name="Oval 488">
              <a:extLst>
                <a:ext uri="{FF2B5EF4-FFF2-40B4-BE49-F238E27FC236}">
                  <a16:creationId xmlns:a16="http://schemas.microsoft.com/office/drawing/2014/main" id="{023AD650-7400-B34D-A1C1-EABEFBFD9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995" name="Rectangle 489">
              <a:extLst>
                <a:ext uri="{FF2B5EF4-FFF2-40B4-BE49-F238E27FC236}">
                  <a16:creationId xmlns:a16="http://schemas.microsoft.com/office/drawing/2014/main" id="{114EA38E-5873-E449-9C8C-82E6AEF3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59543D-C5BA-F140-B187-9B5CD42038E3}"/>
              </a:ext>
            </a:extLst>
          </p:cNvPr>
          <p:cNvGrpSpPr/>
          <p:nvPr/>
        </p:nvGrpSpPr>
        <p:grpSpPr>
          <a:xfrm>
            <a:off x="3193526" y="5333885"/>
            <a:ext cx="357648" cy="191729"/>
            <a:chOff x="6859123" y="5156933"/>
            <a:chExt cx="456701" cy="226548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58633B4-7F85-9649-9D29-D4685E4D8FCE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4AEFBFC0-69F4-0442-A5A5-AA6B13A5C54B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72565081-DC08-D043-A503-2FB6F949E0F0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EA8E45E-B3F3-194A-8A6B-678BE5CEA477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85A94CF9-243E-0C4E-A010-AF25D658F77B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AFCDC61C-4A1A-624B-86AF-7EC5B97EAFEE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A58E5DA-8966-1E4E-B9CC-4D9206B7416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0B4CE1B-77BF-D040-87C6-2BE4B75297B8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1516B822-274C-9142-A594-3C026C13E15A}"/>
              </a:ext>
            </a:extLst>
          </p:cNvPr>
          <p:cNvGrpSpPr/>
          <p:nvPr/>
        </p:nvGrpSpPr>
        <p:grpSpPr>
          <a:xfrm rot="18977820">
            <a:off x="2970738" y="4489228"/>
            <a:ext cx="357648" cy="191729"/>
            <a:chOff x="6859123" y="5156933"/>
            <a:chExt cx="456701" cy="226548"/>
          </a:xfrm>
        </p:grpSpPr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E73F339-8370-854D-865A-1DA3D42F8615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25FCEF18-6C08-1D44-8B43-B9FEC5A1CF34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9609594-6D6C-CE4D-8793-7FF98E89AD96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CA747F05-33BD-0A44-8A65-3557ACA73F90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E37B61E4-4606-D744-BD80-B5276B042207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86704E3-8936-8944-BEA9-BB9821A64A84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60BA1282-3FA8-494B-AA57-9F64ED26BC74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842007-7272-0E4C-9DDC-59436F73AB80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5D4499A7-8331-374E-915F-6FB1150582B0}"/>
              </a:ext>
            </a:extLst>
          </p:cNvPr>
          <p:cNvGrpSpPr/>
          <p:nvPr/>
        </p:nvGrpSpPr>
        <p:grpSpPr>
          <a:xfrm>
            <a:off x="4590312" y="4205416"/>
            <a:ext cx="357648" cy="191729"/>
            <a:chOff x="6859123" y="5156933"/>
            <a:chExt cx="456701" cy="226548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9DDEEE95-0C6B-F045-B62F-C3DAD3AD7FF1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B7AA8AC-B89C-5B40-B520-2EC3B1B81D47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3EC321B7-E2DC-344E-9763-169EF6E841EF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C94C832-11CE-A645-9806-C75AAA76D484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E60FF87F-4770-CA45-B8F3-84AAC6B9A4B3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3B3B5EF-ECA9-B64A-93C4-85466210C7F4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3028A7-6DC0-CF47-8C1B-CEF037BDA1AC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5F1AD6B8-9E8D-D448-AA1C-C19CC1452529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BC753510-FFCF-4444-A7BB-044870E26DD3}"/>
              </a:ext>
            </a:extLst>
          </p:cNvPr>
          <p:cNvGrpSpPr/>
          <p:nvPr/>
        </p:nvGrpSpPr>
        <p:grpSpPr>
          <a:xfrm rot="18857641">
            <a:off x="4582562" y="4845690"/>
            <a:ext cx="357648" cy="191729"/>
            <a:chOff x="6859123" y="5156933"/>
            <a:chExt cx="456701" cy="226548"/>
          </a:xfrm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A08E0DBC-4F5A-1745-BA9E-B4688EEBE8B2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86CCF497-BBF5-1847-A54B-1D274EC1FBF2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44666C01-A459-0044-A0B0-3D22A107A0E3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75D8ECE7-4B34-8F48-B62B-54865BA7462D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5079C21-AA1B-2545-9071-BEE571A459AD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2D916BAD-87C0-6146-AB10-6650F08C5C71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3F49550F-F63A-B945-A97E-B7A0741AB27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2FDE63AE-3F8B-3D44-969E-074AE7DEAA97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8" name="Freeform 272">
            <a:extLst>
              <a:ext uri="{FF2B5EF4-FFF2-40B4-BE49-F238E27FC236}">
                <a16:creationId xmlns:a16="http://schemas.microsoft.com/office/drawing/2014/main" id="{CAFA60B5-CA3B-CE47-99B6-49C8AA15A522}"/>
              </a:ext>
            </a:extLst>
          </p:cNvPr>
          <p:cNvSpPr>
            <a:spLocks/>
          </p:cNvSpPr>
          <p:nvPr/>
        </p:nvSpPr>
        <p:spPr bwMode="auto">
          <a:xfrm>
            <a:off x="3341347" y="3255941"/>
            <a:ext cx="2478881" cy="2143125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7 h 4500"/>
              <a:gd name="T4" fmla="*/ 2147483647 w 5205"/>
              <a:gd name="T5" fmla="*/ 2147483647 h 4500"/>
              <a:gd name="T6" fmla="*/ 2147483647 w 5205"/>
              <a:gd name="T7" fmla="*/ 2147483647 h 4500"/>
              <a:gd name="T8" fmla="*/ 2147483647 w 5205"/>
              <a:gd name="T9" fmla="*/ 2147483647 h 4500"/>
              <a:gd name="T10" fmla="*/ 2147483647 w 5205"/>
              <a:gd name="T11" fmla="*/ 2147483647 h 4500"/>
              <a:gd name="T12" fmla="*/ 2147483647 w 5205"/>
              <a:gd name="T13" fmla="*/ 2147483647 h 4500"/>
              <a:gd name="T14" fmla="*/ 2147483647 w 5205"/>
              <a:gd name="T15" fmla="*/ 2147483647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connsiteX0" fmla="*/ 0 w 10000"/>
              <a:gd name="connsiteY0" fmla="*/ 0 h 10000"/>
              <a:gd name="connsiteX1" fmla="*/ 0 w 10000"/>
              <a:gd name="connsiteY1" fmla="*/ 2933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299 w 10000"/>
              <a:gd name="connsiteY2" fmla="*/ 2963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4" y="986"/>
                  <a:pt x="7" y="1972"/>
                  <a:pt x="11" y="2958"/>
                </a:cubicBezTo>
                <a:lnTo>
                  <a:pt x="2299" y="2963"/>
                </a:lnTo>
                <a:lnTo>
                  <a:pt x="951" y="4533"/>
                </a:lnTo>
                <a:lnTo>
                  <a:pt x="8674" y="4700"/>
                </a:lnTo>
                <a:lnTo>
                  <a:pt x="4265" y="10000"/>
                </a:lnTo>
                <a:lnTo>
                  <a:pt x="10000" y="10000"/>
                </a:lnTo>
                <a:lnTo>
                  <a:pt x="10000" y="7567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4C2353-8341-1E42-98B2-810BFB992383}"/>
              </a:ext>
            </a:extLst>
          </p:cNvPr>
          <p:cNvGrpSpPr/>
          <p:nvPr/>
        </p:nvGrpSpPr>
        <p:grpSpPr>
          <a:xfrm>
            <a:off x="2119313" y="3277826"/>
            <a:ext cx="3833359" cy="2200275"/>
            <a:chOff x="2825750" y="3227434"/>
            <a:chExt cx="5111145" cy="2933700"/>
          </a:xfrm>
        </p:grpSpPr>
        <p:grpSp>
          <p:nvGrpSpPr>
            <p:cNvPr id="860" name="Group 324">
              <a:extLst>
                <a:ext uri="{FF2B5EF4-FFF2-40B4-BE49-F238E27FC236}">
                  <a16:creationId xmlns:a16="http://schemas.microsoft.com/office/drawing/2014/main" id="{407BA615-EDD2-8A40-BE5B-0B090D092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4820" y="5350527"/>
              <a:ext cx="92075" cy="271462"/>
              <a:chOff x="10104" y="10005"/>
              <a:chExt cx="137" cy="411"/>
            </a:xfrm>
          </p:grpSpPr>
          <p:sp>
            <p:nvSpPr>
              <p:cNvPr id="861" name="Oval 325">
                <a:extLst>
                  <a:ext uri="{FF2B5EF4-FFF2-40B4-BE49-F238E27FC236}">
                    <a16:creationId xmlns:a16="http://schemas.microsoft.com/office/drawing/2014/main" id="{8B751E56-0C4B-D14C-945C-749546AA5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005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2" name="Oval 326">
                <a:extLst>
                  <a:ext uri="{FF2B5EF4-FFF2-40B4-BE49-F238E27FC236}">
                    <a16:creationId xmlns:a16="http://schemas.microsoft.com/office/drawing/2014/main" id="{342DEC42-734D-D54D-A9B5-89D44C467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278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200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54" name="Freeform 318">
              <a:extLst>
                <a:ext uri="{FF2B5EF4-FFF2-40B4-BE49-F238E27FC236}">
                  <a16:creationId xmlns:a16="http://schemas.microsoft.com/office/drawing/2014/main" id="{07189EA4-F824-494B-B957-3F54E942D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3227434"/>
              <a:ext cx="5067300" cy="2933700"/>
            </a:xfrm>
            <a:custGeom>
              <a:avLst/>
              <a:gdLst>
                <a:gd name="T0" fmla="*/ 2147483647 w 7980"/>
                <a:gd name="T1" fmla="*/ 2147483647 h 4620"/>
                <a:gd name="T2" fmla="*/ 2147483647 w 7980"/>
                <a:gd name="T3" fmla="*/ 2147483647 h 4620"/>
                <a:gd name="T4" fmla="*/ 0 w 7980"/>
                <a:gd name="T5" fmla="*/ 2147483647 h 4620"/>
                <a:gd name="T6" fmla="*/ 2147483647 w 7980"/>
                <a:gd name="T7" fmla="*/ 2147483647 h 4620"/>
                <a:gd name="T8" fmla="*/ 2147483647 w 7980"/>
                <a:gd name="T9" fmla="*/ 2147483647 h 4620"/>
                <a:gd name="T10" fmla="*/ 2147483647 w 7980"/>
                <a:gd name="T11" fmla="*/ 0 h 46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9981 w 10000"/>
                <a:gd name="connsiteY0" fmla="*/ 7403 h 10000"/>
                <a:gd name="connsiteX1" fmla="*/ 10000 w 10000"/>
                <a:gd name="connsiteY1" fmla="*/ 10000 h 10000"/>
                <a:gd name="connsiteX2" fmla="*/ 0 w 10000"/>
                <a:gd name="connsiteY2" fmla="*/ 9968 h 10000"/>
                <a:gd name="connsiteX3" fmla="*/ 4154 w 10000"/>
                <a:gd name="connsiteY3" fmla="*/ 3214 h 10000"/>
                <a:gd name="connsiteX4" fmla="*/ 2965 w 10000"/>
                <a:gd name="connsiteY4" fmla="*/ 3221 h 10000"/>
                <a:gd name="connsiteX5" fmla="*/ 2951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81" y="7403"/>
                  </a:moveTo>
                  <a:cubicBezTo>
                    <a:pt x="9987" y="8269"/>
                    <a:pt x="9994" y="9134"/>
                    <a:pt x="10000" y="10000"/>
                  </a:cubicBezTo>
                  <a:lnTo>
                    <a:pt x="0" y="9968"/>
                  </a:lnTo>
                  <a:lnTo>
                    <a:pt x="4154" y="3214"/>
                  </a:lnTo>
                  <a:lnTo>
                    <a:pt x="2965" y="3221"/>
                  </a:lnTo>
                  <a:cubicBezTo>
                    <a:pt x="2965" y="2171"/>
                    <a:pt x="2951" y="1050"/>
                    <a:pt x="2951" y="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A84814-4EB2-8F4D-8E06-375531045ECD}"/>
              </a:ext>
            </a:extLst>
          </p:cNvPr>
          <p:cNvGrpSpPr/>
          <p:nvPr/>
        </p:nvGrpSpPr>
        <p:grpSpPr>
          <a:xfrm>
            <a:off x="1764589" y="3349263"/>
            <a:ext cx="4338950" cy="2168020"/>
            <a:chOff x="2437534" y="3327145"/>
            <a:chExt cx="5785267" cy="2890693"/>
          </a:xfrm>
        </p:grpSpPr>
        <p:grpSp>
          <p:nvGrpSpPr>
            <p:cNvPr id="857" name="Group 321">
              <a:extLst>
                <a:ext uri="{FF2B5EF4-FFF2-40B4-BE49-F238E27FC236}">
                  <a16:creationId xmlns:a16="http://schemas.microsoft.com/office/drawing/2014/main" id="{96A8E8FE-EFA0-384B-BEBD-786291E657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534" y="5122909"/>
              <a:ext cx="92465" cy="271463"/>
              <a:chOff x="10192" y="10005"/>
              <a:chExt cx="140" cy="411"/>
            </a:xfrm>
          </p:grpSpPr>
          <p:sp>
            <p:nvSpPr>
              <p:cNvPr id="858" name="Oval 322">
                <a:extLst>
                  <a:ext uri="{FF2B5EF4-FFF2-40B4-BE49-F238E27FC236}">
                    <a16:creationId xmlns:a16="http://schemas.microsoft.com/office/drawing/2014/main" id="{657A2D62-DEBC-024A-A3D2-BBFF1F270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5" y="10005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Oval 323">
                <a:extLst>
                  <a:ext uri="{FF2B5EF4-FFF2-40B4-BE49-F238E27FC236}">
                    <a16:creationId xmlns:a16="http://schemas.microsoft.com/office/drawing/2014/main" id="{BE20FDB8-C5B5-B94B-A64D-36960F832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2" y="10278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200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55" name="Freeform 319">
              <a:extLst>
                <a:ext uri="{FF2B5EF4-FFF2-40B4-BE49-F238E27FC236}">
                  <a16:creationId xmlns:a16="http://schemas.microsoft.com/office/drawing/2014/main" id="{EAE73056-B5F0-9442-A833-AEE6F289A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226" y="3327145"/>
              <a:ext cx="5743575" cy="2890693"/>
            </a:xfrm>
            <a:custGeom>
              <a:avLst/>
              <a:gdLst>
                <a:gd name="T0" fmla="*/ 0 w 9045"/>
                <a:gd name="T1" fmla="*/ 2147483647 h 4545"/>
                <a:gd name="T2" fmla="*/ 0 w 9045"/>
                <a:gd name="T3" fmla="*/ 2147483647 h 4545"/>
                <a:gd name="T4" fmla="*/ 2147483647 w 9045"/>
                <a:gd name="T5" fmla="*/ 2147483647 h 4545"/>
                <a:gd name="T6" fmla="*/ 2147483647 w 9045"/>
                <a:gd name="T7" fmla="*/ 2147483647 h 4545"/>
                <a:gd name="T8" fmla="*/ 2147483647 w 9045"/>
                <a:gd name="T9" fmla="*/ 2147483647 h 4545"/>
                <a:gd name="T10" fmla="*/ 2147483647 w 9045"/>
                <a:gd name="T11" fmla="*/ 2147483647 h 4545"/>
                <a:gd name="T12" fmla="*/ 2147483647 w 9045"/>
                <a:gd name="T13" fmla="*/ 2147483647 h 4545"/>
                <a:gd name="T14" fmla="*/ 2147483647 w 9045"/>
                <a:gd name="T15" fmla="*/ 0 h 45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connsiteX0" fmla="*/ 0 w 10000"/>
                <a:gd name="connsiteY0" fmla="*/ 6337 h 10028"/>
                <a:gd name="connsiteX1" fmla="*/ 0 w 10000"/>
                <a:gd name="connsiteY1" fmla="*/ 10028 h 10028"/>
                <a:gd name="connsiteX2" fmla="*/ 978 w 10000"/>
                <a:gd name="connsiteY2" fmla="*/ 10000 h 10028"/>
                <a:gd name="connsiteX3" fmla="*/ 3881 w 10000"/>
                <a:gd name="connsiteY3" fmla="*/ 4422 h 10028"/>
                <a:gd name="connsiteX4" fmla="*/ 7894 w 10000"/>
                <a:gd name="connsiteY4" fmla="*/ 4521 h 10028"/>
                <a:gd name="connsiteX5" fmla="*/ 9005 w 10000"/>
                <a:gd name="connsiteY5" fmla="*/ 2244 h 10028"/>
                <a:gd name="connsiteX6" fmla="*/ 10000 w 10000"/>
                <a:gd name="connsiteY6" fmla="*/ 2244 h 10028"/>
                <a:gd name="connsiteX7" fmla="*/ 9967 w 10000"/>
                <a:gd name="connsiteY7" fmla="*/ 0 h 10028"/>
                <a:gd name="connsiteX0" fmla="*/ 0 w 10000"/>
                <a:gd name="connsiteY0" fmla="*/ 6337 h 10000"/>
                <a:gd name="connsiteX1" fmla="*/ 6 w 10000"/>
                <a:gd name="connsiteY1" fmla="*/ 9979 h 10000"/>
                <a:gd name="connsiteX2" fmla="*/ 978 w 10000"/>
                <a:gd name="connsiteY2" fmla="*/ 10000 h 10000"/>
                <a:gd name="connsiteX3" fmla="*/ 3881 w 10000"/>
                <a:gd name="connsiteY3" fmla="*/ 4422 h 10000"/>
                <a:gd name="connsiteX4" fmla="*/ 7894 w 10000"/>
                <a:gd name="connsiteY4" fmla="*/ 4521 h 10000"/>
                <a:gd name="connsiteX5" fmla="*/ 9005 w 10000"/>
                <a:gd name="connsiteY5" fmla="*/ 2244 h 10000"/>
                <a:gd name="connsiteX6" fmla="*/ 10000 w 10000"/>
                <a:gd name="connsiteY6" fmla="*/ 2244 h 10000"/>
                <a:gd name="connsiteX7" fmla="*/ 9967 w 10000"/>
                <a:gd name="connsiteY7" fmla="*/ 0 h 10000"/>
                <a:gd name="connsiteX0" fmla="*/ 0 w 10000"/>
                <a:gd name="connsiteY0" fmla="*/ 6337 h 10016"/>
                <a:gd name="connsiteX1" fmla="*/ 0 w 10000"/>
                <a:gd name="connsiteY1" fmla="*/ 10016 h 10016"/>
                <a:gd name="connsiteX2" fmla="*/ 978 w 10000"/>
                <a:gd name="connsiteY2" fmla="*/ 10000 h 10016"/>
                <a:gd name="connsiteX3" fmla="*/ 3881 w 10000"/>
                <a:gd name="connsiteY3" fmla="*/ 4422 h 10016"/>
                <a:gd name="connsiteX4" fmla="*/ 7894 w 10000"/>
                <a:gd name="connsiteY4" fmla="*/ 4521 h 10016"/>
                <a:gd name="connsiteX5" fmla="*/ 9005 w 10000"/>
                <a:gd name="connsiteY5" fmla="*/ 2244 h 10016"/>
                <a:gd name="connsiteX6" fmla="*/ 10000 w 10000"/>
                <a:gd name="connsiteY6" fmla="*/ 2244 h 10016"/>
                <a:gd name="connsiteX7" fmla="*/ 9967 w 10000"/>
                <a:gd name="connsiteY7" fmla="*/ 0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16">
                  <a:moveTo>
                    <a:pt x="0" y="6337"/>
                  </a:moveTo>
                  <a:lnTo>
                    <a:pt x="0" y="10016"/>
                  </a:lnTo>
                  <a:lnTo>
                    <a:pt x="978" y="10000"/>
                  </a:lnTo>
                  <a:lnTo>
                    <a:pt x="3881" y="4422"/>
                  </a:lnTo>
                  <a:lnTo>
                    <a:pt x="7894" y="4521"/>
                  </a:lnTo>
                  <a:lnTo>
                    <a:pt x="9005" y="2244"/>
                  </a:lnTo>
                  <a:lnTo>
                    <a:pt x="10000" y="2244"/>
                  </a:lnTo>
                  <a:lnTo>
                    <a:pt x="9967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26D03E-1B92-E348-844D-C23EB11A6728}"/>
              </a:ext>
            </a:extLst>
          </p:cNvPr>
          <p:cNvGrpSpPr/>
          <p:nvPr/>
        </p:nvGrpSpPr>
        <p:grpSpPr>
          <a:xfrm>
            <a:off x="1912143" y="3338310"/>
            <a:ext cx="4371709" cy="2046922"/>
            <a:chOff x="2549524" y="3308080"/>
            <a:chExt cx="5828945" cy="2729229"/>
          </a:xfrm>
        </p:grpSpPr>
        <p:sp>
          <p:nvSpPr>
            <p:cNvPr id="856" name="Freeform 320">
              <a:extLst>
                <a:ext uri="{FF2B5EF4-FFF2-40B4-BE49-F238E27FC236}">
                  <a16:creationId xmlns:a16="http://schemas.microsoft.com/office/drawing/2014/main" id="{80105AF2-C1A5-E84F-BA91-D808D14D1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4" y="3370309"/>
              <a:ext cx="5787725" cy="2667000"/>
            </a:xfrm>
            <a:custGeom>
              <a:avLst/>
              <a:gdLst>
                <a:gd name="T0" fmla="*/ 0 w 9120"/>
                <a:gd name="T1" fmla="*/ 2147483647 h 4201"/>
                <a:gd name="T2" fmla="*/ 0 w 9120"/>
                <a:gd name="T3" fmla="*/ 2147483647 h 4201"/>
                <a:gd name="T4" fmla="*/ 2147483647 w 9120"/>
                <a:gd name="T5" fmla="*/ 2147483647 h 4201"/>
                <a:gd name="T6" fmla="*/ 2147483647 w 9120"/>
                <a:gd name="T7" fmla="*/ 2147483647 h 4201"/>
                <a:gd name="T8" fmla="*/ 2147483647 w 9120"/>
                <a:gd name="T9" fmla="*/ 2147483647 h 4201"/>
                <a:gd name="T10" fmla="*/ 2147483647 w 9120"/>
                <a:gd name="T11" fmla="*/ 0 h 42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0 w 9994"/>
                <a:gd name="connsiteY0" fmla="*/ 6715 h 10000"/>
                <a:gd name="connsiteX1" fmla="*/ 0 w 9994"/>
                <a:gd name="connsiteY1" fmla="*/ 10000 h 10000"/>
                <a:gd name="connsiteX2" fmla="*/ 5362 w 9994"/>
                <a:gd name="connsiteY2" fmla="*/ 10000 h 10000"/>
                <a:gd name="connsiteX3" fmla="*/ 8832 w 9994"/>
                <a:gd name="connsiteY3" fmla="*/ 2502 h 10000"/>
                <a:gd name="connsiteX4" fmla="*/ 9994 w 9994"/>
                <a:gd name="connsiteY4" fmla="*/ 2505 h 10000"/>
                <a:gd name="connsiteX5" fmla="*/ 9984 w 9994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4" h="10000">
                  <a:moveTo>
                    <a:pt x="0" y="6715"/>
                  </a:moveTo>
                  <a:lnTo>
                    <a:pt x="0" y="10000"/>
                  </a:lnTo>
                  <a:lnTo>
                    <a:pt x="5362" y="10000"/>
                  </a:lnTo>
                  <a:lnTo>
                    <a:pt x="8832" y="2502"/>
                  </a:lnTo>
                  <a:lnTo>
                    <a:pt x="9994" y="2505"/>
                  </a:lnTo>
                  <a:cubicBezTo>
                    <a:pt x="9989" y="1648"/>
                    <a:pt x="9989" y="857"/>
                    <a:pt x="9984" y="0"/>
                  </a:cubicBezTo>
                </a:path>
              </a:pathLst>
            </a:custGeom>
            <a:noFill/>
            <a:ln w="38100" cmpd="sng">
              <a:solidFill>
                <a:srgbClr val="00B05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207C71-6CD5-544B-8519-3A3DCC4703F2}"/>
                </a:ext>
              </a:extLst>
            </p:cNvPr>
            <p:cNvSpPr/>
            <p:nvPr/>
          </p:nvSpPr>
          <p:spPr>
            <a:xfrm>
              <a:off x="8286088" y="3308080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9652FEC3-4BD4-274E-A52B-3C77A8ED251B}"/>
                </a:ext>
              </a:extLst>
            </p:cNvPr>
            <p:cNvSpPr/>
            <p:nvPr/>
          </p:nvSpPr>
          <p:spPr>
            <a:xfrm>
              <a:off x="8290207" y="3467541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30F87D0-D169-7740-904C-F6E74D29E96F}"/>
              </a:ext>
            </a:extLst>
          </p:cNvPr>
          <p:cNvSpPr/>
          <p:nvPr/>
        </p:nvSpPr>
        <p:spPr>
          <a:xfrm>
            <a:off x="4107582" y="4019150"/>
            <a:ext cx="1147813" cy="59195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B439597C-D72F-F94A-933D-5ED9634D8F28}"/>
              </a:ext>
            </a:extLst>
          </p:cNvPr>
          <p:cNvSpPr/>
          <p:nvPr/>
        </p:nvSpPr>
        <p:spPr>
          <a:xfrm>
            <a:off x="4294071" y="4581025"/>
            <a:ext cx="1147813" cy="59195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1" name="Slide Number Placeholder 2">
            <a:extLst>
              <a:ext uri="{FF2B5EF4-FFF2-40B4-BE49-F238E27FC236}">
                <a16:creationId xmlns:a16="http://schemas.microsoft.com/office/drawing/2014/main" id="{37102000-08EB-2645-9400-410F30EEE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6" grpId="0"/>
      <p:bldP spid="808" grpId="0" animBg="1"/>
      <p:bldP spid="3" grpId="0" animBg="1"/>
      <p:bldP spid="3" grpId="1" animBg="1"/>
      <p:bldP spid="280" grpId="0" animBg="1"/>
      <p:bldP spid="280" grpId="1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C333110-16C5-1F49-87A1-51E13B44D652}"/>
              </a:ext>
            </a:extLst>
          </p:cNvPr>
          <p:cNvGrpSpPr/>
          <p:nvPr/>
        </p:nvGrpSpPr>
        <p:grpSpPr>
          <a:xfrm>
            <a:off x="6894871" y="3095317"/>
            <a:ext cx="268200" cy="475637"/>
            <a:chOff x="10910965" y="2513124"/>
            <a:chExt cx="586768" cy="90402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39C72B5-C664-444F-8783-AE333F94F966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E55ED2F-C650-8E4E-9989-622310E7946A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F1AA6DE-FC27-734F-AC8C-66592ADC486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C86220-936C-4748-A868-3C32EF03968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D04054C-E979-0042-B411-8DB50C4331E3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8BDB9D2-287F-754F-8C7F-712CB3612986}"/>
              </a:ext>
            </a:extLst>
          </p:cNvPr>
          <p:cNvGrpSpPr/>
          <p:nvPr/>
        </p:nvGrpSpPr>
        <p:grpSpPr>
          <a:xfrm>
            <a:off x="4535259" y="2972319"/>
            <a:ext cx="268200" cy="475637"/>
            <a:chOff x="10910965" y="2513124"/>
            <a:chExt cx="586768" cy="90402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E3BC656-1F15-3541-918F-24CF2A2E071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53E85B6-B0C8-D24B-BE44-7D9478E30C38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A45F3A6-BF61-9045-BFD6-D3A2D0CD2A98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2530D69-F493-4E48-8140-12C10649D56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F1EE9AD-9FC6-B545-993A-ACB9A560CEC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F0637CA-B847-8F48-B8C9-B75401E386A2}"/>
              </a:ext>
            </a:extLst>
          </p:cNvPr>
          <p:cNvGrpSpPr/>
          <p:nvPr/>
        </p:nvGrpSpPr>
        <p:grpSpPr>
          <a:xfrm>
            <a:off x="5374671" y="2042240"/>
            <a:ext cx="268200" cy="475637"/>
            <a:chOff x="10910965" y="2513124"/>
            <a:chExt cx="586768" cy="90402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5C5448A-6ED9-EE42-9728-2323C1ED468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FC0DCC4-367A-2146-B613-0903C21C5BD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280A75E-CB9B-DC4F-8F63-B45DE54CC164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34DC55-4A05-B149-B892-06B26874236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03A8014-0C89-5D42-802F-09680D5C4DF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2" name="Line 113">
            <a:extLst>
              <a:ext uri="{FF2B5EF4-FFF2-40B4-BE49-F238E27FC236}">
                <a16:creationId xmlns:a16="http://schemas.microsoft.com/office/drawing/2014/main" id="{8838B4E2-A532-6E47-AEF4-14729C32AA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049" y="2538983"/>
            <a:ext cx="19528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EE32A2E-E3E8-974C-B050-845CA4991CE8}"/>
              </a:ext>
            </a:extLst>
          </p:cNvPr>
          <p:cNvGrpSpPr/>
          <p:nvPr/>
        </p:nvGrpSpPr>
        <p:grpSpPr>
          <a:xfrm>
            <a:off x="7090287" y="2085052"/>
            <a:ext cx="268200" cy="475637"/>
            <a:chOff x="10910965" y="2513124"/>
            <a:chExt cx="586768" cy="90402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6EA49ED-3E71-C441-8297-25F11265AF5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0F817C-C846-4644-98B9-F36EADACB99F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1F970CA-AFE5-E347-9CDE-8D770C9134A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77C5D55-32C2-4046-A869-1FCF51BBAAC7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E802AC-6B6D-7B4A-99A0-CADB71BF6C3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442D49DD-B625-2044-ABE8-08653B990DD9}"/>
              </a:ext>
            </a:extLst>
          </p:cNvPr>
          <p:cNvGrpSpPr/>
          <p:nvPr/>
        </p:nvGrpSpPr>
        <p:grpSpPr>
          <a:xfrm>
            <a:off x="5152370" y="2860824"/>
            <a:ext cx="495169" cy="217574"/>
            <a:chOff x="7493876" y="2774731"/>
            <a:chExt cx="1481958" cy="894622"/>
          </a:xfrm>
        </p:grpSpPr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81B9C8F-C42E-ED4B-9E19-C8CBB56BEB8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0E0D9018-D5B2-7742-90EB-23615AD8382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C96D0382-34DE-5449-8232-4288C333AA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70D03A71-40DE-3E45-9F13-8165D05F018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53D6BC3-8B2A-9E43-8D61-E57784BA4AE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164ECF6A-F4B9-DF4F-BF3F-242C8FCB06F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E70C37A1-A0CF-3241-B2FE-E09E92D6CF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42" name="Group 641">
            <a:extLst>
              <a:ext uri="{FF2B5EF4-FFF2-40B4-BE49-F238E27FC236}">
                <a16:creationId xmlns:a16="http://schemas.microsoft.com/office/drawing/2014/main" id="{AD4E15D3-6EC7-F447-8715-221D41005AD8}"/>
              </a:ext>
            </a:extLst>
          </p:cNvPr>
          <p:cNvGrpSpPr/>
          <p:nvPr/>
        </p:nvGrpSpPr>
        <p:grpSpPr>
          <a:xfrm>
            <a:off x="5946510" y="2624821"/>
            <a:ext cx="495169" cy="217574"/>
            <a:chOff x="7493876" y="2774731"/>
            <a:chExt cx="1481958" cy="894622"/>
          </a:xfrm>
        </p:grpSpPr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2E154AC-5367-E44D-9F74-38EDFB2ED30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8DD3EE1C-49D5-524C-93C0-63A60B66E8F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90B4AB50-5DF3-044D-A589-BE7AA79D598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6" name="Freeform 645">
                <a:extLst>
                  <a:ext uri="{FF2B5EF4-FFF2-40B4-BE49-F238E27FC236}">
                    <a16:creationId xmlns:a16="http://schemas.microsoft.com/office/drawing/2014/main" id="{E4E59325-7458-9D4F-8AB8-BD8A22B5AE4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47" name="Freeform 646">
                <a:extLst>
                  <a:ext uri="{FF2B5EF4-FFF2-40B4-BE49-F238E27FC236}">
                    <a16:creationId xmlns:a16="http://schemas.microsoft.com/office/drawing/2014/main" id="{B3D13B56-8A0D-4B4A-8192-AF51A57C2EA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48" name="Freeform 647">
                <a:extLst>
                  <a:ext uri="{FF2B5EF4-FFF2-40B4-BE49-F238E27FC236}">
                    <a16:creationId xmlns:a16="http://schemas.microsoft.com/office/drawing/2014/main" id="{2C8E2625-2E7C-F743-B981-73684DBE633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49" name="Freeform 648">
                <a:extLst>
                  <a:ext uri="{FF2B5EF4-FFF2-40B4-BE49-F238E27FC236}">
                    <a16:creationId xmlns:a16="http://schemas.microsoft.com/office/drawing/2014/main" id="{2A860CE2-3114-8741-8DB0-78E922B0428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3BA91B66-EDC3-974E-B9D9-8E4503135515}"/>
              </a:ext>
            </a:extLst>
          </p:cNvPr>
          <p:cNvGrpSpPr/>
          <p:nvPr/>
        </p:nvGrpSpPr>
        <p:grpSpPr>
          <a:xfrm>
            <a:off x="6185247" y="3018858"/>
            <a:ext cx="495169" cy="217574"/>
            <a:chOff x="7493876" y="2774731"/>
            <a:chExt cx="1481958" cy="894622"/>
          </a:xfrm>
        </p:grpSpPr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5B8B67F8-FC77-7B4B-86F0-B0D0CD4C19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24DB41F0-B458-2740-8144-D8993DA5DFD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2A22D03D-2357-944F-A71A-94B46AED72B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8" name="Freeform 637">
                <a:extLst>
                  <a:ext uri="{FF2B5EF4-FFF2-40B4-BE49-F238E27FC236}">
                    <a16:creationId xmlns:a16="http://schemas.microsoft.com/office/drawing/2014/main" id="{E4CD4DE0-BD74-6742-9AB5-70B9AAC5E0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9" name="Freeform 638">
                <a:extLst>
                  <a:ext uri="{FF2B5EF4-FFF2-40B4-BE49-F238E27FC236}">
                    <a16:creationId xmlns:a16="http://schemas.microsoft.com/office/drawing/2014/main" id="{888F54AE-EE96-1643-8D6C-7B9B965689F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40" name="Freeform 639">
                <a:extLst>
                  <a:ext uri="{FF2B5EF4-FFF2-40B4-BE49-F238E27FC236}">
                    <a16:creationId xmlns:a16="http://schemas.microsoft.com/office/drawing/2014/main" id="{A9967105-8A41-8646-A119-3F7E30AAD3E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41" name="Freeform 640">
                <a:extLst>
                  <a:ext uri="{FF2B5EF4-FFF2-40B4-BE49-F238E27FC236}">
                    <a16:creationId xmlns:a16="http://schemas.microsoft.com/office/drawing/2014/main" id="{F0349917-BFEB-DD4E-95A0-2C5BFAD63B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0556E247-D59A-2842-82DE-FE8E6F79E019}"/>
              </a:ext>
            </a:extLst>
          </p:cNvPr>
          <p:cNvGrpSpPr/>
          <p:nvPr/>
        </p:nvGrpSpPr>
        <p:grpSpPr>
          <a:xfrm>
            <a:off x="5402733" y="3382961"/>
            <a:ext cx="495169" cy="217574"/>
            <a:chOff x="7493876" y="2774731"/>
            <a:chExt cx="1481958" cy="894622"/>
          </a:xfrm>
        </p:grpSpPr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445667BF-2880-A44B-92FF-0150E2B89E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8FE549B8-413C-AB43-AED4-55FEDF4BD68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6310970C-CD76-5940-AC70-64BBFBC43C8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5FD9D70B-CD96-5747-B734-9870835D7C5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1" name="Freeform 630">
                <a:extLst>
                  <a:ext uri="{FF2B5EF4-FFF2-40B4-BE49-F238E27FC236}">
                    <a16:creationId xmlns:a16="http://schemas.microsoft.com/office/drawing/2014/main" id="{06B65913-DCAC-AD4F-9F10-966CCC1448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2" name="Freeform 631">
                <a:extLst>
                  <a:ext uri="{FF2B5EF4-FFF2-40B4-BE49-F238E27FC236}">
                    <a16:creationId xmlns:a16="http://schemas.microsoft.com/office/drawing/2014/main" id="{EF0534C2-36B5-7849-AFFA-5AC31B60CA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3361B307-3719-A84A-8AD5-A3B61CE63C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scenario 3</a:t>
            </a:r>
            <a:endParaRPr lang="en-US" sz="3300" dirty="0"/>
          </a:p>
        </p:txBody>
      </p:sp>
      <p:sp>
        <p:nvSpPr>
          <p:cNvPr id="470" name="Rectangle 3">
            <a:extLst>
              <a:ext uri="{FF2B5EF4-FFF2-40B4-BE49-F238E27FC236}">
                <a16:creationId xmlns:a16="http://schemas.microsoft.com/office/drawing/2014/main" id="{B3E01DA9-25FD-B546-AB8A-84DD0375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693444"/>
            <a:ext cx="6200775" cy="3071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471" name="Rectangle 4">
            <a:extLst>
              <a:ext uri="{FF2B5EF4-FFF2-40B4-BE49-F238E27FC236}">
                <a16:creationId xmlns:a16="http://schemas.microsoft.com/office/drawing/2014/main" id="{50204642-54CB-0C46-8699-863901641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916" y="4104085"/>
            <a:ext cx="723780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indent="-257175" defTabSz="6858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</a:rPr>
              <a:t>another “</a:t>
            </a:r>
            <a:r>
              <a:rPr lang="en-US" altLang="ja-JP" sz="2400" dirty="0">
                <a:solidFill>
                  <a:srgbClr val="C00000"/>
                </a:solidFill>
                <a:latin typeface="Calibri" panose="020F0502020204030204"/>
              </a:rPr>
              <a:t>cost” of congestion: </a:t>
            </a:r>
          </a:p>
          <a:p>
            <a:pPr marL="257175" indent="-257175" defTabSz="6858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srgbClr val="000000"/>
                </a:solidFill>
                <a:latin typeface="Calibri" panose="020F0502020204030204"/>
              </a:rPr>
              <a:t>when packet dropped, any </a:t>
            </a:r>
            <a:r>
              <a:rPr lang="en-US" altLang="ja-JP" sz="2100" dirty="0">
                <a:solidFill>
                  <a:srgbClr val="000000"/>
                </a:solidFill>
                <a:latin typeface="Calibri" panose="020F0502020204030204"/>
              </a:rPr>
              <a:t>upstream transmission capacity and buffering used for that packet was wasted!</a:t>
            </a:r>
            <a:endParaRPr lang="en-US" altLang="en-US" sz="21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72" name="Line 8">
            <a:extLst>
              <a:ext uri="{FF2B5EF4-FFF2-40B4-BE49-F238E27FC236}">
                <a16:creationId xmlns:a16="http://schemas.microsoft.com/office/drawing/2014/main" id="{54B69D69-DB5C-FF44-9A78-3EF27FA8D5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5007" y="2521588"/>
            <a:ext cx="409930" cy="4131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73" name="Line 9">
            <a:extLst>
              <a:ext uri="{FF2B5EF4-FFF2-40B4-BE49-F238E27FC236}">
                <a16:creationId xmlns:a16="http://schemas.microsoft.com/office/drawing/2014/main" id="{17302533-B643-1D44-BB74-F2288C9D8A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9654" y="2521588"/>
            <a:ext cx="19528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" name="Line 60">
            <a:extLst>
              <a:ext uri="{FF2B5EF4-FFF2-40B4-BE49-F238E27FC236}">
                <a16:creationId xmlns:a16="http://schemas.microsoft.com/office/drawing/2014/main" id="{8E9B5F3E-D7D4-784B-A561-225983C51D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3022" y="3465282"/>
            <a:ext cx="648787" cy="57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9" name="Line 110">
            <a:extLst>
              <a:ext uri="{FF2B5EF4-FFF2-40B4-BE49-F238E27FC236}">
                <a16:creationId xmlns:a16="http://schemas.microsoft.com/office/drawing/2014/main" id="{81308001-6AF2-8841-BE13-23C6875DBD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9654" y="2725982"/>
            <a:ext cx="32277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0" name="Line 111">
            <a:extLst>
              <a:ext uri="{FF2B5EF4-FFF2-40B4-BE49-F238E27FC236}">
                <a16:creationId xmlns:a16="http://schemas.microsoft.com/office/drawing/2014/main" id="{E766695C-AC11-DB4D-88D9-ADEE97B162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12078" y="2734680"/>
            <a:ext cx="345374" cy="434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1" name="Line 112">
            <a:extLst>
              <a:ext uri="{FF2B5EF4-FFF2-40B4-BE49-F238E27FC236}">
                <a16:creationId xmlns:a16="http://schemas.microsoft.com/office/drawing/2014/main" id="{3C681570-FA16-4C40-9E6E-770D751E77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6255" y="2530286"/>
            <a:ext cx="576161" cy="61753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16" name="Group 227">
            <a:extLst>
              <a:ext uri="{FF2B5EF4-FFF2-40B4-BE49-F238E27FC236}">
                <a16:creationId xmlns:a16="http://schemas.microsoft.com/office/drawing/2014/main" id="{C5844755-7AB4-394A-8C3D-0EAB4297B7CC}"/>
              </a:ext>
            </a:extLst>
          </p:cNvPr>
          <p:cNvGrpSpPr>
            <a:grpSpLocks/>
          </p:cNvGrpSpPr>
          <p:nvPr/>
        </p:nvGrpSpPr>
        <p:grpSpPr bwMode="auto">
          <a:xfrm>
            <a:off x="6221328" y="2662698"/>
            <a:ext cx="140020" cy="116902"/>
            <a:chOff x="11283" y="10423"/>
            <a:chExt cx="475" cy="374"/>
          </a:xfrm>
        </p:grpSpPr>
        <p:sp>
          <p:nvSpPr>
            <p:cNvPr id="517" name="Rectangle 228">
              <a:extLst>
                <a:ext uri="{FF2B5EF4-FFF2-40B4-BE49-F238E27FC236}">
                  <a16:creationId xmlns:a16="http://schemas.microsoft.com/office/drawing/2014/main" id="{F2C17F9B-7965-ED45-A4D3-EFFC3FD5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518" name="Line 229">
              <a:extLst>
                <a:ext uri="{FF2B5EF4-FFF2-40B4-BE49-F238E27FC236}">
                  <a16:creationId xmlns:a16="http://schemas.microsoft.com/office/drawing/2014/main" id="{2A6B3E53-1684-DF43-A05E-A2C80EF94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9" name="Line 230">
              <a:extLst>
                <a:ext uri="{FF2B5EF4-FFF2-40B4-BE49-F238E27FC236}">
                  <a16:creationId xmlns:a16="http://schemas.microsoft.com/office/drawing/2014/main" id="{D8396C95-BBB2-5D46-A8D2-775CD554A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0" name="Line 231">
              <a:extLst>
                <a:ext uri="{FF2B5EF4-FFF2-40B4-BE49-F238E27FC236}">
                  <a16:creationId xmlns:a16="http://schemas.microsoft.com/office/drawing/2014/main" id="{C157781C-8502-014B-A415-7383087D3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1" name="Line 232">
              <a:extLst>
                <a:ext uri="{FF2B5EF4-FFF2-40B4-BE49-F238E27FC236}">
                  <a16:creationId xmlns:a16="http://schemas.microsoft.com/office/drawing/2014/main" id="{11C3D78E-49BA-C343-B6BB-91EC56F70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2" name="Line 233">
              <a:extLst>
                <a:ext uri="{FF2B5EF4-FFF2-40B4-BE49-F238E27FC236}">
                  <a16:creationId xmlns:a16="http://schemas.microsoft.com/office/drawing/2014/main" id="{18778F4C-DAAF-B04E-9D01-34E52E4B74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3" name="Line 234">
              <a:extLst>
                <a:ext uri="{FF2B5EF4-FFF2-40B4-BE49-F238E27FC236}">
                  <a16:creationId xmlns:a16="http://schemas.microsoft.com/office/drawing/2014/main" id="{37A63491-BBEE-3E44-BBF3-79A4DB88B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30" name="Line 235">
            <a:extLst>
              <a:ext uri="{FF2B5EF4-FFF2-40B4-BE49-F238E27FC236}">
                <a16:creationId xmlns:a16="http://schemas.microsoft.com/office/drawing/2014/main" id="{502BD3B4-B453-4343-B3CD-F6AE3C5CA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3057" y="2217170"/>
            <a:ext cx="122657" cy="1449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31" name="Group 236">
            <a:extLst>
              <a:ext uri="{FF2B5EF4-FFF2-40B4-BE49-F238E27FC236}">
                <a16:creationId xmlns:a16="http://schemas.microsoft.com/office/drawing/2014/main" id="{BD40F4B4-9FA4-B242-890F-C7DC5C1F1E4B}"/>
              </a:ext>
            </a:extLst>
          </p:cNvPr>
          <p:cNvGrpSpPr>
            <a:grpSpLocks/>
          </p:cNvGrpSpPr>
          <p:nvPr/>
        </p:nvGrpSpPr>
        <p:grpSpPr bwMode="auto">
          <a:xfrm>
            <a:off x="5522820" y="2063512"/>
            <a:ext cx="40348" cy="129014"/>
            <a:chOff x="10104" y="10005"/>
            <a:chExt cx="137" cy="411"/>
          </a:xfrm>
        </p:grpSpPr>
        <p:sp>
          <p:nvSpPr>
            <p:cNvPr id="532" name="Oval 237">
              <a:extLst>
                <a:ext uri="{FF2B5EF4-FFF2-40B4-BE49-F238E27FC236}">
                  <a16:creationId xmlns:a16="http://schemas.microsoft.com/office/drawing/2014/main" id="{9F31E068-8077-0E41-BA3C-C53046677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533" name="Oval 238">
              <a:extLst>
                <a:ext uri="{FF2B5EF4-FFF2-40B4-BE49-F238E27FC236}">
                  <a16:creationId xmlns:a16="http://schemas.microsoft.com/office/drawing/2014/main" id="{B99DFC93-E1C9-6B48-9E97-F404126B9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548" name="Group 255">
            <a:extLst>
              <a:ext uri="{FF2B5EF4-FFF2-40B4-BE49-F238E27FC236}">
                <a16:creationId xmlns:a16="http://schemas.microsoft.com/office/drawing/2014/main" id="{AA469380-A079-C241-8EF0-12E5E2FF123A}"/>
              </a:ext>
            </a:extLst>
          </p:cNvPr>
          <p:cNvGrpSpPr>
            <a:grpSpLocks/>
          </p:cNvGrpSpPr>
          <p:nvPr/>
        </p:nvGrpSpPr>
        <p:grpSpPr bwMode="auto">
          <a:xfrm rot="7844936">
            <a:off x="6343318" y="3053971"/>
            <a:ext cx="153659" cy="106517"/>
            <a:chOff x="11283" y="10423"/>
            <a:chExt cx="475" cy="374"/>
          </a:xfrm>
        </p:grpSpPr>
        <p:sp>
          <p:nvSpPr>
            <p:cNvPr id="549" name="Rectangle 256">
              <a:extLst>
                <a:ext uri="{FF2B5EF4-FFF2-40B4-BE49-F238E27FC236}">
                  <a16:creationId xmlns:a16="http://schemas.microsoft.com/office/drawing/2014/main" id="{27D5FDD2-8596-9B4B-B4F5-2748842EF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550" name="Line 257">
              <a:extLst>
                <a:ext uri="{FF2B5EF4-FFF2-40B4-BE49-F238E27FC236}">
                  <a16:creationId xmlns:a16="http://schemas.microsoft.com/office/drawing/2014/main" id="{5EA4070D-C55C-3C46-971A-495141BBF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51" name="Line 258">
              <a:extLst>
                <a:ext uri="{FF2B5EF4-FFF2-40B4-BE49-F238E27FC236}">
                  <a16:creationId xmlns:a16="http://schemas.microsoft.com/office/drawing/2014/main" id="{E7415EB7-9A38-A34B-BC52-23820D089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52" name="Line 259">
              <a:extLst>
                <a:ext uri="{FF2B5EF4-FFF2-40B4-BE49-F238E27FC236}">
                  <a16:creationId xmlns:a16="http://schemas.microsoft.com/office/drawing/2014/main" id="{E1B69AC3-E7AE-F84B-AE13-9E4B698B4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53" name="Line 260">
              <a:extLst>
                <a:ext uri="{FF2B5EF4-FFF2-40B4-BE49-F238E27FC236}">
                  <a16:creationId xmlns:a16="http://schemas.microsoft.com/office/drawing/2014/main" id="{14297734-2A75-5D4A-905C-558B07A25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54" name="Line 261">
              <a:extLst>
                <a:ext uri="{FF2B5EF4-FFF2-40B4-BE49-F238E27FC236}">
                  <a16:creationId xmlns:a16="http://schemas.microsoft.com/office/drawing/2014/main" id="{FAD2D458-99B5-D64F-9787-A3907B8537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55" name="Line 262">
              <a:extLst>
                <a:ext uri="{FF2B5EF4-FFF2-40B4-BE49-F238E27FC236}">
                  <a16:creationId xmlns:a16="http://schemas.microsoft.com/office/drawing/2014/main" id="{ED7690F6-614B-474E-9678-ABBBF3553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56" name="Line 263">
            <a:extLst>
              <a:ext uri="{FF2B5EF4-FFF2-40B4-BE49-F238E27FC236}">
                <a16:creationId xmlns:a16="http://schemas.microsoft.com/office/drawing/2014/main" id="{24DFA125-06DC-CE4E-A7FC-5EC2D00675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3004" y="3460934"/>
            <a:ext cx="879575" cy="86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7" name="Line 264">
            <a:extLst>
              <a:ext uri="{FF2B5EF4-FFF2-40B4-BE49-F238E27FC236}">
                <a16:creationId xmlns:a16="http://schemas.microsoft.com/office/drawing/2014/main" id="{5FF66E32-B896-A043-9D26-2F80DC2B70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7368" y="3152167"/>
            <a:ext cx="275977" cy="31311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8" name="Freeform 265">
            <a:extLst>
              <a:ext uri="{FF2B5EF4-FFF2-40B4-BE49-F238E27FC236}">
                <a16:creationId xmlns:a16="http://schemas.microsoft.com/office/drawing/2014/main" id="{E2E6E031-8D15-5A42-B00A-1F4F08AF6A0B}"/>
              </a:ext>
            </a:extLst>
          </p:cNvPr>
          <p:cNvSpPr>
            <a:spLocks/>
          </p:cNvSpPr>
          <p:nvPr/>
        </p:nvSpPr>
        <p:spPr bwMode="auto">
          <a:xfrm>
            <a:off x="5543801" y="2080907"/>
            <a:ext cx="1467032" cy="1361181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7 h 4500"/>
              <a:gd name="T4" fmla="*/ 2147483647 w 5205"/>
              <a:gd name="T5" fmla="*/ 2147483647 h 4500"/>
              <a:gd name="T6" fmla="*/ 2147483647 w 5205"/>
              <a:gd name="T7" fmla="*/ 2147483647 h 4500"/>
              <a:gd name="T8" fmla="*/ 2147483647 w 5205"/>
              <a:gd name="T9" fmla="*/ 2147483647 h 4500"/>
              <a:gd name="T10" fmla="*/ 2147483647 w 5205"/>
              <a:gd name="T11" fmla="*/ 2147483647 h 4500"/>
              <a:gd name="T12" fmla="*/ 2147483647 w 5205"/>
              <a:gd name="T13" fmla="*/ 2147483647 h 4500"/>
              <a:gd name="T14" fmla="*/ 2147483647 w 5205"/>
              <a:gd name="T15" fmla="*/ 2147483647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205" h="4500">
                <a:moveTo>
                  <a:pt x="0" y="0"/>
                </a:moveTo>
                <a:lnTo>
                  <a:pt x="0" y="1320"/>
                </a:lnTo>
                <a:lnTo>
                  <a:pt x="1230" y="1350"/>
                </a:lnTo>
                <a:lnTo>
                  <a:pt x="495" y="2040"/>
                </a:lnTo>
                <a:lnTo>
                  <a:pt x="4515" y="2115"/>
                </a:lnTo>
                <a:lnTo>
                  <a:pt x="2220" y="4500"/>
                </a:lnTo>
                <a:lnTo>
                  <a:pt x="5205" y="4500"/>
                </a:lnTo>
                <a:lnTo>
                  <a:pt x="5205" y="3405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73" name="Group 280">
            <a:extLst>
              <a:ext uri="{FF2B5EF4-FFF2-40B4-BE49-F238E27FC236}">
                <a16:creationId xmlns:a16="http://schemas.microsoft.com/office/drawing/2014/main" id="{6DC31668-B2DC-E241-A69F-970AD2E5CEA7}"/>
              </a:ext>
            </a:extLst>
          </p:cNvPr>
          <p:cNvGrpSpPr>
            <a:grpSpLocks/>
          </p:cNvGrpSpPr>
          <p:nvPr/>
        </p:nvGrpSpPr>
        <p:grpSpPr bwMode="auto">
          <a:xfrm>
            <a:off x="5484087" y="3401499"/>
            <a:ext cx="140410" cy="117419"/>
            <a:chOff x="11283" y="10423"/>
            <a:chExt cx="475" cy="374"/>
          </a:xfrm>
        </p:grpSpPr>
        <p:sp>
          <p:nvSpPr>
            <p:cNvPr id="574" name="Rectangle 281">
              <a:extLst>
                <a:ext uri="{FF2B5EF4-FFF2-40B4-BE49-F238E27FC236}">
                  <a16:creationId xmlns:a16="http://schemas.microsoft.com/office/drawing/2014/main" id="{11A3D544-AE22-3748-9FE3-D90EFDC5B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575" name="Line 282">
              <a:extLst>
                <a:ext uri="{FF2B5EF4-FFF2-40B4-BE49-F238E27FC236}">
                  <a16:creationId xmlns:a16="http://schemas.microsoft.com/office/drawing/2014/main" id="{BEC4224F-ED50-4947-9082-B57164E48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6" name="Line 283">
              <a:extLst>
                <a:ext uri="{FF2B5EF4-FFF2-40B4-BE49-F238E27FC236}">
                  <a16:creationId xmlns:a16="http://schemas.microsoft.com/office/drawing/2014/main" id="{8DD52BC5-C333-1F4D-ABBB-944B9DB24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7" name="Line 284">
              <a:extLst>
                <a:ext uri="{FF2B5EF4-FFF2-40B4-BE49-F238E27FC236}">
                  <a16:creationId xmlns:a16="http://schemas.microsoft.com/office/drawing/2014/main" id="{D000FA71-709B-0E4B-8BEF-C45BC3FE7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8" name="Line 285">
              <a:extLst>
                <a:ext uri="{FF2B5EF4-FFF2-40B4-BE49-F238E27FC236}">
                  <a16:creationId xmlns:a16="http://schemas.microsoft.com/office/drawing/2014/main" id="{B41DB283-7D57-A045-B70B-0D8C09746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9" name="Line 286">
              <a:extLst>
                <a:ext uri="{FF2B5EF4-FFF2-40B4-BE49-F238E27FC236}">
                  <a16:creationId xmlns:a16="http://schemas.microsoft.com/office/drawing/2014/main" id="{9E5F402E-8251-7646-ADF1-C8D024D1C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0" name="Line 287">
              <a:extLst>
                <a:ext uri="{FF2B5EF4-FFF2-40B4-BE49-F238E27FC236}">
                  <a16:creationId xmlns:a16="http://schemas.microsoft.com/office/drawing/2014/main" id="{66CC75A1-C65C-3049-963E-0DFA47653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95" name="Line 302">
            <a:extLst>
              <a:ext uri="{FF2B5EF4-FFF2-40B4-BE49-F238E27FC236}">
                <a16:creationId xmlns:a16="http://schemas.microsoft.com/office/drawing/2014/main" id="{D6A409AC-791D-264B-9A6A-29925F8122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6945" y="3079687"/>
            <a:ext cx="385722" cy="38559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96" name="Group 303">
            <a:extLst>
              <a:ext uri="{FF2B5EF4-FFF2-40B4-BE49-F238E27FC236}">
                <a16:creationId xmlns:a16="http://schemas.microsoft.com/office/drawing/2014/main" id="{0E0CC657-EE01-1444-92BE-C1D54E3F7BBC}"/>
              </a:ext>
            </a:extLst>
          </p:cNvPr>
          <p:cNvGrpSpPr>
            <a:grpSpLocks/>
          </p:cNvGrpSpPr>
          <p:nvPr/>
        </p:nvGrpSpPr>
        <p:grpSpPr bwMode="auto">
          <a:xfrm rot="8027572">
            <a:off x="5318493" y="2894514"/>
            <a:ext cx="153659" cy="106517"/>
            <a:chOff x="11283" y="10423"/>
            <a:chExt cx="475" cy="374"/>
          </a:xfrm>
        </p:grpSpPr>
        <p:sp>
          <p:nvSpPr>
            <p:cNvPr id="597" name="Rectangle 304">
              <a:extLst>
                <a:ext uri="{FF2B5EF4-FFF2-40B4-BE49-F238E27FC236}">
                  <a16:creationId xmlns:a16="http://schemas.microsoft.com/office/drawing/2014/main" id="{A259E52C-F06C-7042-9819-4B87037A3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598" name="Line 305">
              <a:extLst>
                <a:ext uri="{FF2B5EF4-FFF2-40B4-BE49-F238E27FC236}">
                  <a16:creationId xmlns:a16="http://schemas.microsoft.com/office/drawing/2014/main" id="{FCA29A28-11AF-7744-92A7-70BFDC111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99" name="Line 306">
              <a:extLst>
                <a:ext uri="{FF2B5EF4-FFF2-40B4-BE49-F238E27FC236}">
                  <a16:creationId xmlns:a16="http://schemas.microsoft.com/office/drawing/2014/main" id="{CB933097-E020-C042-8313-287B98167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0" name="Line 307">
              <a:extLst>
                <a:ext uri="{FF2B5EF4-FFF2-40B4-BE49-F238E27FC236}">
                  <a16:creationId xmlns:a16="http://schemas.microsoft.com/office/drawing/2014/main" id="{420119F4-8030-9C41-BBBE-13596216B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1" name="Line 308">
              <a:extLst>
                <a:ext uri="{FF2B5EF4-FFF2-40B4-BE49-F238E27FC236}">
                  <a16:creationId xmlns:a16="http://schemas.microsoft.com/office/drawing/2014/main" id="{DAD30011-10E5-FA44-A6C7-171D1805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2" name="Line 309">
              <a:extLst>
                <a:ext uri="{FF2B5EF4-FFF2-40B4-BE49-F238E27FC236}">
                  <a16:creationId xmlns:a16="http://schemas.microsoft.com/office/drawing/2014/main" id="{D6E1DBA8-2139-534A-812C-2D3021B42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3" name="Line 310">
              <a:extLst>
                <a:ext uri="{FF2B5EF4-FFF2-40B4-BE49-F238E27FC236}">
                  <a16:creationId xmlns:a16="http://schemas.microsoft.com/office/drawing/2014/main" id="{E5BA2CAF-CE82-1046-A87A-25F846197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04" name="Freeform 311">
            <a:extLst>
              <a:ext uri="{FF2B5EF4-FFF2-40B4-BE49-F238E27FC236}">
                <a16:creationId xmlns:a16="http://schemas.microsoft.com/office/drawing/2014/main" id="{0E044273-3CF1-1F44-AE22-0090B74B4B91}"/>
              </a:ext>
            </a:extLst>
          </p:cNvPr>
          <p:cNvSpPr>
            <a:spLocks/>
          </p:cNvSpPr>
          <p:nvPr/>
        </p:nvSpPr>
        <p:spPr bwMode="auto">
          <a:xfrm>
            <a:off x="4815933" y="2099752"/>
            <a:ext cx="2249772" cy="1397422"/>
          </a:xfrm>
          <a:custGeom>
            <a:avLst/>
            <a:gdLst>
              <a:gd name="T0" fmla="*/ 2147483647 w 7980"/>
              <a:gd name="T1" fmla="*/ 2147483647 h 4620"/>
              <a:gd name="T2" fmla="*/ 2147483647 w 7980"/>
              <a:gd name="T3" fmla="*/ 2147483647 h 4620"/>
              <a:gd name="T4" fmla="*/ 0 w 7980"/>
              <a:gd name="T5" fmla="*/ 2147483647 h 4620"/>
              <a:gd name="T6" fmla="*/ 2147483647 w 7980"/>
              <a:gd name="T7" fmla="*/ 2147483647 h 4620"/>
              <a:gd name="T8" fmla="*/ 2147483647 w 7980"/>
              <a:gd name="T9" fmla="*/ 2147483647 h 4620"/>
              <a:gd name="T10" fmla="*/ 2147483647 w 7980"/>
              <a:gd name="T11" fmla="*/ 0 h 46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980" h="4620">
                <a:moveTo>
                  <a:pt x="7965" y="3420"/>
                </a:moveTo>
                <a:lnTo>
                  <a:pt x="7980" y="4620"/>
                </a:lnTo>
                <a:lnTo>
                  <a:pt x="0" y="4605"/>
                </a:lnTo>
                <a:lnTo>
                  <a:pt x="3315" y="1485"/>
                </a:lnTo>
                <a:lnTo>
                  <a:pt x="2355" y="1455"/>
                </a:lnTo>
                <a:lnTo>
                  <a:pt x="2355" y="0"/>
                </a:lnTo>
              </a:path>
            </a:pathLst>
          </a:custGeom>
          <a:noFill/>
          <a:ln w="38100" cmpd="sng">
            <a:solidFill>
              <a:srgbClr val="FF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5" name="Freeform 312">
            <a:extLst>
              <a:ext uri="{FF2B5EF4-FFF2-40B4-BE49-F238E27FC236}">
                <a16:creationId xmlns:a16="http://schemas.microsoft.com/office/drawing/2014/main" id="{9835AE55-355E-3449-A433-1E30954185D2}"/>
              </a:ext>
            </a:extLst>
          </p:cNvPr>
          <p:cNvSpPr>
            <a:spLocks/>
          </p:cNvSpPr>
          <p:nvPr/>
        </p:nvSpPr>
        <p:spPr bwMode="auto">
          <a:xfrm>
            <a:off x="4638404" y="2144690"/>
            <a:ext cx="2549957" cy="1374228"/>
          </a:xfrm>
          <a:custGeom>
            <a:avLst/>
            <a:gdLst>
              <a:gd name="T0" fmla="*/ 0 w 9045"/>
              <a:gd name="T1" fmla="*/ 2147483647 h 4545"/>
              <a:gd name="T2" fmla="*/ 0 w 9045"/>
              <a:gd name="T3" fmla="*/ 2147483647 h 4545"/>
              <a:gd name="T4" fmla="*/ 2147483647 w 9045"/>
              <a:gd name="T5" fmla="*/ 2147483647 h 4545"/>
              <a:gd name="T6" fmla="*/ 2147483647 w 9045"/>
              <a:gd name="T7" fmla="*/ 2147483647 h 4545"/>
              <a:gd name="T8" fmla="*/ 2147483647 w 9045"/>
              <a:gd name="T9" fmla="*/ 2147483647 h 4545"/>
              <a:gd name="T10" fmla="*/ 2147483647 w 9045"/>
              <a:gd name="T11" fmla="*/ 2147483647 h 4545"/>
              <a:gd name="T12" fmla="*/ 2147483647 w 9045"/>
              <a:gd name="T13" fmla="*/ 2147483647 h 4545"/>
              <a:gd name="T14" fmla="*/ 2147483647 w 9045"/>
              <a:gd name="T15" fmla="*/ 0 h 45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045" h="4545">
                <a:moveTo>
                  <a:pt x="0" y="2880"/>
                </a:moveTo>
                <a:lnTo>
                  <a:pt x="0" y="4530"/>
                </a:lnTo>
                <a:lnTo>
                  <a:pt x="885" y="4545"/>
                </a:lnTo>
                <a:lnTo>
                  <a:pt x="3510" y="2010"/>
                </a:lnTo>
                <a:lnTo>
                  <a:pt x="7140" y="2055"/>
                </a:lnTo>
                <a:lnTo>
                  <a:pt x="8145" y="1020"/>
                </a:lnTo>
                <a:lnTo>
                  <a:pt x="9045" y="1020"/>
                </a:lnTo>
                <a:lnTo>
                  <a:pt x="9015" y="0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6" name="Freeform 313">
            <a:extLst>
              <a:ext uri="{FF2B5EF4-FFF2-40B4-BE49-F238E27FC236}">
                <a16:creationId xmlns:a16="http://schemas.microsoft.com/office/drawing/2014/main" id="{6222373D-283A-3B4A-B1F6-7CDE8C98C64E}"/>
              </a:ext>
            </a:extLst>
          </p:cNvPr>
          <p:cNvSpPr>
            <a:spLocks/>
          </p:cNvSpPr>
          <p:nvPr/>
        </p:nvSpPr>
        <p:spPr bwMode="auto">
          <a:xfrm>
            <a:off x="4693278" y="2167884"/>
            <a:ext cx="2572552" cy="1269856"/>
          </a:xfrm>
          <a:custGeom>
            <a:avLst/>
            <a:gdLst>
              <a:gd name="T0" fmla="*/ 0 w 9120"/>
              <a:gd name="T1" fmla="*/ 2147483647 h 4201"/>
              <a:gd name="T2" fmla="*/ 0 w 9120"/>
              <a:gd name="T3" fmla="*/ 2147483647 h 4201"/>
              <a:gd name="T4" fmla="*/ 2147483647 w 9120"/>
              <a:gd name="T5" fmla="*/ 2147483647 h 4201"/>
              <a:gd name="T6" fmla="*/ 2147483647 w 9120"/>
              <a:gd name="T7" fmla="*/ 2147483647 h 4201"/>
              <a:gd name="T8" fmla="*/ 2147483647 w 9120"/>
              <a:gd name="T9" fmla="*/ 2147483647 h 4201"/>
              <a:gd name="T10" fmla="*/ 2147483647 w 9120"/>
              <a:gd name="T11" fmla="*/ 0 h 4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20" h="4201">
                <a:moveTo>
                  <a:pt x="0" y="2821"/>
                </a:moveTo>
                <a:lnTo>
                  <a:pt x="0" y="4201"/>
                </a:lnTo>
                <a:lnTo>
                  <a:pt x="4890" y="4201"/>
                </a:lnTo>
                <a:lnTo>
                  <a:pt x="8055" y="1051"/>
                </a:lnTo>
                <a:lnTo>
                  <a:pt x="9120" y="1080"/>
                </a:lnTo>
                <a:lnTo>
                  <a:pt x="9105" y="0"/>
                </a:lnTo>
              </a:path>
            </a:pathLst>
          </a:custGeom>
          <a:noFill/>
          <a:ln w="38100" cmpd="sng">
            <a:solidFill>
              <a:srgbClr val="00B05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607" name="Group 314">
            <a:extLst>
              <a:ext uri="{FF2B5EF4-FFF2-40B4-BE49-F238E27FC236}">
                <a16:creationId xmlns:a16="http://schemas.microsoft.com/office/drawing/2014/main" id="{7CED4D5D-1774-B94F-AB74-7B6F1F74FA06}"/>
              </a:ext>
            </a:extLst>
          </p:cNvPr>
          <p:cNvGrpSpPr>
            <a:grpSpLocks/>
          </p:cNvGrpSpPr>
          <p:nvPr/>
        </p:nvGrpSpPr>
        <p:grpSpPr bwMode="auto">
          <a:xfrm>
            <a:off x="4617425" y="3002858"/>
            <a:ext cx="40347" cy="129014"/>
            <a:chOff x="10104" y="10005"/>
            <a:chExt cx="137" cy="411"/>
          </a:xfrm>
        </p:grpSpPr>
        <p:sp>
          <p:nvSpPr>
            <p:cNvPr id="608" name="Oval 315">
              <a:extLst>
                <a:ext uri="{FF2B5EF4-FFF2-40B4-BE49-F238E27FC236}">
                  <a16:creationId xmlns:a16="http://schemas.microsoft.com/office/drawing/2014/main" id="{695435D0-43FA-5946-96EF-D369E25A8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609" name="Oval 316">
              <a:extLst>
                <a:ext uri="{FF2B5EF4-FFF2-40B4-BE49-F238E27FC236}">
                  <a16:creationId xmlns:a16="http://schemas.microsoft.com/office/drawing/2014/main" id="{85BDA995-131F-0641-914D-C85C2FA16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610" name="Group 317">
            <a:extLst>
              <a:ext uri="{FF2B5EF4-FFF2-40B4-BE49-F238E27FC236}">
                <a16:creationId xmlns:a16="http://schemas.microsoft.com/office/drawing/2014/main" id="{0FFCB242-31DD-7443-A923-107E105D8A00}"/>
              </a:ext>
            </a:extLst>
          </p:cNvPr>
          <p:cNvGrpSpPr>
            <a:grpSpLocks/>
          </p:cNvGrpSpPr>
          <p:nvPr/>
        </p:nvGrpSpPr>
        <p:grpSpPr bwMode="auto">
          <a:xfrm>
            <a:off x="7041497" y="3114477"/>
            <a:ext cx="40347" cy="130465"/>
            <a:chOff x="10104" y="10005"/>
            <a:chExt cx="137" cy="411"/>
          </a:xfrm>
        </p:grpSpPr>
        <p:sp>
          <p:nvSpPr>
            <p:cNvPr id="611" name="Oval 318">
              <a:extLst>
                <a:ext uri="{FF2B5EF4-FFF2-40B4-BE49-F238E27FC236}">
                  <a16:creationId xmlns:a16="http://schemas.microsoft.com/office/drawing/2014/main" id="{F25BDD80-1612-BD46-B423-42AE33DB4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612" name="Oval 319">
              <a:extLst>
                <a:ext uri="{FF2B5EF4-FFF2-40B4-BE49-F238E27FC236}">
                  <a16:creationId xmlns:a16="http://schemas.microsoft.com/office/drawing/2014/main" id="{0B1DEF04-FA4A-924B-9F2F-610BC29F3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613" name="Group 320">
            <a:extLst>
              <a:ext uri="{FF2B5EF4-FFF2-40B4-BE49-F238E27FC236}">
                <a16:creationId xmlns:a16="http://schemas.microsoft.com/office/drawing/2014/main" id="{0B529F14-3F08-E440-B6EC-F5B67289F089}"/>
              </a:ext>
            </a:extLst>
          </p:cNvPr>
          <p:cNvGrpSpPr>
            <a:grpSpLocks/>
          </p:cNvGrpSpPr>
          <p:nvPr/>
        </p:nvGrpSpPr>
        <p:grpSpPr bwMode="auto">
          <a:xfrm>
            <a:off x="7240006" y="2134542"/>
            <a:ext cx="40348" cy="130465"/>
            <a:chOff x="10104" y="10005"/>
            <a:chExt cx="137" cy="411"/>
          </a:xfrm>
        </p:grpSpPr>
        <p:sp>
          <p:nvSpPr>
            <p:cNvPr id="614" name="Oval 321">
              <a:extLst>
                <a:ext uri="{FF2B5EF4-FFF2-40B4-BE49-F238E27FC236}">
                  <a16:creationId xmlns:a16="http://schemas.microsoft.com/office/drawing/2014/main" id="{6437B6FC-D8DB-9746-A099-12114F7BD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615" name="Oval 322">
              <a:extLst>
                <a:ext uri="{FF2B5EF4-FFF2-40B4-BE49-F238E27FC236}">
                  <a16:creationId xmlns:a16="http://schemas.microsoft.com/office/drawing/2014/main" id="{0FDD47FB-2A41-0B4E-85FF-3CBB4DBD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BFFE77-548F-9846-9A06-08C1230178E0}"/>
              </a:ext>
            </a:extLst>
          </p:cNvPr>
          <p:cNvGrpSpPr/>
          <p:nvPr/>
        </p:nvGrpSpPr>
        <p:grpSpPr>
          <a:xfrm>
            <a:off x="1106611" y="1925242"/>
            <a:ext cx="2359299" cy="1808797"/>
            <a:chOff x="1475482" y="1423988"/>
            <a:chExt cx="3145731" cy="2411730"/>
          </a:xfrm>
        </p:grpSpPr>
        <p:sp>
          <p:nvSpPr>
            <p:cNvPr id="616" name="Line 330">
              <a:extLst>
                <a:ext uri="{FF2B5EF4-FFF2-40B4-BE49-F238E27FC236}">
                  <a16:creationId xmlns:a16="http://schemas.microsoft.com/office/drawing/2014/main" id="{9BFD01DA-5202-CF44-9ED5-2B470718D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125" y="1520825"/>
              <a:ext cx="0" cy="18605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17" name="Line 331">
              <a:extLst>
                <a:ext uri="{FF2B5EF4-FFF2-40B4-BE49-F238E27FC236}">
                  <a16:creationId xmlns:a16="http://schemas.microsoft.com/office/drawing/2014/main" id="{ACC222AF-8E70-314C-9EA2-B9677C72D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7250" y="3373438"/>
              <a:ext cx="2333625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18" name="Freeform 333">
              <a:extLst>
                <a:ext uri="{FF2B5EF4-FFF2-40B4-BE49-F238E27FC236}">
                  <a16:creationId xmlns:a16="http://schemas.microsoft.com/office/drawing/2014/main" id="{6D089360-38AC-4243-B6DB-EF4A5713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2607303"/>
              <a:ext cx="2489200" cy="759348"/>
            </a:xfrm>
            <a:custGeom>
              <a:avLst/>
              <a:gdLst>
                <a:gd name="T0" fmla="*/ 0 w 1568"/>
                <a:gd name="T1" fmla="*/ 2147483647 h 380"/>
                <a:gd name="T2" fmla="*/ 2147483647 w 1568"/>
                <a:gd name="T3" fmla="*/ 2147483647 h 380"/>
                <a:gd name="T4" fmla="*/ 2147483647 w 1568"/>
                <a:gd name="T5" fmla="*/ 2147483647 h 380"/>
                <a:gd name="T6" fmla="*/ 2147483647 w 1568"/>
                <a:gd name="T7" fmla="*/ 2147483647 h 38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0 w 10000"/>
                <a:gd name="connsiteY0" fmla="*/ 9512 h 9512"/>
                <a:gd name="connsiteX1" fmla="*/ 4152 w 10000"/>
                <a:gd name="connsiteY1" fmla="*/ 12 h 9512"/>
                <a:gd name="connsiteX2" fmla="*/ 5829 w 10000"/>
                <a:gd name="connsiteY2" fmla="*/ 8065 h 9512"/>
                <a:gd name="connsiteX3" fmla="*/ 10000 w 10000"/>
                <a:gd name="connsiteY3" fmla="*/ 8802 h 9512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662 h 10000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662 h 10000"/>
                <a:gd name="connsiteX0" fmla="*/ 0 w 10000"/>
                <a:gd name="connsiteY0" fmla="*/ 10000 h 10158"/>
                <a:gd name="connsiteX1" fmla="*/ 4152 w 10000"/>
                <a:gd name="connsiteY1" fmla="*/ 13 h 10158"/>
                <a:gd name="connsiteX2" fmla="*/ 5829 w 10000"/>
                <a:gd name="connsiteY2" fmla="*/ 8479 h 10158"/>
                <a:gd name="connsiteX3" fmla="*/ 10000 w 10000"/>
                <a:gd name="connsiteY3" fmla="*/ 9968 h 10158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968 h 10000"/>
                <a:gd name="connsiteX0" fmla="*/ 0 w 10000"/>
                <a:gd name="connsiteY0" fmla="*/ 9898 h 9898"/>
                <a:gd name="connsiteX1" fmla="*/ 5094 w 10000"/>
                <a:gd name="connsiteY1" fmla="*/ 13 h 9898"/>
                <a:gd name="connsiteX2" fmla="*/ 5829 w 10000"/>
                <a:gd name="connsiteY2" fmla="*/ 8377 h 9898"/>
                <a:gd name="connsiteX3" fmla="*/ 10000 w 10000"/>
                <a:gd name="connsiteY3" fmla="*/ 9866 h 9898"/>
                <a:gd name="connsiteX0" fmla="*/ 0 w 10000"/>
                <a:gd name="connsiteY0" fmla="*/ 9991 h 10073"/>
                <a:gd name="connsiteX1" fmla="*/ 5094 w 10000"/>
                <a:gd name="connsiteY1" fmla="*/ 4 h 10073"/>
                <a:gd name="connsiteX2" fmla="*/ 6347 w 10000"/>
                <a:gd name="connsiteY2" fmla="*/ 8866 h 10073"/>
                <a:gd name="connsiteX3" fmla="*/ 10000 w 10000"/>
                <a:gd name="connsiteY3" fmla="*/ 9959 h 10073"/>
                <a:gd name="connsiteX0" fmla="*/ 0 w 10000"/>
                <a:gd name="connsiteY0" fmla="*/ 9992 h 10012"/>
                <a:gd name="connsiteX1" fmla="*/ 5094 w 10000"/>
                <a:gd name="connsiteY1" fmla="*/ 5 h 10012"/>
                <a:gd name="connsiteX2" fmla="*/ 6331 w 10000"/>
                <a:gd name="connsiteY2" fmla="*/ 8661 h 10012"/>
                <a:gd name="connsiteX3" fmla="*/ 10000 w 10000"/>
                <a:gd name="connsiteY3" fmla="*/ 9960 h 10012"/>
                <a:gd name="connsiteX0" fmla="*/ 0 w 10000"/>
                <a:gd name="connsiteY0" fmla="*/ 9992 h 10001"/>
                <a:gd name="connsiteX1" fmla="*/ 5094 w 10000"/>
                <a:gd name="connsiteY1" fmla="*/ 5 h 10001"/>
                <a:gd name="connsiteX2" fmla="*/ 6661 w 10000"/>
                <a:gd name="connsiteY2" fmla="*/ 8610 h 10001"/>
                <a:gd name="connsiteX3" fmla="*/ 10000 w 10000"/>
                <a:gd name="connsiteY3" fmla="*/ 996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1">
                  <a:moveTo>
                    <a:pt x="0" y="9992"/>
                  </a:moveTo>
                  <a:cubicBezTo>
                    <a:pt x="695" y="8315"/>
                    <a:pt x="3984" y="235"/>
                    <a:pt x="5094" y="5"/>
                  </a:cubicBezTo>
                  <a:cubicBezTo>
                    <a:pt x="6204" y="-225"/>
                    <a:pt x="5488" y="6933"/>
                    <a:pt x="6661" y="8610"/>
                  </a:cubicBezTo>
                  <a:cubicBezTo>
                    <a:pt x="7835" y="10287"/>
                    <a:pt x="8882" y="9997"/>
                    <a:pt x="10000" y="996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9" name="Line 334">
              <a:extLst>
                <a:ext uri="{FF2B5EF4-FFF2-40B4-BE49-F238E27FC236}">
                  <a16:creationId xmlns:a16="http://schemas.microsoft.com/office/drawing/2014/main" id="{AF5D54D6-CC93-6E42-8712-1BDF48F23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1363" y="1673225"/>
              <a:ext cx="1254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20" name="Line 335">
              <a:extLst>
                <a:ext uri="{FF2B5EF4-FFF2-40B4-BE49-F238E27FC236}">
                  <a16:creationId xmlns:a16="http://schemas.microsoft.com/office/drawing/2014/main" id="{5F83D767-834B-CD45-B9C0-86188156B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938" y="3381375"/>
              <a:ext cx="0" cy="1349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21" name="Text Box 336">
              <a:extLst>
                <a:ext uri="{FF2B5EF4-FFF2-40B4-BE49-F238E27FC236}">
                  <a16:creationId xmlns:a16="http://schemas.microsoft.com/office/drawing/2014/main" id="{4D3494C0-DD1C-794E-97BA-6E4472E2F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5482" y="1423988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R/2</a:t>
              </a:r>
            </a:p>
          </p:txBody>
        </p:sp>
        <p:sp>
          <p:nvSpPr>
            <p:cNvPr id="622" name="Text Box 337">
              <a:extLst>
                <a:ext uri="{FF2B5EF4-FFF2-40B4-BE49-F238E27FC236}">
                  <a16:creationId xmlns:a16="http://schemas.microsoft.com/office/drawing/2014/main" id="{CE6E8577-4BD8-EE4D-8020-05E336E07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2269" y="3433763"/>
              <a:ext cx="524075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R/2</a:t>
              </a:r>
            </a:p>
          </p:txBody>
        </p:sp>
        <p:sp>
          <p:nvSpPr>
            <p:cNvPr id="623" name="Text Box 338">
              <a:extLst>
                <a:ext uri="{FF2B5EF4-FFF2-40B4-BE49-F238E27FC236}">
                  <a16:creationId xmlns:a16="http://schemas.microsoft.com/office/drawing/2014/main" id="{05367630-23E9-2744-A1A7-0C85EC93D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416844" y="2334262"/>
              <a:ext cx="808038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>
                  <a:solidFill>
                    <a:srgbClr val="000000"/>
                  </a:solidFill>
                  <a:latin typeface="Symbol" charset="0"/>
                </a:rPr>
                <a:t>l</a:t>
              </a:r>
              <a:r>
                <a:rPr lang="en-US" sz="1800" baseline="-25000">
                  <a:solidFill>
                    <a:srgbClr val="000000"/>
                  </a:solidFill>
                  <a:latin typeface="Arial" charset="0"/>
                </a:rPr>
                <a:t>out</a:t>
              </a:r>
            </a:p>
          </p:txBody>
        </p:sp>
        <p:sp>
          <p:nvSpPr>
            <p:cNvPr id="624" name="Text Box 339">
              <a:extLst>
                <a:ext uri="{FF2B5EF4-FFF2-40B4-BE49-F238E27FC236}">
                  <a16:creationId xmlns:a16="http://schemas.microsoft.com/office/drawing/2014/main" id="{5131AB9A-BD62-7E48-B700-9F673321A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223" y="3343275"/>
              <a:ext cx="624530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800" dirty="0" err="1">
                  <a:solidFill>
                    <a:srgbClr val="000000"/>
                  </a:solidFill>
                  <a:latin typeface="Symbol" pitchFamily="2" charset="2"/>
                </a:rPr>
                <a:t>l</a:t>
              </a:r>
              <a:r>
                <a:rPr lang="en-US" altLang="en-US" sz="1800" baseline="-25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in</a:t>
              </a:r>
              <a:r>
                <a:rPr lang="en-US" altLang="ja-JP" sz="1800" baseline="30000" dirty="0">
                  <a:solidFill>
                    <a:srgbClr val="000000"/>
                  </a:solidFill>
                  <a:latin typeface="Calibri" panose="020F0502020204030204"/>
                </a:rPr>
                <a:t>’</a:t>
              </a:r>
              <a:endParaRPr lang="en-US" altLang="en-US" sz="1800" baseline="3000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sp>
        <p:nvSpPr>
          <p:cNvPr id="130" name="Slide Number Placeholder 2">
            <a:extLst>
              <a:ext uri="{FF2B5EF4-FFF2-40B4-BE49-F238E27FC236}">
                <a16:creationId xmlns:a16="http://schemas.microsoft.com/office/drawing/2014/main" id="{B2D434D1-E742-A043-86CE-3BB54BC2F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13732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Causes/costs of congestion: insights</a:t>
            </a:r>
            <a:endParaRPr lang="en-US" sz="33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4ABAFB-5459-F446-A0AC-48FC5C1C05E1}"/>
              </a:ext>
            </a:extLst>
          </p:cNvPr>
          <p:cNvGrpSpPr/>
          <p:nvPr/>
        </p:nvGrpSpPr>
        <p:grpSpPr>
          <a:xfrm>
            <a:off x="790575" y="4746522"/>
            <a:ext cx="6315076" cy="1002276"/>
            <a:chOff x="1054099" y="4728508"/>
            <a:chExt cx="8420101" cy="1336368"/>
          </a:xfrm>
        </p:grpSpPr>
        <p:sp>
          <p:nvSpPr>
            <p:cNvPr id="470" name="Rectangle 3">
              <a:extLst>
                <a:ext uri="{FF2B5EF4-FFF2-40B4-BE49-F238E27FC236}">
                  <a16:creationId xmlns:a16="http://schemas.microsoft.com/office/drawing/2014/main" id="{B3E01DA9-25FD-B546-AB8A-84DD03754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5114925"/>
              <a:ext cx="8267700" cy="40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32" name="Rectangle 4">
              <a:extLst>
                <a:ext uri="{FF2B5EF4-FFF2-40B4-BE49-F238E27FC236}">
                  <a16:creationId xmlns:a16="http://schemas.microsoft.com/office/drawing/2014/main" id="{E62417CD-29D3-4540-95AB-DBD339E4A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099" y="4926013"/>
              <a:ext cx="6735751" cy="80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57175" indent="-257175" defTabSz="68580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altLang="ja-JP" sz="2100" dirty="0">
                  <a:solidFill>
                    <a:srgbClr val="000000"/>
                  </a:solidFill>
                  <a:latin typeface="Calibri" panose="020F0502020204030204"/>
                </a:rPr>
                <a:t>upstream transmission capacity / buffering wasted for packets lost downstream</a:t>
              </a:r>
              <a:endParaRPr lang="en-US" altLang="en-US" sz="210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7D00A8-A6C2-354A-9DB9-EE706DA9D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4126" y="4728508"/>
              <a:ext cx="1657096" cy="133636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4D1E4-3EEB-4E4B-8616-C6D7345EBEEE}"/>
              </a:ext>
            </a:extLst>
          </p:cNvPr>
          <p:cNvGrpSpPr/>
          <p:nvPr/>
        </p:nvGrpSpPr>
        <p:grpSpPr>
          <a:xfrm>
            <a:off x="771525" y="2396268"/>
            <a:ext cx="7560551" cy="1001092"/>
            <a:chOff x="1028700" y="1860299"/>
            <a:chExt cx="10080734" cy="1334789"/>
          </a:xfrm>
        </p:grpSpPr>
        <p:sp>
          <p:nvSpPr>
            <p:cNvPr id="129" name="Rectangle 4">
              <a:extLst>
                <a:ext uri="{FF2B5EF4-FFF2-40B4-BE49-F238E27FC236}">
                  <a16:creationId xmlns:a16="http://schemas.microsoft.com/office/drawing/2014/main" id="{C8DF44BF-39DD-7A44-89E8-80E5392BB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2139156"/>
              <a:ext cx="10080734" cy="47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57175" indent="-257175" defTabSz="68580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altLang="en-US" sz="2100" dirty="0">
                  <a:solidFill>
                    <a:srgbClr val="000000"/>
                  </a:solidFill>
                  <a:latin typeface="Calibri" panose="020F0502020204030204"/>
                </a:rPr>
                <a:t>delay increases as capacity approached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BC8354-A522-CA41-8AD1-6483FE2E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1601" y="1860299"/>
              <a:ext cx="1402990" cy="133478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D27AAF-A2F5-E143-ACD8-97D841F75BBA}"/>
              </a:ext>
            </a:extLst>
          </p:cNvPr>
          <p:cNvGrpSpPr/>
          <p:nvPr/>
        </p:nvGrpSpPr>
        <p:grpSpPr>
          <a:xfrm>
            <a:off x="781050" y="3983053"/>
            <a:ext cx="7464103" cy="1097281"/>
            <a:chOff x="1041400" y="4167737"/>
            <a:chExt cx="9952137" cy="1463041"/>
          </a:xfrm>
        </p:grpSpPr>
        <p:sp>
          <p:nvSpPr>
            <p:cNvPr id="131" name="Rectangle 4">
              <a:extLst>
                <a:ext uri="{FF2B5EF4-FFF2-40B4-BE49-F238E27FC236}">
                  <a16:creationId xmlns:a16="http://schemas.microsoft.com/office/drawing/2014/main" id="{E69E1480-29A3-FC40-B2EA-9D31AA40C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4352873"/>
              <a:ext cx="6769100" cy="762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57175" indent="-257175" defTabSz="68580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altLang="en-US" sz="2100" dirty="0">
                  <a:solidFill>
                    <a:srgbClr val="000000"/>
                  </a:solidFill>
                  <a:latin typeface="Calibri" panose="020F0502020204030204"/>
                </a:rPr>
                <a:t>un-needed duplicates further decreases effective throughput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8C9A99-D0A4-9E4A-AD6A-0403159B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4995" y="4167737"/>
              <a:ext cx="1628542" cy="146304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331F8E-78B4-5E4D-9E14-918B774CF79B}"/>
              </a:ext>
            </a:extLst>
          </p:cNvPr>
          <p:cNvGrpSpPr/>
          <p:nvPr/>
        </p:nvGrpSpPr>
        <p:grpSpPr>
          <a:xfrm>
            <a:off x="781050" y="3095123"/>
            <a:ext cx="6225840" cy="1085650"/>
            <a:chOff x="1041400" y="2983830"/>
            <a:chExt cx="8301120" cy="1447533"/>
          </a:xfrm>
        </p:grpSpPr>
        <p:sp>
          <p:nvSpPr>
            <p:cNvPr id="130" name="Rectangle 4">
              <a:extLst>
                <a:ext uri="{FF2B5EF4-FFF2-40B4-BE49-F238E27FC236}">
                  <a16:creationId xmlns:a16="http://schemas.microsoft.com/office/drawing/2014/main" id="{E0B74A1B-74C4-184F-94CC-A99D0D2E3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3256108"/>
              <a:ext cx="6332794" cy="427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57175" indent="-257175" defTabSz="68580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altLang="en-US" sz="2100" dirty="0">
                  <a:solidFill>
                    <a:srgbClr val="000000"/>
                  </a:solidFill>
                  <a:latin typeface="Calibri" panose="020F0502020204030204"/>
                </a:rPr>
                <a:t>loss/retransmission decreases effective throughput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0FCDE-CAF5-4C40-A5A2-D21059E4F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3915" y="2983830"/>
              <a:ext cx="1618605" cy="14475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7EFD51-4F3D-7A4D-8E82-A230AAE12880}"/>
              </a:ext>
            </a:extLst>
          </p:cNvPr>
          <p:cNvGrpSpPr/>
          <p:nvPr/>
        </p:nvGrpSpPr>
        <p:grpSpPr>
          <a:xfrm>
            <a:off x="781051" y="1749836"/>
            <a:ext cx="6158111" cy="997862"/>
            <a:chOff x="1041400" y="1190115"/>
            <a:chExt cx="8210815" cy="1330482"/>
          </a:xfrm>
        </p:grpSpPr>
        <p:sp>
          <p:nvSpPr>
            <p:cNvPr id="471" name="Rectangle 4">
              <a:extLst>
                <a:ext uri="{FF2B5EF4-FFF2-40B4-BE49-F238E27FC236}">
                  <a16:creationId xmlns:a16="http://schemas.microsoft.com/office/drawing/2014/main" id="{50204642-54CB-0C46-8699-863901641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1395413"/>
              <a:ext cx="6538912" cy="47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57175" indent="-257175" defTabSz="68580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altLang="en-US" sz="2100" dirty="0">
                  <a:solidFill>
                    <a:srgbClr val="000000"/>
                  </a:solidFill>
                  <a:latin typeface="Calibri" panose="020F0502020204030204"/>
                </a:rPr>
                <a:t>throughput can never exceed capacity 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DCF390-386B-AE45-BE92-F53BE11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9084" y="1190115"/>
              <a:ext cx="1523131" cy="1330482"/>
            </a:xfrm>
            <a:prstGeom prst="rect">
              <a:avLst/>
            </a:prstGeom>
          </p:spPr>
        </p:pic>
      </p:grp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BBFEA973-F377-3247-B95A-5759C5BD8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4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Rectangle 2"/>
          <p:cNvSpPr>
            <a:spLocks noChangeArrowheads="1"/>
          </p:cNvSpPr>
          <p:nvPr/>
        </p:nvSpPr>
        <p:spPr bwMode="auto">
          <a:xfrm>
            <a:off x="1446214" y="482601"/>
            <a:ext cx="6007100" cy="3311525"/>
          </a:xfrm>
          <a:prstGeom prst="rect">
            <a:avLst/>
          </a:prstGeom>
          <a:solidFill>
            <a:srgbClr val="FDE3B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4434" name="Rectangle 3"/>
          <p:cNvSpPr>
            <a:spLocks noChangeArrowheads="1"/>
          </p:cNvSpPr>
          <p:nvPr/>
        </p:nvSpPr>
        <p:spPr bwMode="auto">
          <a:xfrm>
            <a:off x="3154363" y="6210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35" name="Rectangle 4"/>
          <p:cNvSpPr>
            <a:spLocks noChangeArrowheads="1"/>
          </p:cNvSpPr>
          <p:nvPr/>
        </p:nvSpPr>
        <p:spPr bwMode="auto">
          <a:xfrm>
            <a:off x="1449389" y="3810000"/>
            <a:ext cx="6002337" cy="2667000"/>
          </a:xfrm>
          <a:prstGeom prst="rect">
            <a:avLst/>
          </a:prstGeom>
          <a:solidFill>
            <a:srgbClr val="FF66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4436" name="Line 5"/>
          <p:cNvSpPr>
            <a:spLocks noChangeShapeType="1"/>
          </p:cNvSpPr>
          <p:nvPr/>
        </p:nvSpPr>
        <p:spPr bwMode="auto">
          <a:xfrm flipV="1">
            <a:off x="1504950" y="1211264"/>
            <a:ext cx="5949951" cy="15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37" name="Line 6"/>
          <p:cNvSpPr>
            <a:spLocks noChangeShapeType="1"/>
          </p:cNvSpPr>
          <p:nvPr/>
        </p:nvSpPr>
        <p:spPr bwMode="auto">
          <a:xfrm>
            <a:off x="1517652" y="1912939"/>
            <a:ext cx="59547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38" name="Line 7"/>
          <p:cNvSpPr>
            <a:spLocks noChangeShapeType="1"/>
          </p:cNvSpPr>
          <p:nvPr/>
        </p:nvSpPr>
        <p:spPr bwMode="auto">
          <a:xfrm>
            <a:off x="1517651" y="2560639"/>
            <a:ext cx="59563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39" name="Line 8"/>
          <p:cNvSpPr>
            <a:spLocks noChangeShapeType="1"/>
          </p:cNvSpPr>
          <p:nvPr/>
        </p:nvSpPr>
        <p:spPr bwMode="auto">
          <a:xfrm>
            <a:off x="4411664" y="508000"/>
            <a:ext cx="1587" cy="20272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0" name="Line 9"/>
          <p:cNvSpPr>
            <a:spLocks noChangeShapeType="1"/>
          </p:cNvSpPr>
          <p:nvPr/>
        </p:nvSpPr>
        <p:spPr bwMode="auto">
          <a:xfrm>
            <a:off x="29384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1" name="Line 10"/>
          <p:cNvSpPr>
            <a:spLocks noChangeShapeType="1"/>
          </p:cNvSpPr>
          <p:nvPr/>
        </p:nvSpPr>
        <p:spPr bwMode="auto">
          <a:xfrm>
            <a:off x="22145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2" name="Rectangle 11"/>
          <p:cNvSpPr>
            <a:spLocks noChangeArrowheads="1"/>
          </p:cNvSpPr>
          <p:nvPr/>
        </p:nvSpPr>
        <p:spPr bwMode="auto">
          <a:xfrm>
            <a:off x="1647899" y="563564"/>
            <a:ext cx="38244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4</a:t>
            </a:r>
            <a:endParaRPr lang="en-US" sz="2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3" name="Rectangle 12"/>
          <p:cNvSpPr>
            <a:spLocks noChangeArrowheads="1"/>
          </p:cNvSpPr>
          <p:nvPr/>
        </p:nvSpPr>
        <p:spPr bwMode="auto">
          <a:xfrm>
            <a:off x="2395539" y="561976"/>
            <a:ext cx="37941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274444" name="Rectangle 13"/>
          <p:cNvSpPr>
            <a:spLocks noChangeArrowheads="1"/>
          </p:cNvSpPr>
          <p:nvPr/>
        </p:nvSpPr>
        <p:spPr bwMode="auto">
          <a:xfrm>
            <a:off x="2949127" y="514351"/>
            <a:ext cx="1420124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Type of Service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(TOS)</a:t>
            </a:r>
          </a:p>
        </p:txBody>
      </p:sp>
      <p:sp>
        <p:nvSpPr>
          <p:cNvPr id="274445" name="Rectangle 14"/>
          <p:cNvSpPr>
            <a:spLocks noChangeArrowheads="1"/>
          </p:cNvSpPr>
          <p:nvPr/>
        </p:nvSpPr>
        <p:spPr bwMode="auto">
          <a:xfrm>
            <a:off x="4572001" y="685801"/>
            <a:ext cx="257412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16-bit Total Length (Bytes)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4446" name="Rectangle 15"/>
          <p:cNvSpPr>
            <a:spLocks noChangeArrowheads="1"/>
          </p:cNvSpPr>
          <p:nvPr/>
        </p:nvSpPr>
        <p:spPr bwMode="auto">
          <a:xfrm>
            <a:off x="2124075" y="1416051"/>
            <a:ext cx="19050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16-bit Identification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7" name="Line 16"/>
          <p:cNvSpPr>
            <a:spLocks noChangeShapeType="1"/>
          </p:cNvSpPr>
          <p:nvPr/>
        </p:nvSpPr>
        <p:spPr bwMode="auto">
          <a:xfrm>
            <a:off x="5072064" y="12414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8" name="Rectangle 17"/>
          <p:cNvSpPr>
            <a:spLocks noChangeArrowheads="1"/>
          </p:cNvSpPr>
          <p:nvPr/>
        </p:nvSpPr>
        <p:spPr bwMode="auto">
          <a:xfrm>
            <a:off x="4433361" y="1301751"/>
            <a:ext cx="6217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3-bit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Flags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9" name="Rectangle 18"/>
          <p:cNvSpPr>
            <a:spLocks noChangeArrowheads="1"/>
          </p:cNvSpPr>
          <p:nvPr/>
        </p:nvSpPr>
        <p:spPr bwMode="auto">
          <a:xfrm>
            <a:off x="5132388" y="1433514"/>
            <a:ext cx="223168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13-bit Fragment Offset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50" name="Line 19"/>
          <p:cNvSpPr>
            <a:spLocks noChangeShapeType="1"/>
          </p:cNvSpPr>
          <p:nvPr/>
        </p:nvSpPr>
        <p:spPr bwMode="auto">
          <a:xfrm>
            <a:off x="3001964" y="1939926"/>
            <a:ext cx="1587" cy="6016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51" name="Rectangle 20"/>
          <p:cNvSpPr>
            <a:spLocks noChangeArrowheads="1"/>
          </p:cNvSpPr>
          <p:nvPr/>
        </p:nvSpPr>
        <p:spPr bwMode="auto">
          <a:xfrm>
            <a:off x="1663422" y="1974850"/>
            <a:ext cx="1170544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 Time to 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Live (TTL)</a:t>
            </a:r>
          </a:p>
        </p:txBody>
      </p:sp>
      <p:sp>
        <p:nvSpPr>
          <p:cNvPr id="274452" name="Rectangle 21"/>
          <p:cNvSpPr>
            <a:spLocks noChangeArrowheads="1"/>
          </p:cNvSpPr>
          <p:nvPr/>
        </p:nvSpPr>
        <p:spPr bwMode="auto">
          <a:xfrm>
            <a:off x="2979738" y="2071689"/>
            <a:ext cx="139160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8-bit Protocol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4453" name="Rectangle 22"/>
          <p:cNvSpPr>
            <a:spLocks noChangeArrowheads="1"/>
          </p:cNvSpPr>
          <p:nvPr/>
        </p:nvSpPr>
        <p:spPr bwMode="auto">
          <a:xfrm>
            <a:off x="4689477" y="2089151"/>
            <a:ext cx="245219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rgbClr val="000000"/>
                </a:solidFill>
                <a:latin typeface="Arial" charset="0"/>
              </a:rPr>
              <a:t>16-bit Header Checksum</a:t>
            </a:r>
            <a:endParaRPr lang="en-US" sz="14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54" name="Line 23"/>
          <p:cNvSpPr>
            <a:spLocks noChangeShapeType="1"/>
          </p:cNvSpPr>
          <p:nvPr/>
        </p:nvSpPr>
        <p:spPr bwMode="auto">
          <a:xfrm>
            <a:off x="1504951" y="3208339"/>
            <a:ext cx="5967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55" name="Rectangle 24"/>
          <p:cNvSpPr>
            <a:spLocks noChangeArrowheads="1"/>
          </p:cNvSpPr>
          <p:nvPr/>
        </p:nvSpPr>
        <p:spPr bwMode="auto">
          <a:xfrm>
            <a:off x="3181350" y="2732089"/>
            <a:ext cx="244868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Source IP Address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4456" name="Rectangle 25"/>
          <p:cNvSpPr>
            <a:spLocks noChangeArrowheads="1"/>
          </p:cNvSpPr>
          <p:nvPr/>
        </p:nvSpPr>
        <p:spPr bwMode="auto">
          <a:xfrm>
            <a:off x="3011489" y="3357564"/>
            <a:ext cx="282509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Destination IP Address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4457" name="Rectangle 27"/>
          <p:cNvSpPr>
            <a:spLocks noChangeArrowheads="1"/>
          </p:cNvSpPr>
          <p:nvPr/>
        </p:nvSpPr>
        <p:spPr bwMode="auto">
          <a:xfrm>
            <a:off x="3921126" y="4962526"/>
            <a:ext cx="1294977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IP Payload</a:t>
            </a: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18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8376638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6DD7C50-58C4-B34F-A819-0EADD89C2A37}"/>
              </a:ext>
            </a:extLst>
          </p:cNvPr>
          <p:cNvGrpSpPr/>
          <p:nvPr/>
        </p:nvGrpSpPr>
        <p:grpSpPr>
          <a:xfrm>
            <a:off x="7857686" y="2633741"/>
            <a:ext cx="538401" cy="865856"/>
            <a:chOff x="7664720" y="2795550"/>
            <a:chExt cx="717868" cy="115447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52B9B30-D973-4342-9353-3C55976BEB6A}"/>
                </a:ext>
              </a:extLst>
            </p:cNvPr>
            <p:cNvSpPr/>
            <p:nvPr/>
          </p:nvSpPr>
          <p:spPr>
            <a:xfrm>
              <a:off x="7671781" y="2795550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4EADA8-9231-C54D-B660-93136571FE39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B564AD7-6052-D74E-AFB8-443721B0BA8F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C030439-89A7-D141-93A0-55E98A03659C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29CBFF5-3970-894F-B8C7-846B6CF65EF2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Freeform 270">
            <a:extLst>
              <a:ext uri="{FF2B5EF4-FFF2-40B4-BE49-F238E27FC236}">
                <a16:creationId xmlns:a16="http://schemas.microsoft.com/office/drawing/2014/main" id="{CE7C7371-97B5-C346-A95F-94B2CF95CEF8}"/>
              </a:ext>
            </a:extLst>
          </p:cNvPr>
          <p:cNvSpPr>
            <a:spLocks/>
          </p:cNvSpPr>
          <p:nvPr/>
        </p:nvSpPr>
        <p:spPr bwMode="auto">
          <a:xfrm flipH="1">
            <a:off x="5107550" y="2586037"/>
            <a:ext cx="188119" cy="901304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34" name="Group 354">
            <a:extLst>
              <a:ext uri="{FF2B5EF4-FFF2-40B4-BE49-F238E27FC236}">
                <a16:creationId xmlns:a16="http://schemas.microsoft.com/office/drawing/2014/main" id="{1BCC2894-BF9B-8F46-AA42-B55DC303E1A8}"/>
              </a:ext>
            </a:extLst>
          </p:cNvPr>
          <p:cNvGrpSpPr>
            <a:grpSpLocks/>
          </p:cNvGrpSpPr>
          <p:nvPr/>
        </p:nvGrpSpPr>
        <p:grpSpPr bwMode="auto">
          <a:xfrm>
            <a:off x="4803940" y="3289698"/>
            <a:ext cx="394097" cy="326231"/>
            <a:chOff x="-44" y="1473"/>
            <a:chExt cx="981" cy="1105"/>
          </a:xfrm>
        </p:grpSpPr>
        <p:pic>
          <p:nvPicPr>
            <p:cNvPr id="135" name="Picture 355" descr="desktop_computer_stylized_medium">
              <a:extLst>
                <a:ext uri="{FF2B5EF4-FFF2-40B4-BE49-F238E27FC236}">
                  <a16:creationId xmlns:a16="http://schemas.microsoft.com/office/drawing/2014/main" id="{3E99589F-1E40-7C43-B8AA-5029A4A26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Freeform 356">
              <a:extLst>
                <a:ext uri="{FF2B5EF4-FFF2-40B4-BE49-F238E27FC236}">
                  <a16:creationId xmlns:a16="http://schemas.microsoft.com/office/drawing/2014/main" id="{B3DD6BB4-576F-9148-8D11-578565B588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47F56F3-1CFD-5745-9F94-FFAF782BC64A}"/>
              </a:ext>
            </a:extLst>
          </p:cNvPr>
          <p:cNvGrpSpPr/>
          <p:nvPr/>
        </p:nvGrpSpPr>
        <p:grpSpPr>
          <a:xfrm>
            <a:off x="5283965" y="2628808"/>
            <a:ext cx="538401" cy="865856"/>
            <a:chOff x="7664720" y="2799688"/>
            <a:chExt cx="717868" cy="115447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2A18A2C-071A-724E-ABAB-EE121ADBCB05}"/>
                </a:ext>
              </a:extLst>
            </p:cNvPr>
            <p:cNvSpPr/>
            <p:nvPr/>
          </p:nvSpPr>
          <p:spPr>
            <a:xfrm>
              <a:off x="7671781" y="2799688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246001-6FA7-F047-AECA-800C5A5F30CD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407FE2E-B4F8-E142-9856-65C553F4A8EF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F241007-617C-9B47-BDCF-F85615C450A7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B2A72B-F1C5-4049-8439-AABBF750CD86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289" name="Rectangle 3">
            <a:extLst>
              <a:ext uri="{FF2B5EF4-FFF2-40B4-BE49-F238E27FC236}">
                <a16:creationId xmlns:a16="http://schemas.microsoft.com/office/drawing/2014/main" id="{D469BBE5-2D5E-1245-BE57-AED04CA89E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3677" y="2311735"/>
            <a:ext cx="4171950" cy="1902326"/>
          </a:xfrm>
        </p:spPr>
        <p:txBody>
          <a:bodyPr>
            <a:normAutofit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End-end congestion control:</a:t>
            </a:r>
          </a:p>
          <a:p>
            <a:pPr marL="350044" indent="-252413">
              <a:defRPr/>
            </a:pPr>
            <a:r>
              <a:rPr lang="en-US" sz="2400" dirty="0"/>
              <a:t>no explicit feedback from network</a:t>
            </a:r>
          </a:p>
          <a:p>
            <a:pPr marL="350044" indent="-252413">
              <a:defRPr/>
            </a:pPr>
            <a:r>
              <a:rPr lang="en-US" sz="2400" dirty="0"/>
              <a:t>congestion </a:t>
            </a:r>
            <a:r>
              <a:rPr lang="en-US" sz="2400" i="1" dirty="0">
                <a:solidFill>
                  <a:srgbClr val="C00000"/>
                </a:solidFill>
              </a:rPr>
              <a:t>inferred</a:t>
            </a:r>
            <a:r>
              <a:rPr lang="en-US" sz="2400" dirty="0"/>
              <a:t> from observed loss, delay</a:t>
            </a: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15E2A5A3-138A-0644-B40C-0B75A1130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Approaches towards congestion control</a:t>
            </a:r>
            <a:endParaRPr lang="en-US" sz="4050" dirty="0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152A9AF6-236E-E947-A90D-95476DF178A8}"/>
              </a:ext>
            </a:extLst>
          </p:cNvPr>
          <p:cNvSpPr>
            <a:spLocks/>
          </p:cNvSpPr>
          <p:nvPr/>
        </p:nvSpPr>
        <p:spPr bwMode="auto">
          <a:xfrm>
            <a:off x="5756939" y="3451549"/>
            <a:ext cx="2136653" cy="1110680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7E9EEA9-F362-5541-9FCC-5483A233137E}"/>
              </a:ext>
            </a:extLst>
          </p:cNvPr>
          <p:cNvSpPr>
            <a:spLocks/>
          </p:cNvSpPr>
          <p:nvPr/>
        </p:nvSpPr>
        <p:spPr bwMode="auto">
          <a:xfrm>
            <a:off x="6235720" y="3678924"/>
            <a:ext cx="407322" cy="221422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7" name="Freeform 91">
            <a:extLst>
              <a:ext uri="{FF2B5EF4-FFF2-40B4-BE49-F238E27FC236}">
                <a16:creationId xmlns:a16="http://schemas.microsoft.com/office/drawing/2014/main" id="{E427D45F-306D-1B44-BF5E-891FCB01E246}"/>
              </a:ext>
            </a:extLst>
          </p:cNvPr>
          <p:cNvSpPr>
            <a:spLocks/>
          </p:cNvSpPr>
          <p:nvPr/>
        </p:nvSpPr>
        <p:spPr bwMode="auto">
          <a:xfrm>
            <a:off x="7017016" y="3674162"/>
            <a:ext cx="378738" cy="230945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" name="Freeform 92">
            <a:extLst>
              <a:ext uri="{FF2B5EF4-FFF2-40B4-BE49-F238E27FC236}">
                <a16:creationId xmlns:a16="http://schemas.microsoft.com/office/drawing/2014/main" id="{F209776F-AA9D-E941-ADBB-CB44422BD081}"/>
              </a:ext>
            </a:extLst>
          </p:cNvPr>
          <p:cNvSpPr>
            <a:spLocks/>
          </p:cNvSpPr>
          <p:nvPr/>
        </p:nvSpPr>
        <p:spPr bwMode="auto">
          <a:xfrm>
            <a:off x="6217855" y="3968200"/>
            <a:ext cx="360873" cy="178566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9" name="Freeform 93">
            <a:extLst>
              <a:ext uri="{FF2B5EF4-FFF2-40B4-BE49-F238E27FC236}">
                <a16:creationId xmlns:a16="http://schemas.microsoft.com/office/drawing/2014/main" id="{8B9D5253-F5A6-2746-81DB-996216E1FB97}"/>
              </a:ext>
            </a:extLst>
          </p:cNvPr>
          <p:cNvSpPr>
            <a:spLocks/>
          </p:cNvSpPr>
          <p:nvPr/>
        </p:nvSpPr>
        <p:spPr bwMode="auto">
          <a:xfrm>
            <a:off x="6928882" y="3950344"/>
            <a:ext cx="471636" cy="185708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0" name="Freeform 94">
            <a:extLst>
              <a:ext uri="{FF2B5EF4-FFF2-40B4-BE49-F238E27FC236}">
                <a16:creationId xmlns:a16="http://schemas.microsoft.com/office/drawing/2014/main" id="{61F0A20F-097C-EA42-809A-3298AB6693B1}"/>
              </a:ext>
            </a:extLst>
          </p:cNvPr>
          <p:cNvSpPr>
            <a:spLocks/>
          </p:cNvSpPr>
          <p:nvPr/>
        </p:nvSpPr>
        <p:spPr bwMode="auto">
          <a:xfrm>
            <a:off x="7429102" y="3990818"/>
            <a:ext cx="154830" cy="38094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1" name="Freeform 95">
            <a:extLst>
              <a:ext uri="{FF2B5EF4-FFF2-40B4-BE49-F238E27FC236}">
                <a16:creationId xmlns:a16="http://schemas.microsoft.com/office/drawing/2014/main" id="{424EA790-DC83-AE41-B59F-CDBDBE0981CB}"/>
              </a:ext>
            </a:extLst>
          </p:cNvPr>
          <p:cNvSpPr>
            <a:spLocks/>
          </p:cNvSpPr>
          <p:nvPr/>
        </p:nvSpPr>
        <p:spPr bwMode="auto">
          <a:xfrm>
            <a:off x="6502504" y="4390806"/>
            <a:ext cx="552624" cy="5595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2" name="Freeform 96">
            <a:extLst>
              <a:ext uri="{FF2B5EF4-FFF2-40B4-BE49-F238E27FC236}">
                <a16:creationId xmlns:a16="http://schemas.microsoft.com/office/drawing/2014/main" id="{72EB3BD6-9F21-2342-8AED-3E9F67894AD9}"/>
              </a:ext>
            </a:extLst>
          </p:cNvPr>
          <p:cNvSpPr>
            <a:spLocks/>
          </p:cNvSpPr>
          <p:nvPr/>
        </p:nvSpPr>
        <p:spPr bwMode="auto">
          <a:xfrm>
            <a:off x="6099946" y="3986057"/>
            <a:ext cx="145302" cy="319037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75DCF5F-4092-2C43-896B-19822B08E6B5}"/>
              </a:ext>
            </a:extLst>
          </p:cNvPr>
          <p:cNvGrpSpPr/>
          <p:nvPr/>
        </p:nvGrpSpPr>
        <p:grpSpPr>
          <a:xfrm>
            <a:off x="7289801" y="3817014"/>
            <a:ext cx="433524" cy="214280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18160F9-6FEC-9A43-8802-7C6CC98A3EE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375EF01-0290-9B47-8E36-E43DE1108F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178D65-D230-EE4E-A397-C7BE84BE7B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F6706B47-A3DA-2948-AE76-ECB82CD2119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997E8A2-E352-944A-9B99-BDEBAA2024A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5522D15-A640-D544-8C5A-740AB15174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A657C9E-78AA-054A-8253-7E707F297A7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703BE46-EF6B-8F4F-8103-DB506FA237F8}"/>
              </a:ext>
            </a:extLst>
          </p:cNvPr>
          <p:cNvGrpSpPr/>
          <p:nvPr/>
        </p:nvGrpSpPr>
        <p:grpSpPr>
          <a:xfrm>
            <a:off x="7013705" y="4307334"/>
            <a:ext cx="433524" cy="214280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C93DB37A-DC30-7049-A906-DE4299FCFE9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D540D06-51B9-D24C-A5F5-D49982A086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0B97449-7EBF-F346-9FFA-F3CB1C97A6B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1A098066-DD0C-0547-8ABC-8D18EA23F1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4B9AE5D-1C6E-8747-BA6A-CE53FF8E918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D4A0CA9E-BE5A-D743-94BD-A9A3807788B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208F4AD6-8E7A-EC46-8054-65F26912355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174B89A-A569-2044-B74A-55933EDB42EC}"/>
              </a:ext>
            </a:extLst>
          </p:cNvPr>
          <p:cNvGrpSpPr/>
          <p:nvPr/>
        </p:nvGrpSpPr>
        <p:grpSpPr>
          <a:xfrm>
            <a:off x="6146349" y="4270832"/>
            <a:ext cx="433524" cy="214280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E0F2D6A-4975-2240-9DBA-9752CDABCD3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671BCEE-CA54-2A42-97FC-01FA73F51C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B74E383-7E77-2E4D-BBB3-C0CB1C080B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3C2C74B-BD87-0F41-9E97-2D6D70231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9A726BB-74B1-444A-9200-225EE583E8C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480EBF5E-6B8D-F547-BD3C-56A7E685D38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BD8743C8-69EE-7C4B-AAD2-C758A3F1F90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E3371FA-1B37-E043-BBA9-FBAEC0EF06BB}"/>
              </a:ext>
            </a:extLst>
          </p:cNvPr>
          <p:cNvGrpSpPr/>
          <p:nvPr/>
        </p:nvGrpSpPr>
        <p:grpSpPr>
          <a:xfrm>
            <a:off x="6600474" y="3584283"/>
            <a:ext cx="433524" cy="214280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3C4E5C9-0C6C-FE44-8E48-3AEAB312320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0F2B9E3-1FE0-3341-9F1D-E60AC91CF4F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9A4FE6E-757F-104A-A301-53D57A115B9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D1C4D832-AA7B-2F44-88F3-867F1C5C73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7B4F7C5-8F07-6444-9C56-5CCC6DAD801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4D1016A-A633-4F47-AD16-9F5C4A1B4BB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E90D1C0-25CA-D549-8BEC-F6FC08E9AF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0A555A-7D83-9C41-BC45-9CE34B97A2A0}"/>
              </a:ext>
            </a:extLst>
          </p:cNvPr>
          <p:cNvGrpSpPr/>
          <p:nvPr/>
        </p:nvGrpSpPr>
        <p:grpSpPr>
          <a:xfrm>
            <a:off x="6533470" y="4032662"/>
            <a:ext cx="433524" cy="214280"/>
            <a:chOff x="7493876" y="2774731"/>
            <a:chExt cx="1481958" cy="89462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CEF8A07-20B9-AE45-8F1F-7A43CAB1D71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A79D59C-1529-9C45-BD77-6FFDD5DEAA4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973AF34-BA3E-0A49-9E54-BD6B223BA5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C47C43C3-8FCB-5847-9007-9FF04DAF74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9F2051C-9B20-EE45-9CE2-4D3C79652D1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79216339-F1AE-4C4A-9C17-5BCC324EB3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161D2AE2-963A-F744-92D8-01315F74683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FB94137-26B4-A84C-B882-BC754696ADF8}"/>
              </a:ext>
            </a:extLst>
          </p:cNvPr>
          <p:cNvGrpSpPr/>
          <p:nvPr/>
        </p:nvGrpSpPr>
        <p:grpSpPr>
          <a:xfrm>
            <a:off x="5823461" y="3815385"/>
            <a:ext cx="433524" cy="214280"/>
            <a:chOff x="7493876" y="2774731"/>
            <a:chExt cx="1481958" cy="894622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6959650-8F47-BD44-967D-3B54247086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4F846E9-5E5D-9246-A16E-A37E1F2DB7E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C080F1D-CE13-8A4D-AE86-A9987401AEF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92B06F2-78EF-804D-8E0C-DCE71C44A56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C074DBD1-927C-2B4D-B10B-DD852445FB2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BC9D84BC-889B-C849-9229-D2795054B39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9073BE05-706B-1446-BB36-AB53194859C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84E5A3-CC37-804B-8E37-84F25E87BC63}"/>
              </a:ext>
            </a:extLst>
          </p:cNvPr>
          <p:cNvGrpSpPr/>
          <p:nvPr/>
        </p:nvGrpSpPr>
        <p:grpSpPr>
          <a:xfrm>
            <a:off x="6650874" y="4041421"/>
            <a:ext cx="342526" cy="169911"/>
            <a:chOff x="6859123" y="5156933"/>
            <a:chExt cx="456701" cy="2265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93256C-E351-F04F-8F57-8CBAADAD32D9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154E25-F682-744F-8785-AB5EDB9A5A5F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29C5F0A-310C-1443-A4BF-D9B6A1F9EDB9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65FCB07-1990-1F40-B6A0-2DC9A68091B3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0B89AD6-5E3A-1642-BCCA-337C835BC035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35A1AE44-6AB7-1949-9184-889F736756EC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564862D-347A-7E41-8F9D-0ADF80768A2B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855F5F-C9C2-4744-9B1E-696B4F0DB89C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3DD9EA-3345-8345-9221-C06D0834BC89}"/>
              </a:ext>
            </a:extLst>
          </p:cNvPr>
          <p:cNvGrpSpPr/>
          <p:nvPr/>
        </p:nvGrpSpPr>
        <p:grpSpPr>
          <a:xfrm>
            <a:off x="5571432" y="2865237"/>
            <a:ext cx="2563742" cy="1278763"/>
            <a:chOff x="7428575" y="2677315"/>
            <a:chExt cx="3418322" cy="1705017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7906425-B196-CC44-BB40-5ACEF23B0A29}"/>
                </a:ext>
              </a:extLst>
            </p:cNvPr>
            <p:cNvSpPr/>
            <p:nvPr/>
          </p:nvSpPr>
          <p:spPr>
            <a:xfrm>
              <a:off x="9335149" y="2701273"/>
              <a:ext cx="1406838" cy="168105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303" h="1681059">
                  <a:moveTo>
                    <a:pt x="0" y="1681059"/>
                  </a:moveTo>
                  <a:lnTo>
                    <a:pt x="539056" y="1465436"/>
                  </a:lnTo>
                  <a:lnTo>
                    <a:pt x="1541303" y="1445471"/>
                  </a:lnTo>
                  <a:lnTo>
                    <a:pt x="1525331" y="0"/>
                  </a:lnTo>
                </a:path>
              </a:pathLst>
            </a:custGeom>
            <a:noFill/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4689" name="Freeform 114688">
              <a:extLst>
                <a:ext uri="{FF2B5EF4-FFF2-40B4-BE49-F238E27FC236}">
                  <a16:creationId xmlns:a16="http://schemas.microsoft.com/office/drawing/2014/main" id="{F4B58868-99E6-0645-9773-CB66EC208FBD}"/>
                </a:ext>
              </a:extLst>
            </p:cNvPr>
            <p:cNvSpPr/>
            <p:nvPr/>
          </p:nvSpPr>
          <p:spPr>
            <a:xfrm>
              <a:off x="7473006" y="2677315"/>
              <a:ext cx="1446868" cy="1701024"/>
            </a:xfrm>
            <a:custGeom>
              <a:avLst/>
              <a:gdLst>
                <a:gd name="connsiteX0" fmla="*/ 0 w 1549289"/>
                <a:gd name="connsiteY0" fmla="*/ 0 h 1701024"/>
                <a:gd name="connsiteX1" fmla="*/ 0 w 1549289"/>
                <a:gd name="connsiteY1" fmla="*/ 1485401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85401 h 1701024"/>
                <a:gd name="connsiteX3" fmla="*/ 1549289 w 1549289"/>
                <a:gd name="connsiteY3" fmla="*/ 1701024 h 170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289" h="1701024">
                  <a:moveTo>
                    <a:pt x="0" y="0"/>
                  </a:moveTo>
                  <a:lnTo>
                    <a:pt x="7986" y="1481408"/>
                  </a:lnTo>
                  <a:lnTo>
                    <a:pt x="1030198" y="1485401"/>
                  </a:lnTo>
                  <a:lnTo>
                    <a:pt x="1549289" y="1701024"/>
                  </a:ln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762DD-608F-AC4F-8D36-9BC825C14FB4}"/>
                </a:ext>
              </a:extLst>
            </p:cNvPr>
            <p:cNvSpPr txBox="1"/>
            <p:nvPr/>
          </p:nvSpPr>
          <p:spPr>
            <a:xfrm>
              <a:off x="10184578" y="3556613"/>
              <a:ext cx="662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data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8081CC2-E66E-0845-8CCA-2D10C6BE30EA}"/>
                </a:ext>
              </a:extLst>
            </p:cNvPr>
            <p:cNvSpPr txBox="1"/>
            <p:nvPr/>
          </p:nvSpPr>
          <p:spPr>
            <a:xfrm>
              <a:off x="7428575" y="3517694"/>
              <a:ext cx="662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CD35EA-0731-A641-906C-8974E60D529B}"/>
              </a:ext>
            </a:extLst>
          </p:cNvPr>
          <p:cNvGrpSpPr/>
          <p:nvPr/>
        </p:nvGrpSpPr>
        <p:grpSpPr>
          <a:xfrm>
            <a:off x="5099714" y="2875683"/>
            <a:ext cx="3538638" cy="1370632"/>
            <a:chOff x="6799618" y="2691243"/>
            <a:chExt cx="4718184" cy="1827509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09FCE5A-94F2-AB43-A427-15DC48978945}"/>
                </a:ext>
              </a:extLst>
            </p:cNvPr>
            <p:cNvSpPr/>
            <p:nvPr/>
          </p:nvSpPr>
          <p:spPr>
            <a:xfrm>
              <a:off x="7353946" y="2691243"/>
              <a:ext cx="3498244" cy="182750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920408 w 1541303"/>
                <a:gd name="connsiteY2" fmla="*/ 1455758 h 1681059"/>
                <a:gd name="connsiteX3" fmla="*/ 1541303 w 1541303"/>
                <a:gd name="connsiteY3" fmla="*/ 1445471 h 1681059"/>
                <a:gd name="connsiteX4" fmla="*/ 1525331 w 1541303"/>
                <a:gd name="connsiteY4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539056 w 1541303"/>
                <a:gd name="connsiteY2" fmla="*/ 1465436 h 1681059"/>
                <a:gd name="connsiteX3" fmla="*/ 920408 w 1541303"/>
                <a:gd name="connsiteY3" fmla="*/ 1455758 h 1681059"/>
                <a:gd name="connsiteX4" fmla="*/ 1541303 w 1541303"/>
                <a:gd name="connsiteY4" fmla="*/ 1445471 h 1681059"/>
                <a:gd name="connsiteX5" fmla="*/ 1525331 w 1541303"/>
                <a:gd name="connsiteY5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232427 w 1541303"/>
                <a:gd name="connsiteY2" fmla="*/ 1591633 h 1681059"/>
                <a:gd name="connsiteX3" fmla="*/ 539056 w 1541303"/>
                <a:gd name="connsiteY3" fmla="*/ 1465436 h 1681059"/>
                <a:gd name="connsiteX4" fmla="*/ 920408 w 1541303"/>
                <a:gd name="connsiteY4" fmla="*/ 1455758 h 1681059"/>
                <a:gd name="connsiteX5" fmla="*/ 1541303 w 1541303"/>
                <a:gd name="connsiteY5" fmla="*/ 1445471 h 1681059"/>
                <a:gd name="connsiteX6" fmla="*/ 1525331 w 1541303"/>
                <a:gd name="connsiteY6" fmla="*/ 0 h 1681059"/>
                <a:gd name="connsiteX0" fmla="*/ 0 w 3882856"/>
                <a:gd name="connsiteY0" fmla="*/ 142370 h 1591633"/>
                <a:gd name="connsiteX1" fmla="*/ 2714795 w 3882856"/>
                <a:gd name="connsiteY1" fmla="*/ 1536549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0 w 3882856"/>
                <a:gd name="connsiteY0" fmla="*/ 142370 h 1591633"/>
                <a:gd name="connsiteX1" fmla="*/ 2163604 w 3882856"/>
                <a:gd name="connsiteY1" fmla="*/ 1510843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33110 w 3915966"/>
                <a:gd name="connsiteY0" fmla="*/ 142370 h 1591633"/>
                <a:gd name="connsiteX1" fmla="*/ 0 w 3915966"/>
                <a:gd name="connsiteY1" fmla="*/ 1510843 h 1591633"/>
                <a:gd name="connsiteX2" fmla="*/ 2607090 w 3915966"/>
                <a:gd name="connsiteY2" fmla="*/ 1591633 h 1591633"/>
                <a:gd name="connsiteX3" fmla="*/ 2913719 w 3915966"/>
                <a:gd name="connsiteY3" fmla="*/ 1465436 h 1591633"/>
                <a:gd name="connsiteX4" fmla="*/ 3295071 w 3915966"/>
                <a:gd name="connsiteY4" fmla="*/ 1455758 h 1591633"/>
                <a:gd name="connsiteX5" fmla="*/ 3915966 w 3915966"/>
                <a:gd name="connsiteY5" fmla="*/ 1445471 h 1591633"/>
                <a:gd name="connsiteX6" fmla="*/ 3899994 w 3915966"/>
                <a:gd name="connsiteY6" fmla="*/ 0 h 159163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913719 w 3915966"/>
                <a:gd name="connsiteY3" fmla="*/ 1465436 h 1510843"/>
                <a:gd name="connsiteX4" fmla="*/ 3295071 w 3915966"/>
                <a:gd name="connsiteY4" fmla="*/ 1455758 h 1510843"/>
                <a:gd name="connsiteX5" fmla="*/ 3915966 w 3915966"/>
                <a:gd name="connsiteY5" fmla="*/ 1445471 h 1510843"/>
                <a:gd name="connsiteX6" fmla="*/ 3899994 w 3915966"/>
                <a:gd name="connsiteY6" fmla="*/ 0 h 151084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373740 w 3915966"/>
                <a:gd name="connsiteY3" fmla="*/ 1470447 h 1510843"/>
                <a:gd name="connsiteX4" fmla="*/ 2913719 w 3915966"/>
                <a:gd name="connsiteY4" fmla="*/ 1465436 h 1510843"/>
                <a:gd name="connsiteX5" fmla="*/ 3295071 w 3915966"/>
                <a:gd name="connsiteY5" fmla="*/ 1455758 h 1510843"/>
                <a:gd name="connsiteX6" fmla="*/ 3915966 w 3915966"/>
                <a:gd name="connsiteY6" fmla="*/ 1445471 h 1510843"/>
                <a:gd name="connsiteX7" fmla="*/ 3899994 w 3915966"/>
                <a:gd name="connsiteY7" fmla="*/ 0 h 1510843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2192692 w 3915966"/>
                <a:gd name="connsiteY3" fmla="*/ 1676095 h 1676095"/>
                <a:gd name="connsiteX4" fmla="*/ 2913719 w 3915966"/>
                <a:gd name="connsiteY4" fmla="*/ 1465436 h 1676095"/>
                <a:gd name="connsiteX5" fmla="*/ 3295071 w 3915966"/>
                <a:gd name="connsiteY5" fmla="*/ 1455758 h 1676095"/>
                <a:gd name="connsiteX6" fmla="*/ 3915966 w 3915966"/>
                <a:gd name="connsiteY6" fmla="*/ 1445471 h 1676095"/>
                <a:gd name="connsiteX7" fmla="*/ 3899994 w 3915966"/>
                <a:gd name="connsiteY7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609316 w 3915966"/>
                <a:gd name="connsiteY3" fmla="*/ 1551238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589200 w 3915966"/>
                <a:gd name="connsiteY3" fmla="*/ 1661407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17017 w 3915966"/>
                <a:gd name="connsiteY0" fmla="*/ 0 h 1838525"/>
                <a:gd name="connsiteX1" fmla="*/ 0 w 3915966"/>
                <a:gd name="connsiteY1" fmla="*/ 1673273 h 1838525"/>
                <a:gd name="connsiteX2" fmla="*/ 1263312 w 3915966"/>
                <a:gd name="connsiteY2" fmla="*/ 1640222 h 1838525"/>
                <a:gd name="connsiteX3" fmla="*/ 1589200 w 3915966"/>
                <a:gd name="connsiteY3" fmla="*/ 1823837 h 1838525"/>
                <a:gd name="connsiteX4" fmla="*/ 2192692 w 3915966"/>
                <a:gd name="connsiteY4" fmla="*/ 1838525 h 1838525"/>
                <a:gd name="connsiteX5" fmla="*/ 2913719 w 3915966"/>
                <a:gd name="connsiteY5" fmla="*/ 1627866 h 1838525"/>
                <a:gd name="connsiteX6" fmla="*/ 3295071 w 3915966"/>
                <a:gd name="connsiteY6" fmla="*/ 1618188 h 1838525"/>
                <a:gd name="connsiteX7" fmla="*/ 3915966 w 3915966"/>
                <a:gd name="connsiteY7" fmla="*/ 1607901 h 1838525"/>
                <a:gd name="connsiteX8" fmla="*/ 3899994 w 3915966"/>
                <a:gd name="connsiteY8" fmla="*/ 162430 h 1838525"/>
                <a:gd name="connsiteX0" fmla="*/ 0 w 3898949"/>
                <a:gd name="connsiteY0" fmla="*/ 0 h 1838525"/>
                <a:gd name="connsiteX1" fmla="*/ 19193 w 3898949"/>
                <a:gd name="connsiteY1" fmla="*/ 1581465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5137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9969 w 3898949"/>
                <a:gd name="connsiteY2" fmla="*/ 1566776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81465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9248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896702 w 3898949"/>
                <a:gd name="connsiteY5" fmla="*/ 1627866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69708 w 3898949"/>
                <a:gd name="connsiteY8" fmla="*/ 113985 h 1827509"/>
                <a:gd name="connsiteX0" fmla="*/ 0 w 3869708"/>
                <a:gd name="connsiteY0" fmla="*/ 0 h 1827509"/>
                <a:gd name="connsiteX1" fmla="*/ 15169 w 3869708"/>
                <a:gd name="connsiteY1" fmla="*/ 1588809 h 1827509"/>
                <a:gd name="connsiteX2" fmla="*/ 1185946 w 3869708"/>
                <a:gd name="connsiteY2" fmla="*/ 1592482 h 1827509"/>
                <a:gd name="connsiteX3" fmla="*/ 1572183 w 3869708"/>
                <a:gd name="connsiteY3" fmla="*/ 1823837 h 1827509"/>
                <a:gd name="connsiteX4" fmla="*/ 2147513 w 3869708"/>
                <a:gd name="connsiteY4" fmla="*/ 1827509 h 1827509"/>
                <a:gd name="connsiteX5" fmla="*/ 2727724 w 3869708"/>
                <a:gd name="connsiteY5" fmla="*/ 1591143 h 1827509"/>
                <a:gd name="connsiteX6" fmla="*/ 3278054 w 3869708"/>
                <a:gd name="connsiteY6" fmla="*/ 1618188 h 1827509"/>
                <a:gd name="connsiteX7" fmla="*/ 3839239 w 3869708"/>
                <a:gd name="connsiteY7" fmla="*/ 1565511 h 1827509"/>
                <a:gd name="connsiteX8" fmla="*/ 3869708 w 3869708"/>
                <a:gd name="connsiteY8" fmla="*/ 113985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278054 w 3839239"/>
                <a:gd name="connsiteY6" fmla="*/ 1618188 h 1827509"/>
                <a:gd name="connsiteX7" fmla="*/ 3839239 w 3839239"/>
                <a:gd name="connsiteY7" fmla="*/ 1565511 h 1827509"/>
                <a:gd name="connsiteX8" fmla="*/ 3829902 w 3839239"/>
                <a:gd name="connsiteY8" fmla="*/ 126097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839239 w 3839239"/>
                <a:gd name="connsiteY6" fmla="*/ 1565511 h 1827509"/>
                <a:gd name="connsiteX7" fmla="*/ 3829902 w 3839239"/>
                <a:gd name="connsiteY7" fmla="*/ 126097 h 1827509"/>
                <a:gd name="connsiteX0" fmla="*/ 0 w 3832605"/>
                <a:gd name="connsiteY0" fmla="*/ 0 h 1827509"/>
                <a:gd name="connsiteX1" fmla="*/ 15169 w 3832605"/>
                <a:gd name="connsiteY1" fmla="*/ 1588809 h 1827509"/>
                <a:gd name="connsiteX2" fmla="*/ 1185946 w 3832605"/>
                <a:gd name="connsiteY2" fmla="*/ 1592482 h 1827509"/>
                <a:gd name="connsiteX3" fmla="*/ 1572183 w 3832605"/>
                <a:gd name="connsiteY3" fmla="*/ 1823837 h 1827509"/>
                <a:gd name="connsiteX4" fmla="*/ 2147513 w 3832605"/>
                <a:gd name="connsiteY4" fmla="*/ 1827509 h 1827509"/>
                <a:gd name="connsiteX5" fmla="*/ 2727724 w 3832605"/>
                <a:gd name="connsiteY5" fmla="*/ 1591143 h 1827509"/>
                <a:gd name="connsiteX6" fmla="*/ 3832605 w 3832605"/>
                <a:gd name="connsiteY6" fmla="*/ 1589734 h 1827509"/>
                <a:gd name="connsiteX7" fmla="*/ 3829902 w 3832605"/>
                <a:gd name="connsiteY7" fmla="*/ 126097 h 182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2605" h="1827509">
                  <a:moveTo>
                    <a:pt x="0" y="0"/>
                  </a:moveTo>
                  <a:lnTo>
                    <a:pt x="15169" y="1588809"/>
                  </a:lnTo>
                  <a:lnTo>
                    <a:pt x="1185946" y="1592482"/>
                  </a:lnTo>
                  <a:lnTo>
                    <a:pt x="1572183" y="1823837"/>
                  </a:lnTo>
                  <a:lnTo>
                    <a:pt x="2147513" y="1827509"/>
                  </a:lnTo>
                  <a:lnTo>
                    <a:pt x="2727724" y="1591143"/>
                  </a:lnTo>
                  <a:lnTo>
                    <a:pt x="3832605" y="1589734"/>
                  </a:lnTo>
                  <a:cubicBezTo>
                    <a:pt x="3829493" y="1109929"/>
                    <a:pt x="3833014" y="605902"/>
                    <a:pt x="3829902" y="12609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C21E889-4F82-8649-829E-554EB51D7E5D}"/>
                </a:ext>
              </a:extLst>
            </p:cNvPr>
            <p:cNvSpPr txBox="1"/>
            <p:nvPr/>
          </p:nvSpPr>
          <p:spPr>
            <a:xfrm>
              <a:off x="6799618" y="3650736"/>
              <a:ext cx="7083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srgbClr val="00B050"/>
                  </a:solidFill>
                  <a:latin typeface="Calibri"/>
                </a:rPr>
                <a:t>ACKs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D544F8A-E5C9-4C42-B077-C996AF3E7BF7}"/>
                </a:ext>
              </a:extLst>
            </p:cNvPr>
            <p:cNvSpPr txBox="1"/>
            <p:nvPr/>
          </p:nvSpPr>
          <p:spPr>
            <a:xfrm>
              <a:off x="10809403" y="3772400"/>
              <a:ext cx="7083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srgbClr val="00B050"/>
                  </a:solidFill>
                  <a:latin typeface="Calibri"/>
                </a:rPr>
                <a:t>ACKs</a:t>
              </a:r>
            </a:p>
          </p:txBody>
        </p:sp>
      </p:grpSp>
      <p:sp>
        <p:nvSpPr>
          <p:cNvPr id="176" name="Freeform 254">
            <a:extLst>
              <a:ext uri="{FF2B5EF4-FFF2-40B4-BE49-F238E27FC236}">
                <a16:creationId xmlns:a16="http://schemas.microsoft.com/office/drawing/2014/main" id="{098028B6-BF7C-6A40-A6E7-BD363548A403}"/>
              </a:ext>
            </a:extLst>
          </p:cNvPr>
          <p:cNvSpPr>
            <a:spLocks/>
          </p:cNvSpPr>
          <p:nvPr/>
        </p:nvSpPr>
        <p:spPr bwMode="auto">
          <a:xfrm>
            <a:off x="8384150" y="2630012"/>
            <a:ext cx="188119" cy="90963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84" name="Group 289">
            <a:extLst>
              <a:ext uri="{FF2B5EF4-FFF2-40B4-BE49-F238E27FC236}">
                <a16:creationId xmlns:a16="http://schemas.microsoft.com/office/drawing/2014/main" id="{36A89038-0233-574C-A16F-E12F82E32856}"/>
              </a:ext>
            </a:extLst>
          </p:cNvPr>
          <p:cNvGrpSpPr>
            <a:grpSpLocks/>
          </p:cNvGrpSpPr>
          <p:nvPr/>
        </p:nvGrpSpPr>
        <p:grpSpPr bwMode="auto">
          <a:xfrm>
            <a:off x="8516310" y="3302715"/>
            <a:ext cx="173831" cy="330994"/>
            <a:chOff x="4140" y="429"/>
            <a:chExt cx="1425" cy="2396"/>
          </a:xfrm>
        </p:grpSpPr>
        <p:sp>
          <p:nvSpPr>
            <p:cNvPr id="188" name="Freeform 290">
              <a:extLst>
                <a:ext uri="{FF2B5EF4-FFF2-40B4-BE49-F238E27FC236}">
                  <a16:creationId xmlns:a16="http://schemas.microsoft.com/office/drawing/2014/main" id="{9264264F-C8FF-E941-B8DB-F2A13E30F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9" name="Rectangle 291">
              <a:extLst>
                <a:ext uri="{FF2B5EF4-FFF2-40B4-BE49-F238E27FC236}">
                  <a16:creationId xmlns:a16="http://schemas.microsoft.com/office/drawing/2014/main" id="{5580AF65-ED2C-7F4A-90B9-25AFA8C92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90" name="Freeform 292">
              <a:extLst>
                <a:ext uri="{FF2B5EF4-FFF2-40B4-BE49-F238E27FC236}">
                  <a16:creationId xmlns:a16="http://schemas.microsoft.com/office/drawing/2014/main" id="{BC0C9A2A-A362-5D48-A13D-A730292A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1" name="Freeform 293">
              <a:extLst>
                <a:ext uri="{FF2B5EF4-FFF2-40B4-BE49-F238E27FC236}">
                  <a16:creationId xmlns:a16="http://schemas.microsoft.com/office/drawing/2014/main" id="{741E5815-F201-3946-BA11-196162458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5" name="Rectangle 294">
              <a:extLst>
                <a:ext uri="{FF2B5EF4-FFF2-40B4-BE49-F238E27FC236}">
                  <a16:creationId xmlns:a16="http://schemas.microsoft.com/office/drawing/2014/main" id="{16834F46-BEA1-E54A-99D2-06A1D9E4E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02" name="Group 295">
              <a:extLst>
                <a:ext uri="{FF2B5EF4-FFF2-40B4-BE49-F238E27FC236}">
                  <a16:creationId xmlns:a16="http://schemas.microsoft.com/office/drawing/2014/main" id="{EFE1DB65-55C6-A040-8489-E8E7A5072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3" name="AutoShape 296">
                <a:extLst>
                  <a:ext uri="{FF2B5EF4-FFF2-40B4-BE49-F238E27FC236}">
                    <a16:creationId xmlns:a16="http://schemas.microsoft.com/office/drawing/2014/main" id="{60C873E6-EA5F-E546-9871-6CD69A030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34" name="AutoShape 297">
                <a:extLst>
                  <a:ext uri="{FF2B5EF4-FFF2-40B4-BE49-F238E27FC236}">
                    <a16:creationId xmlns:a16="http://schemas.microsoft.com/office/drawing/2014/main" id="{AE94AAEC-480B-8047-91E5-519724D06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03" name="Rectangle 298">
              <a:extLst>
                <a:ext uri="{FF2B5EF4-FFF2-40B4-BE49-F238E27FC236}">
                  <a16:creationId xmlns:a16="http://schemas.microsoft.com/office/drawing/2014/main" id="{66AA352A-88C1-474E-8553-BFDBC71D6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04" name="Group 299">
              <a:extLst>
                <a:ext uri="{FF2B5EF4-FFF2-40B4-BE49-F238E27FC236}">
                  <a16:creationId xmlns:a16="http://schemas.microsoft.com/office/drawing/2014/main" id="{063BD826-F329-CE4F-8A05-BAE407197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1" name="AutoShape 300">
                <a:extLst>
                  <a:ext uri="{FF2B5EF4-FFF2-40B4-BE49-F238E27FC236}">
                    <a16:creationId xmlns:a16="http://schemas.microsoft.com/office/drawing/2014/main" id="{502F9F8E-D733-304B-8917-5387C9446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32" name="AutoShape 301">
                <a:extLst>
                  <a:ext uri="{FF2B5EF4-FFF2-40B4-BE49-F238E27FC236}">
                    <a16:creationId xmlns:a16="http://schemas.microsoft.com/office/drawing/2014/main" id="{8FA48F3E-A09B-9947-AC4E-53AB08CAC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05" name="Rectangle 302">
              <a:extLst>
                <a:ext uri="{FF2B5EF4-FFF2-40B4-BE49-F238E27FC236}">
                  <a16:creationId xmlns:a16="http://schemas.microsoft.com/office/drawing/2014/main" id="{7E665F5D-879D-9E40-84B5-66D85E68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6" name="Rectangle 303">
              <a:extLst>
                <a:ext uri="{FF2B5EF4-FFF2-40B4-BE49-F238E27FC236}">
                  <a16:creationId xmlns:a16="http://schemas.microsoft.com/office/drawing/2014/main" id="{7647528B-9EF0-E54D-974E-7DFC94037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07" name="Group 304">
              <a:extLst>
                <a:ext uri="{FF2B5EF4-FFF2-40B4-BE49-F238E27FC236}">
                  <a16:creationId xmlns:a16="http://schemas.microsoft.com/office/drawing/2014/main" id="{467A70C4-7121-374D-AFDB-661BA82AC2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9" name="AutoShape 305">
                <a:extLst>
                  <a:ext uri="{FF2B5EF4-FFF2-40B4-BE49-F238E27FC236}">
                    <a16:creationId xmlns:a16="http://schemas.microsoft.com/office/drawing/2014/main" id="{C5AF588B-0651-0545-9142-FD07BC876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30" name="AutoShape 306">
                <a:extLst>
                  <a:ext uri="{FF2B5EF4-FFF2-40B4-BE49-F238E27FC236}">
                    <a16:creationId xmlns:a16="http://schemas.microsoft.com/office/drawing/2014/main" id="{9BEB1652-4112-004D-B7AC-1F3734A3C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08" name="Freeform 307">
              <a:extLst>
                <a:ext uri="{FF2B5EF4-FFF2-40B4-BE49-F238E27FC236}">
                  <a16:creationId xmlns:a16="http://schemas.microsoft.com/office/drawing/2014/main" id="{D7A79ECE-B70D-2548-A773-6DCE4F28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09" name="Group 308">
              <a:extLst>
                <a:ext uri="{FF2B5EF4-FFF2-40B4-BE49-F238E27FC236}">
                  <a16:creationId xmlns:a16="http://schemas.microsoft.com/office/drawing/2014/main" id="{1ECF4553-693A-DD4D-A0E2-8AA0E2504F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7" name="AutoShape 309">
                <a:extLst>
                  <a:ext uri="{FF2B5EF4-FFF2-40B4-BE49-F238E27FC236}">
                    <a16:creationId xmlns:a16="http://schemas.microsoft.com/office/drawing/2014/main" id="{9C16F586-202A-6C49-BECE-8D7B0011E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28" name="AutoShape 310">
                <a:extLst>
                  <a:ext uri="{FF2B5EF4-FFF2-40B4-BE49-F238E27FC236}">
                    <a16:creationId xmlns:a16="http://schemas.microsoft.com/office/drawing/2014/main" id="{C758F7C7-9330-BE46-A86A-D42B5637C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10" name="Rectangle 311">
              <a:extLst>
                <a:ext uri="{FF2B5EF4-FFF2-40B4-BE49-F238E27FC236}">
                  <a16:creationId xmlns:a16="http://schemas.microsoft.com/office/drawing/2014/main" id="{533FE805-6D97-3D40-A722-65F7EC32A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1" name="Freeform 312">
              <a:extLst>
                <a:ext uri="{FF2B5EF4-FFF2-40B4-BE49-F238E27FC236}">
                  <a16:creationId xmlns:a16="http://schemas.microsoft.com/office/drawing/2014/main" id="{620834FD-6B76-EA4B-A18C-65A47D40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2" name="Freeform 313">
              <a:extLst>
                <a:ext uri="{FF2B5EF4-FFF2-40B4-BE49-F238E27FC236}">
                  <a16:creationId xmlns:a16="http://schemas.microsoft.com/office/drawing/2014/main" id="{C5A12F9D-49AB-5145-AA15-D382AA5D3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3" name="Oval 314">
              <a:extLst>
                <a:ext uri="{FF2B5EF4-FFF2-40B4-BE49-F238E27FC236}">
                  <a16:creationId xmlns:a16="http://schemas.microsoft.com/office/drawing/2014/main" id="{80DD1625-6CB9-AC4C-88B8-9DC831FCE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0" name="Freeform 315">
              <a:extLst>
                <a:ext uri="{FF2B5EF4-FFF2-40B4-BE49-F238E27FC236}">
                  <a16:creationId xmlns:a16="http://schemas.microsoft.com/office/drawing/2014/main" id="{A65F0511-3C28-C743-A21D-6264A211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1" name="AutoShape 316">
              <a:extLst>
                <a:ext uri="{FF2B5EF4-FFF2-40B4-BE49-F238E27FC236}">
                  <a16:creationId xmlns:a16="http://schemas.microsoft.com/office/drawing/2014/main" id="{FADC981B-C983-6D40-AEA7-04B355ECA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2" name="AutoShape 317">
              <a:extLst>
                <a:ext uri="{FF2B5EF4-FFF2-40B4-BE49-F238E27FC236}">
                  <a16:creationId xmlns:a16="http://schemas.microsoft.com/office/drawing/2014/main" id="{708D79ED-DBE2-644C-B85E-DB3961F56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3" name="Oval 318">
              <a:extLst>
                <a:ext uri="{FF2B5EF4-FFF2-40B4-BE49-F238E27FC236}">
                  <a16:creationId xmlns:a16="http://schemas.microsoft.com/office/drawing/2014/main" id="{87AF5859-5E53-EE4C-954A-8D2D2B200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4" name="Oval 319">
              <a:extLst>
                <a:ext uri="{FF2B5EF4-FFF2-40B4-BE49-F238E27FC236}">
                  <a16:creationId xmlns:a16="http://schemas.microsoft.com/office/drawing/2014/main" id="{43616DFE-DE4C-D94C-B77F-413A270CA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5" name="Oval 320">
              <a:extLst>
                <a:ext uri="{FF2B5EF4-FFF2-40B4-BE49-F238E27FC236}">
                  <a16:creationId xmlns:a16="http://schemas.microsoft.com/office/drawing/2014/main" id="{63CB7C6A-7959-294B-919F-406DF4382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6" name="Rectangle 321">
              <a:extLst>
                <a:ext uri="{FF2B5EF4-FFF2-40B4-BE49-F238E27FC236}">
                  <a16:creationId xmlns:a16="http://schemas.microsoft.com/office/drawing/2014/main" id="{3ED5D38A-C2F0-8444-B700-8ED29C8B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28" name="Rectangle 3">
            <a:extLst>
              <a:ext uri="{FF2B5EF4-FFF2-40B4-BE49-F238E27FC236}">
                <a16:creationId xmlns:a16="http://schemas.microsoft.com/office/drawing/2014/main" id="{4AEA1865-8C28-134C-8B6C-07E3981D0325}"/>
              </a:ext>
            </a:extLst>
          </p:cNvPr>
          <p:cNvSpPr txBox="1">
            <a:spLocks noChangeArrowheads="1"/>
          </p:cNvSpPr>
          <p:nvPr/>
        </p:nvSpPr>
        <p:spPr>
          <a:xfrm>
            <a:off x="691350" y="4050299"/>
            <a:ext cx="4171950" cy="47417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044" indent="-252413" defTabSz="685800">
              <a:spcBef>
                <a:spcPts val="75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approach taken by TCP</a:t>
            </a:r>
            <a:endParaRPr lang="en-US" sz="2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Slide Number Placeholder 2">
            <a:extLst>
              <a:ext uri="{FF2B5EF4-FFF2-40B4-BE49-F238E27FC236}">
                <a16:creationId xmlns:a16="http://schemas.microsoft.com/office/drawing/2014/main" id="{80FEFCD4-E64A-AA4F-ACAB-74CB4ECDD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9" name="Rectangle 3">
            <a:extLst>
              <a:ext uri="{FF2B5EF4-FFF2-40B4-BE49-F238E27FC236}">
                <a16:creationId xmlns:a16="http://schemas.microsoft.com/office/drawing/2014/main" id="{D469BBE5-2D5E-1245-BE57-AED04CA89E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209" y="5087553"/>
            <a:ext cx="4336026" cy="552250"/>
          </a:xfrm>
        </p:spPr>
        <p:txBody>
          <a:bodyPr>
            <a:normAutofit/>
          </a:bodyPr>
          <a:lstStyle/>
          <a:p>
            <a:pPr marL="305991" indent="-208360">
              <a:defRPr/>
            </a:pPr>
            <a:r>
              <a:rPr lang="en-US" sz="2250" dirty="0"/>
              <a:t>TCP ECN, ATM, </a:t>
            </a:r>
            <a:r>
              <a:rPr lang="en-US" sz="2250" dirty="0" err="1"/>
              <a:t>DECbit</a:t>
            </a:r>
            <a:r>
              <a:rPr lang="en-US" sz="2250" dirty="0"/>
              <a:t> protocols</a:t>
            </a:r>
            <a:endParaRPr lang="en-US" sz="2625" dirty="0"/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15E2A5A3-138A-0644-B40C-0B75A1130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Approaches towards congestion control</a:t>
            </a:r>
            <a:endParaRPr lang="en-US" sz="4050" dirty="0"/>
          </a:p>
        </p:txBody>
      </p:sp>
      <p:sp>
        <p:nvSpPr>
          <p:cNvPr id="128" name="Freeform 2">
            <a:extLst>
              <a:ext uri="{FF2B5EF4-FFF2-40B4-BE49-F238E27FC236}">
                <a16:creationId xmlns:a16="http://schemas.microsoft.com/office/drawing/2014/main" id="{366E9ABE-54D6-794A-BFDC-C271FA98FBA8}"/>
              </a:ext>
            </a:extLst>
          </p:cNvPr>
          <p:cNvSpPr>
            <a:spLocks/>
          </p:cNvSpPr>
          <p:nvPr/>
        </p:nvSpPr>
        <p:spPr bwMode="auto">
          <a:xfrm>
            <a:off x="5756939" y="3451549"/>
            <a:ext cx="2136653" cy="1110680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2" name="Freeform 6">
            <a:extLst>
              <a:ext uri="{FF2B5EF4-FFF2-40B4-BE49-F238E27FC236}">
                <a16:creationId xmlns:a16="http://schemas.microsoft.com/office/drawing/2014/main" id="{FFF13A6F-0F53-424B-A39A-76E877F099A6}"/>
              </a:ext>
            </a:extLst>
          </p:cNvPr>
          <p:cNvSpPr>
            <a:spLocks/>
          </p:cNvSpPr>
          <p:nvPr/>
        </p:nvSpPr>
        <p:spPr bwMode="auto">
          <a:xfrm>
            <a:off x="6235720" y="3678924"/>
            <a:ext cx="407322" cy="221422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4" name="Freeform 91">
            <a:extLst>
              <a:ext uri="{FF2B5EF4-FFF2-40B4-BE49-F238E27FC236}">
                <a16:creationId xmlns:a16="http://schemas.microsoft.com/office/drawing/2014/main" id="{0468E56B-A027-0D44-AEB8-704F79D68813}"/>
              </a:ext>
            </a:extLst>
          </p:cNvPr>
          <p:cNvSpPr>
            <a:spLocks/>
          </p:cNvSpPr>
          <p:nvPr/>
        </p:nvSpPr>
        <p:spPr bwMode="auto">
          <a:xfrm>
            <a:off x="7017016" y="3674162"/>
            <a:ext cx="378738" cy="230945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5" name="Freeform 92">
            <a:extLst>
              <a:ext uri="{FF2B5EF4-FFF2-40B4-BE49-F238E27FC236}">
                <a16:creationId xmlns:a16="http://schemas.microsoft.com/office/drawing/2014/main" id="{054FFAAB-E9BC-3E4C-8FB9-3EA2FFF0707B}"/>
              </a:ext>
            </a:extLst>
          </p:cNvPr>
          <p:cNvSpPr>
            <a:spLocks/>
          </p:cNvSpPr>
          <p:nvPr/>
        </p:nvSpPr>
        <p:spPr bwMode="auto">
          <a:xfrm>
            <a:off x="6217855" y="3968200"/>
            <a:ext cx="360873" cy="178566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6" name="Freeform 93">
            <a:extLst>
              <a:ext uri="{FF2B5EF4-FFF2-40B4-BE49-F238E27FC236}">
                <a16:creationId xmlns:a16="http://schemas.microsoft.com/office/drawing/2014/main" id="{1504AC5D-D6C1-D049-A591-6F0963B988CC}"/>
              </a:ext>
            </a:extLst>
          </p:cNvPr>
          <p:cNvSpPr>
            <a:spLocks/>
          </p:cNvSpPr>
          <p:nvPr/>
        </p:nvSpPr>
        <p:spPr bwMode="auto">
          <a:xfrm>
            <a:off x="6928882" y="3950344"/>
            <a:ext cx="471636" cy="185708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7" name="Freeform 94">
            <a:extLst>
              <a:ext uri="{FF2B5EF4-FFF2-40B4-BE49-F238E27FC236}">
                <a16:creationId xmlns:a16="http://schemas.microsoft.com/office/drawing/2014/main" id="{49EE5ACA-6705-2D4D-9A89-77A1C64919B5}"/>
              </a:ext>
            </a:extLst>
          </p:cNvPr>
          <p:cNvSpPr>
            <a:spLocks/>
          </p:cNvSpPr>
          <p:nvPr/>
        </p:nvSpPr>
        <p:spPr bwMode="auto">
          <a:xfrm>
            <a:off x="7429102" y="3990818"/>
            <a:ext cx="154830" cy="38094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8" name="Freeform 95">
            <a:extLst>
              <a:ext uri="{FF2B5EF4-FFF2-40B4-BE49-F238E27FC236}">
                <a16:creationId xmlns:a16="http://schemas.microsoft.com/office/drawing/2014/main" id="{C75D3801-AA9A-394F-B133-0C907B494EA8}"/>
              </a:ext>
            </a:extLst>
          </p:cNvPr>
          <p:cNvSpPr>
            <a:spLocks/>
          </p:cNvSpPr>
          <p:nvPr/>
        </p:nvSpPr>
        <p:spPr bwMode="auto">
          <a:xfrm>
            <a:off x="6502504" y="4390806"/>
            <a:ext cx="552624" cy="5595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9" name="Freeform 96">
            <a:extLst>
              <a:ext uri="{FF2B5EF4-FFF2-40B4-BE49-F238E27FC236}">
                <a16:creationId xmlns:a16="http://schemas.microsoft.com/office/drawing/2014/main" id="{22DFD150-DCC3-9C4E-B2A1-9978ADFC2D32}"/>
              </a:ext>
            </a:extLst>
          </p:cNvPr>
          <p:cNvSpPr>
            <a:spLocks/>
          </p:cNvSpPr>
          <p:nvPr/>
        </p:nvSpPr>
        <p:spPr bwMode="auto">
          <a:xfrm>
            <a:off x="6099946" y="3986057"/>
            <a:ext cx="145302" cy="319037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E2A56FD-5BF2-8A47-B917-EC5BDAE7B6D9}"/>
              </a:ext>
            </a:extLst>
          </p:cNvPr>
          <p:cNvGrpSpPr/>
          <p:nvPr/>
        </p:nvGrpSpPr>
        <p:grpSpPr>
          <a:xfrm>
            <a:off x="7289801" y="3817014"/>
            <a:ext cx="433524" cy="214280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A22F5E6C-8071-584B-A45A-61580F1DF3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9D9D590-1C6D-B940-8236-FB7A7C7C3E1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55AD85DE-1093-294C-A79D-C39AACCD04D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74555870-3136-5F47-A50A-B9C84ADD9B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4C89C07A-54CC-1F4B-8662-219BDC60226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AD074A1D-33A9-FD4E-9502-6E1A7B8749F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CCD24AC6-75BD-7240-ACA1-858F993F76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7D364BE-067C-ED48-9F93-CCBD43D1F1FD}"/>
              </a:ext>
            </a:extLst>
          </p:cNvPr>
          <p:cNvGrpSpPr/>
          <p:nvPr/>
        </p:nvGrpSpPr>
        <p:grpSpPr>
          <a:xfrm>
            <a:off x="7013705" y="4307334"/>
            <a:ext cx="433524" cy="214280"/>
            <a:chOff x="7493876" y="2774731"/>
            <a:chExt cx="1481958" cy="894622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56103B33-85E9-6646-AD36-73F16468B3C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249CC8A-2DD9-A540-96D6-72B9DFE29F2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BB9841D9-85A4-6641-AFC4-673E96A51A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1F8ACD1E-2A08-8148-97FE-2327BF094A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4E9748D8-5A01-D746-848B-32926B95C5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FD69F9EC-EC8E-3148-A0CF-68ADE091607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0C246818-5046-3547-9748-C8A5F8D31AA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D4971E8-AD3B-214C-97F6-17EC02BCA29D}"/>
              </a:ext>
            </a:extLst>
          </p:cNvPr>
          <p:cNvGrpSpPr/>
          <p:nvPr/>
        </p:nvGrpSpPr>
        <p:grpSpPr>
          <a:xfrm>
            <a:off x="6146349" y="4270832"/>
            <a:ext cx="433524" cy="214280"/>
            <a:chOff x="7493876" y="2774731"/>
            <a:chExt cx="1481958" cy="894622"/>
          </a:xfrm>
        </p:grpSpPr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739AEF0-B1B8-F540-9C41-AE1C85694CA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A8C264F-EE1E-AE42-AD54-26038D64E2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15C5D-BBB1-1548-A740-5E5B96BEB87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4" name="Freeform 283">
                <a:extLst>
                  <a:ext uri="{FF2B5EF4-FFF2-40B4-BE49-F238E27FC236}">
                    <a16:creationId xmlns:a16="http://schemas.microsoft.com/office/drawing/2014/main" id="{895B76F4-731F-1A42-B1DA-2147C72110E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0DD88259-DBF1-C849-9347-E21FCDE91C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7F83BAF8-E480-3243-8D32-1B36CF28B4D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5F54ED9-26EA-304E-B1C7-6F58A4EB53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3201F79-4BE9-2E4A-9B0C-FB48F9222B08}"/>
              </a:ext>
            </a:extLst>
          </p:cNvPr>
          <p:cNvGrpSpPr/>
          <p:nvPr/>
        </p:nvGrpSpPr>
        <p:grpSpPr>
          <a:xfrm>
            <a:off x="6600474" y="3584283"/>
            <a:ext cx="433524" cy="214280"/>
            <a:chOff x="7493876" y="2774731"/>
            <a:chExt cx="1481958" cy="894622"/>
          </a:xfrm>
        </p:grpSpPr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B69ED55D-3ADE-7541-A833-BAED4178F4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75EA0AA-3E1E-A848-A884-768A31DBCF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3E36C01-9187-3C43-B7AF-0C810E7581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7E1D2CF9-8553-254D-99D3-498E60EF92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10BB4142-3B92-B24F-AF76-70C8728A34A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A8740BCE-7F97-7642-B163-168373E22B1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9B5C1122-8A18-FC4A-A85F-6F1A1A2BF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CAF0E6F-60BF-1240-A259-C66B643E89AC}"/>
              </a:ext>
            </a:extLst>
          </p:cNvPr>
          <p:cNvGrpSpPr/>
          <p:nvPr/>
        </p:nvGrpSpPr>
        <p:grpSpPr>
          <a:xfrm>
            <a:off x="6533470" y="4032662"/>
            <a:ext cx="433524" cy="214280"/>
            <a:chOff x="7493876" y="2774731"/>
            <a:chExt cx="1481958" cy="894622"/>
          </a:xfrm>
        </p:grpSpPr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E5B85EA-9E84-A242-B1CC-71F987F7E59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034AB19-CDAE-D044-BA78-A52EC726959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9E108296-06B4-4949-A9AD-3C1FA5DCEA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8530AB93-30E4-7A4B-88C4-61542A5A0A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D239BC1C-F100-2448-A44B-0B1C3E017E2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7FCAA9D2-9640-064E-9D9B-F975C49ECB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645CEC1F-F8DD-F048-9976-7ECD558712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80B3CBF-96BC-A640-867D-5DE8C38FCAA4}"/>
              </a:ext>
            </a:extLst>
          </p:cNvPr>
          <p:cNvGrpSpPr/>
          <p:nvPr/>
        </p:nvGrpSpPr>
        <p:grpSpPr>
          <a:xfrm>
            <a:off x="5823461" y="3815385"/>
            <a:ext cx="433524" cy="214280"/>
            <a:chOff x="7493876" y="2774731"/>
            <a:chExt cx="1481958" cy="894622"/>
          </a:xfrm>
        </p:grpSpPr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E2DEA29E-E539-DD4A-8E78-F10B0CB91D3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     </a:t>
              </a: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75DAF39-296E-174B-9017-65859A66C61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              </a:t>
              </a: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F88F2AE9-EF9D-9349-9FB8-E52CAD986B9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FB60E484-FF23-D44E-87D8-BB30525A1A1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B0FF7CDC-AB3A-6C44-8273-6FEA8A00EF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D102FF9A-7D62-CC4B-8939-37FC1A1E61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928B49DE-7679-8C46-A671-A7856D8F840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179" name="Freeform 254">
            <a:extLst>
              <a:ext uri="{FF2B5EF4-FFF2-40B4-BE49-F238E27FC236}">
                <a16:creationId xmlns:a16="http://schemas.microsoft.com/office/drawing/2014/main" id="{4BD65FCE-B086-1C41-89A5-8DAF6BA0013D}"/>
              </a:ext>
            </a:extLst>
          </p:cNvPr>
          <p:cNvSpPr>
            <a:spLocks/>
          </p:cNvSpPr>
          <p:nvPr/>
        </p:nvSpPr>
        <p:spPr bwMode="auto">
          <a:xfrm>
            <a:off x="8384150" y="2630012"/>
            <a:ext cx="188119" cy="90963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80" name="Group 289">
            <a:extLst>
              <a:ext uri="{FF2B5EF4-FFF2-40B4-BE49-F238E27FC236}">
                <a16:creationId xmlns:a16="http://schemas.microsoft.com/office/drawing/2014/main" id="{282CC52C-6D00-A04B-884E-AF704D4FD9CC}"/>
              </a:ext>
            </a:extLst>
          </p:cNvPr>
          <p:cNvGrpSpPr>
            <a:grpSpLocks/>
          </p:cNvGrpSpPr>
          <p:nvPr/>
        </p:nvGrpSpPr>
        <p:grpSpPr bwMode="auto">
          <a:xfrm>
            <a:off x="8516310" y="3302715"/>
            <a:ext cx="173831" cy="330994"/>
            <a:chOff x="4140" y="429"/>
            <a:chExt cx="1425" cy="2396"/>
          </a:xfrm>
        </p:grpSpPr>
        <p:sp>
          <p:nvSpPr>
            <p:cNvPr id="228" name="Freeform 290">
              <a:extLst>
                <a:ext uri="{FF2B5EF4-FFF2-40B4-BE49-F238E27FC236}">
                  <a16:creationId xmlns:a16="http://schemas.microsoft.com/office/drawing/2014/main" id="{DD58842D-C583-744E-BFD5-323B2ED5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9" name="Rectangle 291">
              <a:extLst>
                <a:ext uri="{FF2B5EF4-FFF2-40B4-BE49-F238E27FC236}">
                  <a16:creationId xmlns:a16="http://schemas.microsoft.com/office/drawing/2014/main" id="{7A587CA9-D508-B244-898D-908A8BD8F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30" name="Freeform 292">
              <a:extLst>
                <a:ext uri="{FF2B5EF4-FFF2-40B4-BE49-F238E27FC236}">
                  <a16:creationId xmlns:a16="http://schemas.microsoft.com/office/drawing/2014/main" id="{15485B65-6A91-A741-B71C-C9054384F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1" name="Freeform 293">
              <a:extLst>
                <a:ext uri="{FF2B5EF4-FFF2-40B4-BE49-F238E27FC236}">
                  <a16:creationId xmlns:a16="http://schemas.microsoft.com/office/drawing/2014/main" id="{9FD462AB-E254-4B44-ACEE-57DF3FEA3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2" name="Rectangle 294">
              <a:extLst>
                <a:ext uri="{FF2B5EF4-FFF2-40B4-BE49-F238E27FC236}">
                  <a16:creationId xmlns:a16="http://schemas.microsoft.com/office/drawing/2014/main" id="{8B02D026-F14D-2740-A4A5-53851F0B2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3" name="Group 295">
              <a:extLst>
                <a:ext uri="{FF2B5EF4-FFF2-40B4-BE49-F238E27FC236}">
                  <a16:creationId xmlns:a16="http://schemas.microsoft.com/office/drawing/2014/main" id="{B0C25286-A814-9143-B593-142AD05ACA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8" name="AutoShape 296">
                <a:extLst>
                  <a:ext uri="{FF2B5EF4-FFF2-40B4-BE49-F238E27FC236}">
                    <a16:creationId xmlns:a16="http://schemas.microsoft.com/office/drawing/2014/main" id="{2F585279-173F-3044-B252-4EED42C34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9" name="AutoShape 297">
                <a:extLst>
                  <a:ext uri="{FF2B5EF4-FFF2-40B4-BE49-F238E27FC236}">
                    <a16:creationId xmlns:a16="http://schemas.microsoft.com/office/drawing/2014/main" id="{C0B63C95-0F44-8E4E-AEF1-8EEACAC7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4" name="Rectangle 298">
              <a:extLst>
                <a:ext uri="{FF2B5EF4-FFF2-40B4-BE49-F238E27FC236}">
                  <a16:creationId xmlns:a16="http://schemas.microsoft.com/office/drawing/2014/main" id="{640C9C7A-DAFB-DB46-B834-AEAC566FA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5" name="Group 299">
              <a:extLst>
                <a:ext uri="{FF2B5EF4-FFF2-40B4-BE49-F238E27FC236}">
                  <a16:creationId xmlns:a16="http://schemas.microsoft.com/office/drawing/2014/main" id="{23F48019-DD1C-564E-B574-A8D1DB03F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6" name="AutoShape 300">
                <a:extLst>
                  <a:ext uri="{FF2B5EF4-FFF2-40B4-BE49-F238E27FC236}">
                    <a16:creationId xmlns:a16="http://schemas.microsoft.com/office/drawing/2014/main" id="{E4024405-5028-0C46-8622-FC0B3C820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7" name="AutoShape 301">
                <a:extLst>
                  <a:ext uri="{FF2B5EF4-FFF2-40B4-BE49-F238E27FC236}">
                    <a16:creationId xmlns:a16="http://schemas.microsoft.com/office/drawing/2014/main" id="{A5F943AE-9009-0944-89F8-AA4504540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6" name="Rectangle 302">
              <a:extLst>
                <a:ext uri="{FF2B5EF4-FFF2-40B4-BE49-F238E27FC236}">
                  <a16:creationId xmlns:a16="http://schemas.microsoft.com/office/drawing/2014/main" id="{1D7CBC12-6E8F-5743-B297-791903B3F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37" name="Rectangle 303">
              <a:extLst>
                <a:ext uri="{FF2B5EF4-FFF2-40B4-BE49-F238E27FC236}">
                  <a16:creationId xmlns:a16="http://schemas.microsoft.com/office/drawing/2014/main" id="{C3850711-AC6C-D149-8913-D8083044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8" name="Group 304">
              <a:extLst>
                <a:ext uri="{FF2B5EF4-FFF2-40B4-BE49-F238E27FC236}">
                  <a16:creationId xmlns:a16="http://schemas.microsoft.com/office/drawing/2014/main" id="{9D49FEB6-488F-2048-A11B-E06E76DBE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4" name="AutoShape 305">
                <a:extLst>
                  <a:ext uri="{FF2B5EF4-FFF2-40B4-BE49-F238E27FC236}">
                    <a16:creationId xmlns:a16="http://schemas.microsoft.com/office/drawing/2014/main" id="{0B25DD4D-3C90-584F-8831-6C80F4C7A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5" name="AutoShape 306">
                <a:extLst>
                  <a:ext uri="{FF2B5EF4-FFF2-40B4-BE49-F238E27FC236}">
                    <a16:creationId xmlns:a16="http://schemas.microsoft.com/office/drawing/2014/main" id="{B7F3D7FB-8973-D44C-AD5E-E00A8713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9" name="Freeform 307">
              <a:extLst>
                <a:ext uri="{FF2B5EF4-FFF2-40B4-BE49-F238E27FC236}">
                  <a16:creationId xmlns:a16="http://schemas.microsoft.com/office/drawing/2014/main" id="{43DC40CF-325A-0047-882C-F0B88908F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40" name="Group 308">
              <a:extLst>
                <a:ext uri="{FF2B5EF4-FFF2-40B4-BE49-F238E27FC236}">
                  <a16:creationId xmlns:a16="http://schemas.microsoft.com/office/drawing/2014/main" id="{F5FBB7ED-0006-594A-8F05-82D90CE67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2" name="AutoShape 309">
                <a:extLst>
                  <a:ext uri="{FF2B5EF4-FFF2-40B4-BE49-F238E27FC236}">
                    <a16:creationId xmlns:a16="http://schemas.microsoft.com/office/drawing/2014/main" id="{1A4A3E68-C445-A84F-A76F-8ADDE253B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3" name="AutoShape 310">
                <a:extLst>
                  <a:ext uri="{FF2B5EF4-FFF2-40B4-BE49-F238E27FC236}">
                    <a16:creationId xmlns:a16="http://schemas.microsoft.com/office/drawing/2014/main" id="{A0077764-7657-B447-9665-316638C75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41" name="Rectangle 311">
              <a:extLst>
                <a:ext uri="{FF2B5EF4-FFF2-40B4-BE49-F238E27FC236}">
                  <a16:creationId xmlns:a16="http://schemas.microsoft.com/office/drawing/2014/main" id="{8B482C5C-EFF7-D349-8CCD-0F43172E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2" name="Freeform 312">
              <a:extLst>
                <a:ext uri="{FF2B5EF4-FFF2-40B4-BE49-F238E27FC236}">
                  <a16:creationId xmlns:a16="http://schemas.microsoft.com/office/drawing/2014/main" id="{4021586C-DA67-AA41-BA88-7AEAD6F2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3" name="Freeform 313">
              <a:extLst>
                <a:ext uri="{FF2B5EF4-FFF2-40B4-BE49-F238E27FC236}">
                  <a16:creationId xmlns:a16="http://schemas.microsoft.com/office/drawing/2014/main" id="{3D9F60F4-9173-9246-8E1F-2C2859D17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4" name="Oval 314">
              <a:extLst>
                <a:ext uri="{FF2B5EF4-FFF2-40B4-BE49-F238E27FC236}">
                  <a16:creationId xmlns:a16="http://schemas.microsoft.com/office/drawing/2014/main" id="{8765AD34-763D-1F46-AA79-FB63EC399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5" name="Freeform 315">
              <a:extLst>
                <a:ext uri="{FF2B5EF4-FFF2-40B4-BE49-F238E27FC236}">
                  <a16:creationId xmlns:a16="http://schemas.microsoft.com/office/drawing/2014/main" id="{E10BDF5D-EA0F-F042-BD9B-6E36BFF56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6" name="AutoShape 316">
              <a:extLst>
                <a:ext uri="{FF2B5EF4-FFF2-40B4-BE49-F238E27FC236}">
                  <a16:creationId xmlns:a16="http://schemas.microsoft.com/office/drawing/2014/main" id="{6C729113-6D55-C84E-BE58-123F8F053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7" name="AutoShape 317">
              <a:extLst>
                <a:ext uri="{FF2B5EF4-FFF2-40B4-BE49-F238E27FC236}">
                  <a16:creationId xmlns:a16="http://schemas.microsoft.com/office/drawing/2014/main" id="{81EA52A6-99B7-3846-9B34-7CB52FA09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8" name="Oval 318">
              <a:extLst>
                <a:ext uri="{FF2B5EF4-FFF2-40B4-BE49-F238E27FC236}">
                  <a16:creationId xmlns:a16="http://schemas.microsoft.com/office/drawing/2014/main" id="{D941D592-57DE-E849-8C9C-58F0B9615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9" name="Oval 319">
              <a:extLst>
                <a:ext uri="{FF2B5EF4-FFF2-40B4-BE49-F238E27FC236}">
                  <a16:creationId xmlns:a16="http://schemas.microsoft.com/office/drawing/2014/main" id="{BE056CB0-2EDD-6D4A-957A-3CCB3F3B3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0" name="Oval 320">
              <a:extLst>
                <a:ext uri="{FF2B5EF4-FFF2-40B4-BE49-F238E27FC236}">
                  <a16:creationId xmlns:a16="http://schemas.microsoft.com/office/drawing/2014/main" id="{0996AC45-D45C-6E49-8EA2-6B239FB49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1" name="Rectangle 321">
              <a:extLst>
                <a:ext uri="{FF2B5EF4-FFF2-40B4-BE49-F238E27FC236}">
                  <a16:creationId xmlns:a16="http://schemas.microsoft.com/office/drawing/2014/main" id="{4AD2A6FD-B1C1-2846-85C2-F6D452B32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81" name="Freeform 270">
            <a:extLst>
              <a:ext uri="{FF2B5EF4-FFF2-40B4-BE49-F238E27FC236}">
                <a16:creationId xmlns:a16="http://schemas.microsoft.com/office/drawing/2014/main" id="{327C52FA-DE4A-E94F-8911-ABEE881AA22F}"/>
              </a:ext>
            </a:extLst>
          </p:cNvPr>
          <p:cNvSpPr>
            <a:spLocks/>
          </p:cNvSpPr>
          <p:nvPr/>
        </p:nvSpPr>
        <p:spPr bwMode="auto">
          <a:xfrm flipH="1">
            <a:off x="5107550" y="2586037"/>
            <a:ext cx="188119" cy="901304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82" name="Group 354">
            <a:extLst>
              <a:ext uri="{FF2B5EF4-FFF2-40B4-BE49-F238E27FC236}">
                <a16:creationId xmlns:a16="http://schemas.microsoft.com/office/drawing/2014/main" id="{249020EA-8359-DA4E-A6BD-01714A19478B}"/>
              </a:ext>
            </a:extLst>
          </p:cNvPr>
          <p:cNvGrpSpPr>
            <a:grpSpLocks/>
          </p:cNvGrpSpPr>
          <p:nvPr/>
        </p:nvGrpSpPr>
        <p:grpSpPr bwMode="auto">
          <a:xfrm>
            <a:off x="4803940" y="3289698"/>
            <a:ext cx="394097" cy="326231"/>
            <a:chOff x="-44" y="1473"/>
            <a:chExt cx="981" cy="1105"/>
          </a:xfrm>
        </p:grpSpPr>
        <p:pic>
          <p:nvPicPr>
            <p:cNvPr id="226" name="Picture 355" descr="desktop_computer_stylized_medium">
              <a:extLst>
                <a:ext uri="{FF2B5EF4-FFF2-40B4-BE49-F238E27FC236}">
                  <a16:creationId xmlns:a16="http://schemas.microsoft.com/office/drawing/2014/main" id="{F5E082B2-BADD-164A-983C-4F21EE854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7" name="Freeform 356">
              <a:extLst>
                <a:ext uri="{FF2B5EF4-FFF2-40B4-BE49-F238E27FC236}">
                  <a16:creationId xmlns:a16="http://schemas.microsoft.com/office/drawing/2014/main" id="{079D48B4-8397-C148-BF34-3B142B762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24BA112-55AD-AC41-BD94-9D9DBD9F7E9A}"/>
              </a:ext>
            </a:extLst>
          </p:cNvPr>
          <p:cNvGrpSpPr/>
          <p:nvPr/>
        </p:nvGrpSpPr>
        <p:grpSpPr>
          <a:xfrm>
            <a:off x="5283965" y="2628808"/>
            <a:ext cx="538401" cy="865856"/>
            <a:chOff x="7664720" y="2799688"/>
            <a:chExt cx="717868" cy="115447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1D5C8C48-4AA2-D144-9071-4FC46876C0CD}"/>
                </a:ext>
              </a:extLst>
            </p:cNvPr>
            <p:cNvSpPr/>
            <p:nvPr/>
          </p:nvSpPr>
          <p:spPr>
            <a:xfrm>
              <a:off x="7671781" y="2799688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9115613-D043-F746-9E95-BE91F6C8BCC9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74476B4D-7B72-FD42-B168-C58F9397FB9F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93A87B8-2634-E14A-80D8-9E6D65DFA444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4DDD5A1-E55B-8D44-8F53-EA448F2F5AB7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946DB51-76AF-794B-896C-CE798C356CDC}"/>
              </a:ext>
            </a:extLst>
          </p:cNvPr>
          <p:cNvGrpSpPr/>
          <p:nvPr/>
        </p:nvGrpSpPr>
        <p:grpSpPr>
          <a:xfrm>
            <a:off x="7857686" y="2633741"/>
            <a:ext cx="538401" cy="865856"/>
            <a:chOff x="7664720" y="2795550"/>
            <a:chExt cx="717868" cy="1154474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945C805-FB4D-1F41-B9DC-8E71DE43D0DF}"/>
                </a:ext>
              </a:extLst>
            </p:cNvPr>
            <p:cNvSpPr/>
            <p:nvPr/>
          </p:nvSpPr>
          <p:spPr>
            <a:xfrm>
              <a:off x="7671781" y="2795550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C0CB443-CBC2-9E45-9CB6-C744CDA9BFD1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04DF73C-F88C-FA4D-8328-09984DEA993E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977C676-85FB-0F40-8B20-289C82EC6C10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0AB40D6-D3E3-F644-A0B4-C65086440100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01A017-DD54-D843-8EFE-4E068B32A548}"/>
              </a:ext>
            </a:extLst>
          </p:cNvPr>
          <p:cNvGrpSpPr/>
          <p:nvPr/>
        </p:nvGrpSpPr>
        <p:grpSpPr>
          <a:xfrm>
            <a:off x="6650874" y="4041421"/>
            <a:ext cx="342526" cy="169911"/>
            <a:chOff x="6859123" y="5156933"/>
            <a:chExt cx="456701" cy="22654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9C46B58-EB58-CD4B-901C-36557A6BBB8A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310AA80-E5E5-9D45-B059-DBF356B23652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B504DA0-0830-A247-BFB2-5B08B92F485C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AA1B6E-8009-4F41-B5BE-F62AE9B4630F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9984DBE-4678-3045-8619-E36B03BB624E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34E391C-886C-FD40-90C5-307C327A8D88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40E756-940A-C245-BFC2-46F263F13E7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646C395-21B6-0B4A-B835-DCBA9C58427F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7911E2-4676-1041-AC82-896E82DBBF94}"/>
              </a:ext>
            </a:extLst>
          </p:cNvPr>
          <p:cNvGrpSpPr/>
          <p:nvPr/>
        </p:nvGrpSpPr>
        <p:grpSpPr>
          <a:xfrm>
            <a:off x="5664299" y="2928882"/>
            <a:ext cx="2296261" cy="1074980"/>
            <a:chOff x="7552398" y="2762175"/>
            <a:chExt cx="3061681" cy="1433307"/>
          </a:xfrm>
        </p:grpSpPr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A047DABE-6D91-2B46-B457-9C4D910EAC34}"/>
                </a:ext>
              </a:extLst>
            </p:cNvPr>
            <p:cNvSpPr/>
            <p:nvPr/>
          </p:nvSpPr>
          <p:spPr>
            <a:xfrm flipH="1">
              <a:off x="9104671" y="2771139"/>
              <a:ext cx="1509408" cy="1424343"/>
            </a:xfrm>
            <a:custGeom>
              <a:avLst/>
              <a:gdLst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9408" h="1378340">
                  <a:moveTo>
                    <a:pt x="1509408" y="1378340"/>
                  </a:moveTo>
                  <a:cubicBezTo>
                    <a:pt x="1268229" y="509348"/>
                    <a:pt x="882368" y="54174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268EAC65-5523-F449-A3E7-F1059BFF90A8}"/>
                </a:ext>
              </a:extLst>
            </p:cNvPr>
            <p:cNvSpPr/>
            <p:nvPr/>
          </p:nvSpPr>
          <p:spPr>
            <a:xfrm>
              <a:off x="7552398" y="2762175"/>
              <a:ext cx="1509408" cy="1424343"/>
            </a:xfrm>
            <a:custGeom>
              <a:avLst/>
              <a:gdLst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9408" h="1378340">
                  <a:moveTo>
                    <a:pt x="1509408" y="1378340"/>
                  </a:moveTo>
                  <a:cubicBezTo>
                    <a:pt x="1268229" y="509348"/>
                    <a:pt x="882368" y="54174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CDE6A3E2-3661-2F4D-A6C8-724B4A3D05ED}"/>
              </a:ext>
            </a:extLst>
          </p:cNvPr>
          <p:cNvGrpSpPr/>
          <p:nvPr/>
        </p:nvGrpSpPr>
        <p:grpSpPr>
          <a:xfrm>
            <a:off x="5571432" y="2865237"/>
            <a:ext cx="2563742" cy="1278763"/>
            <a:chOff x="7428575" y="2677315"/>
            <a:chExt cx="3418322" cy="1705017"/>
          </a:xfrm>
        </p:grpSpPr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B47BEEA4-E4B8-A64E-885F-14003C8F5A1B}"/>
                </a:ext>
              </a:extLst>
            </p:cNvPr>
            <p:cNvSpPr/>
            <p:nvPr/>
          </p:nvSpPr>
          <p:spPr>
            <a:xfrm>
              <a:off x="9335149" y="2701273"/>
              <a:ext cx="1406838" cy="168105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303" h="1681059">
                  <a:moveTo>
                    <a:pt x="0" y="1681059"/>
                  </a:moveTo>
                  <a:lnTo>
                    <a:pt x="539056" y="1465436"/>
                  </a:lnTo>
                  <a:lnTo>
                    <a:pt x="1541303" y="1445471"/>
                  </a:lnTo>
                  <a:lnTo>
                    <a:pt x="1525331" y="0"/>
                  </a:lnTo>
                </a:path>
              </a:pathLst>
            </a:custGeom>
            <a:noFill/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304AE042-2E8A-D141-BC94-ED99460E627E}"/>
                </a:ext>
              </a:extLst>
            </p:cNvPr>
            <p:cNvSpPr/>
            <p:nvPr/>
          </p:nvSpPr>
          <p:spPr>
            <a:xfrm>
              <a:off x="7473006" y="2677315"/>
              <a:ext cx="1446868" cy="1701024"/>
            </a:xfrm>
            <a:custGeom>
              <a:avLst/>
              <a:gdLst>
                <a:gd name="connsiteX0" fmla="*/ 0 w 1549289"/>
                <a:gd name="connsiteY0" fmla="*/ 0 h 1701024"/>
                <a:gd name="connsiteX1" fmla="*/ 0 w 1549289"/>
                <a:gd name="connsiteY1" fmla="*/ 1485401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85401 h 1701024"/>
                <a:gd name="connsiteX3" fmla="*/ 1549289 w 1549289"/>
                <a:gd name="connsiteY3" fmla="*/ 1701024 h 170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289" h="1701024">
                  <a:moveTo>
                    <a:pt x="0" y="0"/>
                  </a:moveTo>
                  <a:lnTo>
                    <a:pt x="7986" y="1481408"/>
                  </a:lnTo>
                  <a:lnTo>
                    <a:pt x="1030198" y="1485401"/>
                  </a:lnTo>
                  <a:lnTo>
                    <a:pt x="1549289" y="1701024"/>
                  </a:ln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272D3047-A7CC-1745-B040-00D1E25997AF}"/>
                </a:ext>
              </a:extLst>
            </p:cNvPr>
            <p:cNvSpPr txBox="1"/>
            <p:nvPr/>
          </p:nvSpPr>
          <p:spPr>
            <a:xfrm>
              <a:off x="10184578" y="3556613"/>
              <a:ext cx="662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data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BBCAFBB0-6D98-9742-AB87-26B3EE90BCAB}"/>
                </a:ext>
              </a:extLst>
            </p:cNvPr>
            <p:cNvSpPr txBox="1"/>
            <p:nvPr/>
          </p:nvSpPr>
          <p:spPr>
            <a:xfrm>
              <a:off x="7428575" y="3517694"/>
              <a:ext cx="662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data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DFB8599-7DDC-8447-ADE3-2DAD2C0402AB}"/>
              </a:ext>
            </a:extLst>
          </p:cNvPr>
          <p:cNvGrpSpPr/>
          <p:nvPr/>
        </p:nvGrpSpPr>
        <p:grpSpPr>
          <a:xfrm>
            <a:off x="5099714" y="2875683"/>
            <a:ext cx="3538638" cy="1370632"/>
            <a:chOff x="6799618" y="2691243"/>
            <a:chExt cx="4718184" cy="1827509"/>
          </a:xfrm>
        </p:grpSpPr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67AC42C5-3F9E-0D4E-B80B-DB0208D256F0}"/>
                </a:ext>
              </a:extLst>
            </p:cNvPr>
            <p:cNvSpPr/>
            <p:nvPr/>
          </p:nvSpPr>
          <p:spPr>
            <a:xfrm>
              <a:off x="7353946" y="2691243"/>
              <a:ext cx="3498244" cy="182750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920408 w 1541303"/>
                <a:gd name="connsiteY2" fmla="*/ 1455758 h 1681059"/>
                <a:gd name="connsiteX3" fmla="*/ 1541303 w 1541303"/>
                <a:gd name="connsiteY3" fmla="*/ 1445471 h 1681059"/>
                <a:gd name="connsiteX4" fmla="*/ 1525331 w 1541303"/>
                <a:gd name="connsiteY4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539056 w 1541303"/>
                <a:gd name="connsiteY2" fmla="*/ 1465436 h 1681059"/>
                <a:gd name="connsiteX3" fmla="*/ 920408 w 1541303"/>
                <a:gd name="connsiteY3" fmla="*/ 1455758 h 1681059"/>
                <a:gd name="connsiteX4" fmla="*/ 1541303 w 1541303"/>
                <a:gd name="connsiteY4" fmla="*/ 1445471 h 1681059"/>
                <a:gd name="connsiteX5" fmla="*/ 1525331 w 1541303"/>
                <a:gd name="connsiteY5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232427 w 1541303"/>
                <a:gd name="connsiteY2" fmla="*/ 1591633 h 1681059"/>
                <a:gd name="connsiteX3" fmla="*/ 539056 w 1541303"/>
                <a:gd name="connsiteY3" fmla="*/ 1465436 h 1681059"/>
                <a:gd name="connsiteX4" fmla="*/ 920408 w 1541303"/>
                <a:gd name="connsiteY4" fmla="*/ 1455758 h 1681059"/>
                <a:gd name="connsiteX5" fmla="*/ 1541303 w 1541303"/>
                <a:gd name="connsiteY5" fmla="*/ 1445471 h 1681059"/>
                <a:gd name="connsiteX6" fmla="*/ 1525331 w 1541303"/>
                <a:gd name="connsiteY6" fmla="*/ 0 h 1681059"/>
                <a:gd name="connsiteX0" fmla="*/ 0 w 3882856"/>
                <a:gd name="connsiteY0" fmla="*/ 142370 h 1591633"/>
                <a:gd name="connsiteX1" fmla="*/ 2714795 w 3882856"/>
                <a:gd name="connsiteY1" fmla="*/ 1536549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0 w 3882856"/>
                <a:gd name="connsiteY0" fmla="*/ 142370 h 1591633"/>
                <a:gd name="connsiteX1" fmla="*/ 2163604 w 3882856"/>
                <a:gd name="connsiteY1" fmla="*/ 1510843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33110 w 3915966"/>
                <a:gd name="connsiteY0" fmla="*/ 142370 h 1591633"/>
                <a:gd name="connsiteX1" fmla="*/ 0 w 3915966"/>
                <a:gd name="connsiteY1" fmla="*/ 1510843 h 1591633"/>
                <a:gd name="connsiteX2" fmla="*/ 2607090 w 3915966"/>
                <a:gd name="connsiteY2" fmla="*/ 1591633 h 1591633"/>
                <a:gd name="connsiteX3" fmla="*/ 2913719 w 3915966"/>
                <a:gd name="connsiteY3" fmla="*/ 1465436 h 1591633"/>
                <a:gd name="connsiteX4" fmla="*/ 3295071 w 3915966"/>
                <a:gd name="connsiteY4" fmla="*/ 1455758 h 1591633"/>
                <a:gd name="connsiteX5" fmla="*/ 3915966 w 3915966"/>
                <a:gd name="connsiteY5" fmla="*/ 1445471 h 1591633"/>
                <a:gd name="connsiteX6" fmla="*/ 3899994 w 3915966"/>
                <a:gd name="connsiteY6" fmla="*/ 0 h 159163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913719 w 3915966"/>
                <a:gd name="connsiteY3" fmla="*/ 1465436 h 1510843"/>
                <a:gd name="connsiteX4" fmla="*/ 3295071 w 3915966"/>
                <a:gd name="connsiteY4" fmla="*/ 1455758 h 1510843"/>
                <a:gd name="connsiteX5" fmla="*/ 3915966 w 3915966"/>
                <a:gd name="connsiteY5" fmla="*/ 1445471 h 1510843"/>
                <a:gd name="connsiteX6" fmla="*/ 3899994 w 3915966"/>
                <a:gd name="connsiteY6" fmla="*/ 0 h 151084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373740 w 3915966"/>
                <a:gd name="connsiteY3" fmla="*/ 1470447 h 1510843"/>
                <a:gd name="connsiteX4" fmla="*/ 2913719 w 3915966"/>
                <a:gd name="connsiteY4" fmla="*/ 1465436 h 1510843"/>
                <a:gd name="connsiteX5" fmla="*/ 3295071 w 3915966"/>
                <a:gd name="connsiteY5" fmla="*/ 1455758 h 1510843"/>
                <a:gd name="connsiteX6" fmla="*/ 3915966 w 3915966"/>
                <a:gd name="connsiteY6" fmla="*/ 1445471 h 1510843"/>
                <a:gd name="connsiteX7" fmla="*/ 3899994 w 3915966"/>
                <a:gd name="connsiteY7" fmla="*/ 0 h 1510843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2192692 w 3915966"/>
                <a:gd name="connsiteY3" fmla="*/ 1676095 h 1676095"/>
                <a:gd name="connsiteX4" fmla="*/ 2913719 w 3915966"/>
                <a:gd name="connsiteY4" fmla="*/ 1465436 h 1676095"/>
                <a:gd name="connsiteX5" fmla="*/ 3295071 w 3915966"/>
                <a:gd name="connsiteY5" fmla="*/ 1455758 h 1676095"/>
                <a:gd name="connsiteX6" fmla="*/ 3915966 w 3915966"/>
                <a:gd name="connsiteY6" fmla="*/ 1445471 h 1676095"/>
                <a:gd name="connsiteX7" fmla="*/ 3899994 w 3915966"/>
                <a:gd name="connsiteY7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609316 w 3915966"/>
                <a:gd name="connsiteY3" fmla="*/ 1551238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589200 w 3915966"/>
                <a:gd name="connsiteY3" fmla="*/ 1661407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17017 w 3915966"/>
                <a:gd name="connsiteY0" fmla="*/ 0 h 1838525"/>
                <a:gd name="connsiteX1" fmla="*/ 0 w 3915966"/>
                <a:gd name="connsiteY1" fmla="*/ 1673273 h 1838525"/>
                <a:gd name="connsiteX2" fmla="*/ 1263312 w 3915966"/>
                <a:gd name="connsiteY2" fmla="*/ 1640222 h 1838525"/>
                <a:gd name="connsiteX3" fmla="*/ 1589200 w 3915966"/>
                <a:gd name="connsiteY3" fmla="*/ 1823837 h 1838525"/>
                <a:gd name="connsiteX4" fmla="*/ 2192692 w 3915966"/>
                <a:gd name="connsiteY4" fmla="*/ 1838525 h 1838525"/>
                <a:gd name="connsiteX5" fmla="*/ 2913719 w 3915966"/>
                <a:gd name="connsiteY5" fmla="*/ 1627866 h 1838525"/>
                <a:gd name="connsiteX6" fmla="*/ 3295071 w 3915966"/>
                <a:gd name="connsiteY6" fmla="*/ 1618188 h 1838525"/>
                <a:gd name="connsiteX7" fmla="*/ 3915966 w 3915966"/>
                <a:gd name="connsiteY7" fmla="*/ 1607901 h 1838525"/>
                <a:gd name="connsiteX8" fmla="*/ 3899994 w 3915966"/>
                <a:gd name="connsiteY8" fmla="*/ 162430 h 1838525"/>
                <a:gd name="connsiteX0" fmla="*/ 0 w 3898949"/>
                <a:gd name="connsiteY0" fmla="*/ 0 h 1838525"/>
                <a:gd name="connsiteX1" fmla="*/ 19193 w 3898949"/>
                <a:gd name="connsiteY1" fmla="*/ 1581465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5137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9969 w 3898949"/>
                <a:gd name="connsiteY2" fmla="*/ 1566776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81465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9248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896702 w 3898949"/>
                <a:gd name="connsiteY5" fmla="*/ 1627866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69708 w 3898949"/>
                <a:gd name="connsiteY8" fmla="*/ 113985 h 1827509"/>
                <a:gd name="connsiteX0" fmla="*/ 0 w 3869708"/>
                <a:gd name="connsiteY0" fmla="*/ 0 h 1827509"/>
                <a:gd name="connsiteX1" fmla="*/ 15169 w 3869708"/>
                <a:gd name="connsiteY1" fmla="*/ 1588809 h 1827509"/>
                <a:gd name="connsiteX2" fmla="*/ 1185946 w 3869708"/>
                <a:gd name="connsiteY2" fmla="*/ 1592482 h 1827509"/>
                <a:gd name="connsiteX3" fmla="*/ 1572183 w 3869708"/>
                <a:gd name="connsiteY3" fmla="*/ 1823837 h 1827509"/>
                <a:gd name="connsiteX4" fmla="*/ 2147513 w 3869708"/>
                <a:gd name="connsiteY4" fmla="*/ 1827509 h 1827509"/>
                <a:gd name="connsiteX5" fmla="*/ 2727724 w 3869708"/>
                <a:gd name="connsiteY5" fmla="*/ 1591143 h 1827509"/>
                <a:gd name="connsiteX6" fmla="*/ 3278054 w 3869708"/>
                <a:gd name="connsiteY6" fmla="*/ 1618188 h 1827509"/>
                <a:gd name="connsiteX7" fmla="*/ 3839239 w 3869708"/>
                <a:gd name="connsiteY7" fmla="*/ 1565511 h 1827509"/>
                <a:gd name="connsiteX8" fmla="*/ 3869708 w 3869708"/>
                <a:gd name="connsiteY8" fmla="*/ 113985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278054 w 3839239"/>
                <a:gd name="connsiteY6" fmla="*/ 1618188 h 1827509"/>
                <a:gd name="connsiteX7" fmla="*/ 3839239 w 3839239"/>
                <a:gd name="connsiteY7" fmla="*/ 1565511 h 1827509"/>
                <a:gd name="connsiteX8" fmla="*/ 3829902 w 3839239"/>
                <a:gd name="connsiteY8" fmla="*/ 126097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839239 w 3839239"/>
                <a:gd name="connsiteY6" fmla="*/ 1565511 h 1827509"/>
                <a:gd name="connsiteX7" fmla="*/ 3829902 w 3839239"/>
                <a:gd name="connsiteY7" fmla="*/ 126097 h 1827509"/>
                <a:gd name="connsiteX0" fmla="*/ 0 w 3832605"/>
                <a:gd name="connsiteY0" fmla="*/ 0 h 1827509"/>
                <a:gd name="connsiteX1" fmla="*/ 15169 w 3832605"/>
                <a:gd name="connsiteY1" fmla="*/ 1588809 h 1827509"/>
                <a:gd name="connsiteX2" fmla="*/ 1185946 w 3832605"/>
                <a:gd name="connsiteY2" fmla="*/ 1592482 h 1827509"/>
                <a:gd name="connsiteX3" fmla="*/ 1572183 w 3832605"/>
                <a:gd name="connsiteY3" fmla="*/ 1823837 h 1827509"/>
                <a:gd name="connsiteX4" fmla="*/ 2147513 w 3832605"/>
                <a:gd name="connsiteY4" fmla="*/ 1827509 h 1827509"/>
                <a:gd name="connsiteX5" fmla="*/ 2727724 w 3832605"/>
                <a:gd name="connsiteY5" fmla="*/ 1591143 h 1827509"/>
                <a:gd name="connsiteX6" fmla="*/ 3832605 w 3832605"/>
                <a:gd name="connsiteY6" fmla="*/ 1589734 h 1827509"/>
                <a:gd name="connsiteX7" fmla="*/ 3829902 w 3832605"/>
                <a:gd name="connsiteY7" fmla="*/ 126097 h 182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2605" h="1827509">
                  <a:moveTo>
                    <a:pt x="0" y="0"/>
                  </a:moveTo>
                  <a:lnTo>
                    <a:pt x="15169" y="1588809"/>
                  </a:lnTo>
                  <a:lnTo>
                    <a:pt x="1185946" y="1592482"/>
                  </a:lnTo>
                  <a:lnTo>
                    <a:pt x="1572183" y="1823837"/>
                  </a:lnTo>
                  <a:lnTo>
                    <a:pt x="2147513" y="1827509"/>
                  </a:lnTo>
                  <a:lnTo>
                    <a:pt x="2727724" y="1591143"/>
                  </a:lnTo>
                  <a:lnTo>
                    <a:pt x="3832605" y="1589734"/>
                  </a:lnTo>
                  <a:cubicBezTo>
                    <a:pt x="3829493" y="1109929"/>
                    <a:pt x="3833014" y="605902"/>
                    <a:pt x="3829902" y="12609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B1BE921-31E4-C342-B3CD-DD49B4829966}"/>
                </a:ext>
              </a:extLst>
            </p:cNvPr>
            <p:cNvSpPr txBox="1"/>
            <p:nvPr/>
          </p:nvSpPr>
          <p:spPr>
            <a:xfrm>
              <a:off x="6799618" y="3650736"/>
              <a:ext cx="7083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srgbClr val="00B050"/>
                  </a:solidFill>
                  <a:latin typeface="Calibri"/>
                </a:rPr>
                <a:t>ACKs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8B4DCFA-3A87-864C-A054-ED417A34E19F}"/>
                </a:ext>
              </a:extLst>
            </p:cNvPr>
            <p:cNvSpPr txBox="1"/>
            <p:nvPr/>
          </p:nvSpPr>
          <p:spPr>
            <a:xfrm>
              <a:off x="10809403" y="3772400"/>
              <a:ext cx="7083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srgbClr val="00B050"/>
                  </a:solidFill>
                  <a:latin typeface="Calibri"/>
                </a:rPr>
                <a:t>ACKs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A18EA5-E5A9-6043-B7D4-AA1698F72E02}"/>
              </a:ext>
            </a:extLst>
          </p:cNvPr>
          <p:cNvSpPr txBox="1"/>
          <p:nvPr/>
        </p:nvSpPr>
        <p:spPr>
          <a:xfrm>
            <a:off x="6045916" y="2824318"/>
            <a:ext cx="1621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C00000"/>
                </a:solidFill>
                <a:latin typeface="Calibri"/>
              </a:rPr>
              <a:t>explicit congestion info</a:t>
            </a:r>
          </a:p>
        </p:txBody>
      </p:sp>
      <p:sp>
        <p:nvSpPr>
          <p:cNvPr id="133" name="Rectangle 3">
            <a:extLst>
              <a:ext uri="{FF2B5EF4-FFF2-40B4-BE49-F238E27FC236}">
                <a16:creationId xmlns:a16="http://schemas.microsoft.com/office/drawing/2014/main" id="{5D568CC7-EA67-7743-9944-2BC5136F529F}"/>
              </a:ext>
            </a:extLst>
          </p:cNvPr>
          <p:cNvSpPr txBox="1">
            <a:spLocks noChangeArrowheads="1"/>
          </p:cNvSpPr>
          <p:nvPr/>
        </p:nvSpPr>
        <p:spPr>
          <a:xfrm>
            <a:off x="523568" y="2221476"/>
            <a:ext cx="4336026" cy="28660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sz="2625" dirty="0">
                <a:solidFill>
                  <a:srgbClr val="C00000"/>
                </a:solidFill>
                <a:latin typeface="Calibri"/>
              </a:rPr>
              <a:t>Network-assisted congestion control:</a:t>
            </a:r>
          </a:p>
          <a:p>
            <a:pPr marL="305991" indent="-208360" defTabSz="685800">
              <a:spcBef>
                <a:spcPts val="750"/>
              </a:spcBef>
              <a:defRPr/>
            </a:pPr>
            <a:r>
              <a:rPr lang="en-US" sz="2250" dirty="0">
                <a:solidFill>
                  <a:prstClr val="black"/>
                </a:solidFill>
                <a:latin typeface="Calibri"/>
              </a:rPr>
              <a:t>routers provide </a:t>
            </a:r>
            <a:r>
              <a:rPr lang="en-US" sz="2250" i="1" dirty="0">
                <a:solidFill>
                  <a:srgbClr val="C00000"/>
                </a:solidFill>
                <a:latin typeface="Calibri"/>
              </a:rPr>
              <a:t>direct</a:t>
            </a:r>
            <a:r>
              <a:rPr lang="en-US" sz="2250" dirty="0">
                <a:solidFill>
                  <a:prstClr val="black"/>
                </a:solidFill>
                <a:latin typeface="Calibri"/>
              </a:rPr>
              <a:t> feedback to sending/receiving hosts with flows passing through congested router</a:t>
            </a:r>
          </a:p>
          <a:p>
            <a:pPr marL="305991" indent="-208360" defTabSz="685800">
              <a:spcBef>
                <a:spcPts val="750"/>
              </a:spcBef>
              <a:defRPr/>
            </a:pPr>
            <a:r>
              <a:rPr lang="en-US" sz="2250" dirty="0">
                <a:solidFill>
                  <a:prstClr val="black"/>
                </a:solidFill>
                <a:latin typeface="Calibri"/>
              </a:rPr>
              <a:t>may indicate congestion level or explicitly set sending rate</a:t>
            </a:r>
          </a:p>
        </p:txBody>
      </p:sp>
      <p:sp>
        <p:nvSpPr>
          <p:cNvPr id="142" name="Slide Number Placeholder 2">
            <a:extLst>
              <a:ext uri="{FF2B5EF4-FFF2-40B4-BE49-F238E27FC236}">
                <a16:creationId xmlns:a16="http://schemas.microsoft.com/office/drawing/2014/main" id="{2CD52159-2B0E-9F4A-977B-27EEC203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8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9" grpId="0" build="p"/>
      <p:bldP spid="2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6562"/>
            <a:ext cx="8458200" cy="3170238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If two packets arrive at the same time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router can only transmit one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and either buffers or drops the other</a:t>
            </a:r>
          </a:p>
          <a:p>
            <a:r>
              <a:rPr lang="en-US" sz="2400" dirty="0">
                <a:latin typeface="Arial" charset="0"/>
              </a:rPr>
              <a:t>If many packets arrive in a short period of time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router cannot keep up with the arriving traffic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delays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traffic, and the buffer may eventually 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overflow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Internet traffic is </a:t>
            </a:r>
            <a:r>
              <a:rPr lang="en-US" sz="24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bursty</a:t>
            </a:r>
            <a:endParaRPr lang="en-US" sz="2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ea typeface="ＭＳ Ｐゴシック" charset="0"/>
                <a:cs typeface="ＭＳ Ｐゴシック" charset="0"/>
              </a:rPr>
              <a:t>Statistical Multiplexing </a:t>
            </a:r>
            <a:r>
              <a:rPr lang="en-US" sz="3400" dirty="0">
                <a:ea typeface="ＭＳ Ｐゴシック" charset="0"/>
                <a:cs typeface="ＭＳ Ｐゴシック" charset="0"/>
                <a:sym typeface="Wingdings"/>
              </a:rPr>
              <a:t> Congestion</a:t>
            </a:r>
            <a:endParaRPr lang="en-US" sz="34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28800" y="4876800"/>
            <a:ext cx="4249738" cy="1524000"/>
            <a:chOff x="2306638" y="4630738"/>
            <a:chExt cx="4914900" cy="2151062"/>
          </a:xfrm>
        </p:grpSpPr>
        <p:grpSp>
          <p:nvGrpSpPr>
            <p:cNvPr id="62468" name="Group 4"/>
            <p:cNvGrpSpPr>
              <a:grpSpLocks/>
            </p:cNvGrpSpPr>
            <p:nvPr/>
          </p:nvGrpSpPr>
          <p:grpSpPr bwMode="auto">
            <a:xfrm>
              <a:off x="3881438" y="5130800"/>
              <a:ext cx="1735137" cy="1193800"/>
              <a:chOff x="10808" y="10250"/>
              <a:chExt cx="1018" cy="403"/>
            </a:xfrm>
          </p:grpSpPr>
          <p:sp>
            <p:nvSpPr>
              <p:cNvPr id="62473" name="Rectangle 5"/>
              <p:cNvSpPr>
                <a:spLocks noChangeArrowheads="1"/>
              </p:cNvSpPr>
              <p:nvPr/>
            </p:nvSpPr>
            <p:spPr bwMode="auto">
              <a:xfrm>
                <a:off x="10832" y="10250"/>
                <a:ext cx="994" cy="403"/>
              </a:xfrm>
              <a:prstGeom prst="rect">
                <a:avLst/>
              </a:pr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4" name="Freeform 6"/>
              <p:cNvSpPr>
                <a:spLocks/>
              </p:cNvSpPr>
              <p:nvPr/>
            </p:nvSpPr>
            <p:spPr bwMode="auto">
              <a:xfrm>
                <a:off x="11198" y="10272"/>
                <a:ext cx="610" cy="374"/>
              </a:xfrm>
              <a:custGeom>
                <a:avLst/>
                <a:gdLst>
                  <a:gd name="T0" fmla="*/ 0 w 855"/>
                  <a:gd name="T1" fmla="*/ 0 h 390"/>
                  <a:gd name="T2" fmla="*/ 158 w 855"/>
                  <a:gd name="T3" fmla="*/ 0 h 390"/>
                  <a:gd name="T4" fmla="*/ 158 w 855"/>
                  <a:gd name="T5" fmla="*/ 316 h 390"/>
                  <a:gd name="T6" fmla="*/ 8 w 855"/>
                  <a:gd name="T7" fmla="*/ 316 h 39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5"/>
                  <a:gd name="T13" fmla="*/ 0 h 390"/>
                  <a:gd name="T14" fmla="*/ 855 w 855"/>
                  <a:gd name="T15" fmla="*/ 390 h 39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5" h="390">
                    <a:moveTo>
                      <a:pt x="0" y="0"/>
                    </a:moveTo>
                    <a:lnTo>
                      <a:pt x="855" y="0"/>
                    </a:lnTo>
                    <a:lnTo>
                      <a:pt x="855" y="390"/>
                    </a:lnTo>
                    <a:lnTo>
                      <a:pt x="45" y="39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5" name="Line 7"/>
              <p:cNvSpPr>
                <a:spLocks noChangeShapeType="1"/>
              </p:cNvSpPr>
              <p:nvPr/>
            </p:nvSpPr>
            <p:spPr bwMode="auto">
              <a:xfrm>
                <a:off x="10808" y="10272"/>
                <a:ext cx="3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6" name="Line 8"/>
              <p:cNvSpPr>
                <a:spLocks noChangeShapeType="1"/>
              </p:cNvSpPr>
              <p:nvPr/>
            </p:nvSpPr>
            <p:spPr bwMode="auto">
              <a:xfrm>
                <a:off x="10830" y="10646"/>
                <a:ext cx="387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7" name="Line 9"/>
              <p:cNvSpPr>
                <a:spLocks noChangeShapeType="1"/>
              </p:cNvSpPr>
              <p:nvPr/>
            </p:nvSpPr>
            <p:spPr bwMode="auto">
              <a:xfrm>
                <a:off x="11744" y="10329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8" name="Line 10"/>
              <p:cNvSpPr>
                <a:spLocks noChangeShapeType="1"/>
              </p:cNvSpPr>
              <p:nvPr/>
            </p:nvSpPr>
            <p:spPr bwMode="auto">
              <a:xfrm>
                <a:off x="11679" y="10329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9" name="Line 11"/>
              <p:cNvSpPr>
                <a:spLocks noChangeShapeType="1"/>
              </p:cNvSpPr>
              <p:nvPr/>
            </p:nvSpPr>
            <p:spPr bwMode="auto">
              <a:xfrm>
                <a:off x="11614" y="10329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0" name="Line 12"/>
              <p:cNvSpPr>
                <a:spLocks noChangeShapeType="1"/>
              </p:cNvSpPr>
              <p:nvPr/>
            </p:nvSpPr>
            <p:spPr bwMode="auto">
              <a:xfrm>
                <a:off x="11549" y="10322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1" name="Line 13"/>
              <p:cNvSpPr>
                <a:spLocks noChangeShapeType="1"/>
              </p:cNvSpPr>
              <p:nvPr/>
            </p:nvSpPr>
            <p:spPr bwMode="auto">
              <a:xfrm>
                <a:off x="11484" y="10322"/>
                <a:ext cx="2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2" name="Line 14"/>
              <p:cNvSpPr>
                <a:spLocks noChangeShapeType="1"/>
              </p:cNvSpPr>
              <p:nvPr/>
            </p:nvSpPr>
            <p:spPr bwMode="auto">
              <a:xfrm>
                <a:off x="11418" y="10322"/>
                <a:ext cx="3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3" name="Line 15"/>
              <p:cNvSpPr>
                <a:spLocks noChangeShapeType="1"/>
              </p:cNvSpPr>
              <p:nvPr/>
            </p:nvSpPr>
            <p:spPr bwMode="auto">
              <a:xfrm>
                <a:off x="10909" y="10452"/>
                <a:ext cx="417" cy="0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69" name="Freeform 16"/>
            <p:cNvSpPr>
              <a:spLocks/>
            </p:cNvSpPr>
            <p:nvPr/>
          </p:nvSpPr>
          <p:spPr bwMode="auto">
            <a:xfrm>
              <a:off x="2344738" y="4630738"/>
              <a:ext cx="1574800" cy="844550"/>
            </a:xfrm>
            <a:custGeom>
              <a:avLst/>
              <a:gdLst>
                <a:gd name="T0" fmla="*/ 0 w 992"/>
                <a:gd name="T1" fmla="*/ 0 h 532"/>
                <a:gd name="T2" fmla="*/ 2147483647 w 992"/>
                <a:gd name="T3" fmla="*/ 2147483647 h 532"/>
                <a:gd name="T4" fmla="*/ 2147483647 w 992"/>
                <a:gd name="T5" fmla="*/ 2147483647 h 532"/>
                <a:gd name="T6" fmla="*/ 0 60000 65536"/>
                <a:gd name="T7" fmla="*/ 0 60000 65536"/>
                <a:gd name="T8" fmla="*/ 0 60000 65536"/>
                <a:gd name="T9" fmla="*/ 0 w 992"/>
                <a:gd name="T10" fmla="*/ 0 h 532"/>
                <a:gd name="T11" fmla="*/ 992 w 992"/>
                <a:gd name="T12" fmla="*/ 532 h 5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2" h="532">
                  <a:moveTo>
                    <a:pt x="0" y="0"/>
                  </a:moveTo>
                  <a:cubicBezTo>
                    <a:pt x="123" y="173"/>
                    <a:pt x="246" y="346"/>
                    <a:pt x="411" y="435"/>
                  </a:cubicBezTo>
                  <a:cubicBezTo>
                    <a:pt x="576" y="524"/>
                    <a:pt x="784" y="528"/>
                    <a:pt x="992" y="53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0" name="Freeform 17"/>
            <p:cNvSpPr>
              <a:spLocks/>
            </p:cNvSpPr>
            <p:nvPr/>
          </p:nvSpPr>
          <p:spPr bwMode="auto">
            <a:xfrm flipV="1">
              <a:off x="2344738" y="5937250"/>
              <a:ext cx="1574800" cy="844550"/>
            </a:xfrm>
            <a:custGeom>
              <a:avLst/>
              <a:gdLst>
                <a:gd name="T0" fmla="*/ 0 w 992"/>
                <a:gd name="T1" fmla="*/ 0 h 532"/>
                <a:gd name="T2" fmla="*/ 2147483647 w 992"/>
                <a:gd name="T3" fmla="*/ 2147483647 h 532"/>
                <a:gd name="T4" fmla="*/ 2147483647 w 992"/>
                <a:gd name="T5" fmla="*/ 2147483647 h 532"/>
                <a:gd name="T6" fmla="*/ 0 60000 65536"/>
                <a:gd name="T7" fmla="*/ 0 60000 65536"/>
                <a:gd name="T8" fmla="*/ 0 60000 65536"/>
                <a:gd name="T9" fmla="*/ 0 w 992"/>
                <a:gd name="T10" fmla="*/ 0 h 532"/>
                <a:gd name="T11" fmla="*/ 992 w 992"/>
                <a:gd name="T12" fmla="*/ 532 h 5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2" h="532">
                  <a:moveTo>
                    <a:pt x="0" y="0"/>
                  </a:moveTo>
                  <a:cubicBezTo>
                    <a:pt x="123" y="173"/>
                    <a:pt x="246" y="346"/>
                    <a:pt x="411" y="435"/>
                  </a:cubicBezTo>
                  <a:cubicBezTo>
                    <a:pt x="576" y="524"/>
                    <a:pt x="784" y="528"/>
                    <a:pt x="992" y="53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1" name="Line 18"/>
            <p:cNvSpPr>
              <a:spLocks noChangeShapeType="1"/>
            </p:cNvSpPr>
            <p:nvPr/>
          </p:nvSpPr>
          <p:spPr bwMode="auto">
            <a:xfrm>
              <a:off x="2306638" y="5707063"/>
              <a:ext cx="16129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2" name="Line 19"/>
            <p:cNvSpPr>
              <a:spLocks noChangeShapeType="1"/>
            </p:cNvSpPr>
            <p:nvPr/>
          </p:nvSpPr>
          <p:spPr bwMode="auto">
            <a:xfrm>
              <a:off x="5608638" y="5707063"/>
              <a:ext cx="1612900" cy="0"/>
            </a:xfrm>
            <a:prstGeom prst="line">
              <a:avLst/>
            </a:prstGeom>
            <a:noFill/>
            <a:ln w="63500">
              <a:solidFill>
                <a:srgbClr val="FF33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58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Congestion is undesirable</a:t>
            </a:r>
          </a:p>
        </p:txBody>
      </p:sp>
      <p:sp>
        <p:nvSpPr>
          <p:cNvPr id="64515" name="Freeform 3"/>
          <p:cNvSpPr>
            <a:spLocks/>
          </p:cNvSpPr>
          <p:nvPr/>
        </p:nvSpPr>
        <p:spPr bwMode="auto">
          <a:xfrm>
            <a:off x="949325" y="3414713"/>
            <a:ext cx="2687638" cy="1516062"/>
          </a:xfrm>
          <a:custGeom>
            <a:avLst/>
            <a:gdLst>
              <a:gd name="T0" fmla="*/ 0 w 2016"/>
              <a:gd name="T1" fmla="*/ 0 h 1344"/>
              <a:gd name="T2" fmla="*/ 0 w 2016"/>
              <a:gd name="T3" fmla="*/ 2147483647 h 1344"/>
              <a:gd name="T4" fmla="*/ 2147483647 w 2016"/>
              <a:gd name="T5" fmla="*/ 2147483647 h 1344"/>
              <a:gd name="T6" fmla="*/ 0 60000 65536"/>
              <a:gd name="T7" fmla="*/ 0 60000 65536"/>
              <a:gd name="T8" fmla="*/ 0 60000 65536"/>
              <a:gd name="T9" fmla="*/ 0 w 2016"/>
              <a:gd name="T10" fmla="*/ 0 h 1344"/>
              <a:gd name="T11" fmla="*/ 2016 w 2016"/>
              <a:gd name="T12" fmla="*/ 1344 h 1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16" h="1344">
                <a:moveTo>
                  <a:pt x="0" y="0"/>
                </a:moveTo>
                <a:lnTo>
                  <a:pt x="0" y="1344"/>
                </a:lnTo>
                <a:lnTo>
                  <a:pt x="2016" y="13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04800" y="2819400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en-US" sz="1600" b="0" dirty="0">
                <a:latin typeface="Comic Sans MS" charset="0"/>
              </a:rPr>
              <a:t>Average</a:t>
            </a:r>
          </a:p>
          <a:p>
            <a:r>
              <a:rPr lang="en-US" sz="1600" b="0" dirty="0">
                <a:latin typeface="Comic Sans MS" charset="0"/>
              </a:rPr>
              <a:t>Packet delay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2409825" y="4876800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 i="1">
                <a:latin typeface="Times New Roman" charset="0"/>
              </a:rPr>
              <a:t>Load</a:t>
            </a:r>
          </a:p>
        </p:txBody>
      </p:sp>
      <p:sp>
        <p:nvSpPr>
          <p:cNvPr id="64518" name="Freeform 6"/>
          <p:cNvSpPr>
            <a:spLocks/>
          </p:cNvSpPr>
          <p:nvPr/>
        </p:nvSpPr>
        <p:spPr bwMode="auto">
          <a:xfrm>
            <a:off x="949325" y="3414713"/>
            <a:ext cx="2309813" cy="1481137"/>
          </a:xfrm>
          <a:custGeom>
            <a:avLst/>
            <a:gdLst>
              <a:gd name="T0" fmla="*/ 0 w 1455"/>
              <a:gd name="T1" fmla="*/ 2147483647 h 933"/>
              <a:gd name="T2" fmla="*/ 2147483647 w 1455"/>
              <a:gd name="T3" fmla="*/ 2147483647 h 933"/>
              <a:gd name="T4" fmla="*/ 2147483647 w 1455"/>
              <a:gd name="T5" fmla="*/ 2147483647 h 933"/>
              <a:gd name="T6" fmla="*/ 2147483647 w 1455"/>
              <a:gd name="T7" fmla="*/ 2147483647 h 933"/>
              <a:gd name="T8" fmla="*/ 2147483647 w 1455"/>
              <a:gd name="T9" fmla="*/ 2147483647 h 933"/>
              <a:gd name="T10" fmla="*/ 2147483647 w 1455"/>
              <a:gd name="T11" fmla="*/ 0 h 9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55"/>
              <a:gd name="T19" fmla="*/ 0 h 933"/>
              <a:gd name="T20" fmla="*/ 1455 w 1455"/>
              <a:gd name="T21" fmla="*/ 933 h 9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55" h="933">
                <a:moveTo>
                  <a:pt x="0" y="933"/>
                </a:moveTo>
                <a:cubicBezTo>
                  <a:pt x="125" y="928"/>
                  <a:pt x="566" y="919"/>
                  <a:pt x="750" y="903"/>
                </a:cubicBezTo>
                <a:cubicBezTo>
                  <a:pt x="934" y="887"/>
                  <a:pt x="1008" y="876"/>
                  <a:pt x="1105" y="839"/>
                </a:cubicBezTo>
                <a:cubicBezTo>
                  <a:pt x="1202" y="802"/>
                  <a:pt x="1279" y="752"/>
                  <a:pt x="1334" y="682"/>
                </a:cubicBezTo>
                <a:cubicBezTo>
                  <a:pt x="1389" y="612"/>
                  <a:pt x="1415" y="535"/>
                  <a:pt x="1435" y="421"/>
                </a:cubicBezTo>
                <a:cubicBezTo>
                  <a:pt x="1455" y="307"/>
                  <a:pt x="1449" y="87"/>
                  <a:pt x="1453" y="0"/>
                </a:cubicBezTo>
              </a:path>
            </a:pathLst>
          </a:cu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>
            <a:off x="3286125" y="3252788"/>
            <a:ext cx="0" cy="2057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0" name="Text Box 8"/>
          <p:cNvSpPr txBox="1">
            <a:spLocks noChangeArrowheads="1"/>
          </p:cNvSpPr>
          <p:nvPr/>
        </p:nvSpPr>
        <p:spPr bwMode="auto">
          <a:xfrm>
            <a:off x="0" y="1752600"/>
            <a:ext cx="899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3200" b="0" dirty="0">
                <a:latin typeface="+mn-lt"/>
                <a:ea typeface="+mn-ea"/>
                <a:cs typeface="+mn-cs"/>
              </a:rPr>
              <a:t>Typical </a:t>
            </a:r>
            <a:r>
              <a:rPr lang="en-US" sz="3200" b="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queuing system</a:t>
            </a:r>
            <a:r>
              <a:rPr lang="en-US" sz="3200" b="0" dirty="0">
                <a:latin typeface="+mn-lt"/>
                <a:ea typeface="+mn-ea"/>
                <a:cs typeface="+mn-cs"/>
              </a:rPr>
              <a:t> with </a:t>
            </a:r>
            <a:r>
              <a:rPr lang="en-US" sz="3200" b="0" dirty="0" err="1">
                <a:latin typeface="+mn-lt"/>
                <a:ea typeface="+mn-ea"/>
                <a:cs typeface="+mn-cs"/>
              </a:rPr>
              <a:t>bursty</a:t>
            </a:r>
            <a:r>
              <a:rPr lang="en-US" sz="3200" b="0" dirty="0">
                <a:latin typeface="+mn-lt"/>
                <a:ea typeface="+mn-ea"/>
                <a:cs typeface="+mn-cs"/>
              </a:rPr>
              <a:t> arrivals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990600" y="5867400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rgbClr val="CC0000"/>
                </a:solidFill>
                <a:latin typeface="Helvetica" charset="0"/>
              </a:rPr>
              <a:t>Must balance utilization versus delay and loss</a:t>
            </a:r>
          </a:p>
        </p:txBody>
      </p:sp>
      <p:sp>
        <p:nvSpPr>
          <p:cNvPr id="64522" name="Freeform 3"/>
          <p:cNvSpPr>
            <a:spLocks/>
          </p:cNvSpPr>
          <p:nvPr/>
        </p:nvSpPr>
        <p:spPr bwMode="auto">
          <a:xfrm>
            <a:off x="4703763" y="3438525"/>
            <a:ext cx="2687637" cy="1516063"/>
          </a:xfrm>
          <a:custGeom>
            <a:avLst/>
            <a:gdLst>
              <a:gd name="T0" fmla="*/ 0 w 2016"/>
              <a:gd name="T1" fmla="*/ 0 h 1344"/>
              <a:gd name="T2" fmla="*/ 0 w 2016"/>
              <a:gd name="T3" fmla="*/ 2147483647 h 1344"/>
              <a:gd name="T4" fmla="*/ 2147483647 w 2016"/>
              <a:gd name="T5" fmla="*/ 2147483647 h 1344"/>
              <a:gd name="T6" fmla="*/ 0 60000 65536"/>
              <a:gd name="T7" fmla="*/ 0 60000 65536"/>
              <a:gd name="T8" fmla="*/ 0 60000 65536"/>
              <a:gd name="T9" fmla="*/ 0 w 2016"/>
              <a:gd name="T10" fmla="*/ 0 h 1344"/>
              <a:gd name="T11" fmla="*/ 2016 w 2016"/>
              <a:gd name="T12" fmla="*/ 1344 h 1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16" h="1344">
                <a:moveTo>
                  <a:pt x="0" y="0"/>
                </a:moveTo>
                <a:lnTo>
                  <a:pt x="0" y="1344"/>
                </a:lnTo>
                <a:lnTo>
                  <a:pt x="2016" y="13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3" name="Text Box 4"/>
          <p:cNvSpPr txBox="1">
            <a:spLocks noChangeArrowheads="1"/>
          </p:cNvSpPr>
          <p:nvPr/>
        </p:nvSpPr>
        <p:spPr bwMode="auto">
          <a:xfrm>
            <a:off x="4343400" y="2844800"/>
            <a:ext cx="1254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 b="0" dirty="0">
                <a:latin typeface="Comic Sans MS" charset="0"/>
              </a:rPr>
              <a:t>Average</a:t>
            </a:r>
          </a:p>
          <a:p>
            <a:pPr algn="l"/>
            <a:r>
              <a:rPr lang="en-US" sz="1600" b="0" dirty="0">
                <a:latin typeface="Comic Sans MS" charset="0"/>
              </a:rPr>
              <a:t>Packet loss</a:t>
            </a:r>
          </a:p>
        </p:txBody>
      </p:sp>
      <p:sp>
        <p:nvSpPr>
          <p:cNvPr id="64524" name="Text Box 5"/>
          <p:cNvSpPr txBox="1">
            <a:spLocks noChangeArrowheads="1"/>
          </p:cNvSpPr>
          <p:nvPr/>
        </p:nvSpPr>
        <p:spPr bwMode="auto">
          <a:xfrm>
            <a:off x="6164263" y="4900613"/>
            <a:ext cx="811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 i="1">
                <a:latin typeface="Times New Roman" charset="0"/>
              </a:rPr>
              <a:t>Load</a:t>
            </a:r>
          </a:p>
        </p:txBody>
      </p:sp>
      <p:sp>
        <p:nvSpPr>
          <p:cNvPr id="64525" name="Freeform 6"/>
          <p:cNvSpPr>
            <a:spLocks/>
          </p:cNvSpPr>
          <p:nvPr/>
        </p:nvSpPr>
        <p:spPr bwMode="auto">
          <a:xfrm>
            <a:off x="4703763" y="3462337"/>
            <a:ext cx="3449637" cy="1490663"/>
          </a:xfrm>
          <a:custGeom>
            <a:avLst/>
            <a:gdLst>
              <a:gd name="T0" fmla="*/ 0 w 1455"/>
              <a:gd name="T1" fmla="*/ 2147483647 h 933"/>
              <a:gd name="T2" fmla="*/ 2147483647 w 1455"/>
              <a:gd name="T3" fmla="*/ 2147483647 h 933"/>
              <a:gd name="T4" fmla="*/ 2147483647 w 1455"/>
              <a:gd name="T5" fmla="*/ 2147483647 h 933"/>
              <a:gd name="T6" fmla="*/ 2147483647 w 1455"/>
              <a:gd name="T7" fmla="*/ 2147483647 h 933"/>
              <a:gd name="T8" fmla="*/ 2147483647 w 1455"/>
              <a:gd name="T9" fmla="*/ 2147483647 h 933"/>
              <a:gd name="T10" fmla="*/ 2147483647 w 1455"/>
              <a:gd name="T11" fmla="*/ 0 h 9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55"/>
              <a:gd name="T19" fmla="*/ 0 h 933"/>
              <a:gd name="T20" fmla="*/ 1455 w 1455"/>
              <a:gd name="T21" fmla="*/ 933 h 9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55" h="933">
                <a:moveTo>
                  <a:pt x="0" y="933"/>
                </a:moveTo>
                <a:cubicBezTo>
                  <a:pt x="125" y="928"/>
                  <a:pt x="566" y="919"/>
                  <a:pt x="750" y="903"/>
                </a:cubicBezTo>
                <a:cubicBezTo>
                  <a:pt x="934" y="887"/>
                  <a:pt x="1008" y="876"/>
                  <a:pt x="1105" y="839"/>
                </a:cubicBezTo>
                <a:cubicBezTo>
                  <a:pt x="1202" y="802"/>
                  <a:pt x="1279" y="752"/>
                  <a:pt x="1334" y="682"/>
                </a:cubicBezTo>
                <a:cubicBezTo>
                  <a:pt x="1389" y="612"/>
                  <a:pt x="1415" y="535"/>
                  <a:pt x="1435" y="421"/>
                </a:cubicBezTo>
                <a:cubicBezTo>
                  <a:pt x="1455" y="307"/>
                  <a:pt x="1449" y="87"/>
                  <a:pt x="1453" y="0"/>
                </a:cubicBezTo>
              </a:path>
            </a:pathLst>
          </a:cu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6" name="Line 7"/>
          <p:cNvSpPr>
            <a:spLocks noChangeShapeType="1"/>
          </p:cNvSpPr>
          <p:nvPr/>
        </p:nvSpPr>
        <p:spPr bwMode="auto">
          <a:xfrm>
            <a:off x="7040563" y="3276600"/>
            <a:ext cx="0" cy="2057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7" name="Freeform 1"/>
          <p:cNvSpPr>
            <a:spLocks/>
          </p:cNvSpPr>
          <p:nvPr/>
        </p:nvSpPr>
        <p:spPr bwMode="auto">
          <a:xfrm>
            <a:off x="4503738" y="384175"/>
            <a:ext cx="3575050" cy="620713"/>
          </a:xfrm>
          <a:custGeom>
            <a:avLst/>
            <a:gdLst>
              <a:gd name="T0" fmla="*/ 2333068 w 3574916"/>
              <a:gd name="T1" fmla="*/ 0 h 620358"/>
              <a:gd name="T2" fmla="*/ 3470069 w 3574916"/>
              <a:gd name="T3" fmla="*/ 561193 h 620358"/>
              <a:gd name="T4" fmla="*/ 0 w 3574916"/>
              <a:gd name="T5" fmla="*/ 324901 h 6203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574916" h="620358">
                <a:moveTo>
                  <a:pt x="2333068" y="0"/>
                </a:moveTo>
                <a:cubicBezTo>
                  <a:pt x="3095991" y="253521"/>
                  <a:pt x="3858914" y="507043"/>
                  <a:pt x="3470069" y="561193"/>
                </a:cubicBezTo>
                <a:cubicBezTo>
                  <a:pt x="3081224" y="615343"/>
                  <a:pt x="1757184" y="735950"/>
                  <a:pt x="0" y="32490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70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0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534400" cy="1173162"/>
          </a:xfrm>
        </p:spPr>
        <p:txBody>
          <a:bodyPr/>
          <a:lstStyle/>
          <a:p>
            <a:r>
              <a:rPr lang="en-US" dirty="0"/>
              <a:t>Three Issues to Consider</a:t>
            </a:r>
          </a:p>
        </p:txBody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Discovering the available (bottleneck) bandwidth</a:t>
            </a:r>
          </a:p>
          <a:p>
            <a:endParaRPr lang="en-US" dirty="0"/>
          </a:p>
          <a:p>
            <a:r>
              <a:rPr lang="en-US" dirty="0"/>
              <a:t>Adjusting to variations in bandwidth</a:t>
            </a:r>
          </a:p>
          <a:p>
            <a:endParaRPr lang="en-US" dirty="0"/>
          </a:p>
          <a:p>
            <a:r>
              <a:rPr lang="en-US" dirty="0"/>
              <a:t>Sharing bandwidth between flows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3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995" grpId="0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View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Ignore internal structure of router and model it as having a single queue for a particular input-output pair</a:t>
            </a:r>
          </a:p>
        </p:txBody>
      </p:sp>
      <p:sp>
        <p:nvSpPr>
          <p:cNvPr id="979980" name="Text Box 12"/>
          <p:cNvSpPr txBox="1">
            <a:spLocks noChangeArrowheads="1"/>
          </p:cNvSpPr>
          <p:nvPr/>
        </p:nvSpPr>
        <p:spPr bwMode="auto">
          <a:xfrm>
            <a:off x="1126935" y="3203575"/>
            <a:ext cx="172262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Sending Host</a:t>
            </a:r>
          </a:p>
        </p:txBody>
      </p:sp>
      <p:sp>
        <p:nvSpPr>
          <p:cNvPr id="979981" name="Text Box 13"/>
          <p:cNvSpPr txBox="1">
            <a:spLocks noChangeArrowheads="1"/>
          </p:cNvSpPr>
          <p:nvPr/>
        </p:nvSpPr>
        <p:spPr bwMode="auto">
          <a:xfrm>
            <a:off x="3484481" y="3203575"/>
            <a:ext cx="1978107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>
                <a:latin typeface="+mn-lt"/>
              </a:rPr>
              <a:t>Buffer in Router</a:t>
            </a:r>
          </a:p>
        </p:txBody>
      </p:sp>
      <p:sp>
        <p:nvSpPr>
          <p:cNvPr id="979982" name="Text Box 14"/>
          <p:cNvSpPr txBox="1">
            <a:spLocks noChangeArrowheads="1"/>
          </p:cNvSpPr>
          <p:nvPr/>
        </p:nvSpPr>
        <p:spPr bwMode="auto">
          <a:xfrm>
            <a:off x="5971164" y="3200400"/>
            <a:ext cx="1907599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>
                <a:latin typeface="+mn-lt"/>
              </a:rPr>
              <a:t>Receiving Host</a:t>
            </a:r>
          </a:p>
        </p:txBody>
      </p:sp>
      <p:grpSp>
        <p:nvGrpSpPr>
          <p:cNvPr id="979986" name="Group 18"/>
          <p:cNvGrpSpPr>
            <a:grpSpLocks/>
          </p:cNvGrpSpPr>
          <p:nvPr/>
        </p:nvGrpSpPr>
        <p:grpSpPr bwMode="auto">
          <a:xfrm>
            <a:off x="1828800" y="2297113"/>
            <a:ext cx="5264150" cy="750887"/>
            <a:chOff x="1152" y="1447"/>
            <a:chExt cx="3316" cy="473"/>
          </a:xfrm>
        </p:grpSpPr>
        <p:grpSp>
          <p:nvGrpSpPr>
            <p:cNvPr id="979972" name="Group 4"/>
            <p:cNvGrpSpPr>
              <a:grpSpLocks/>
            </p:cNvGrpSpPr>
            <p:nvPr/>
          </p:nvGrpSpPr>
          <p:grpSpPr bwMode="auto">
            <a:xfrm>
              <a:off x="1152" y="1447"/>
              <a:ext cx="3316" cy="473"/>
              <a:chOff x="1248" y="672"/>
              <a:chExt cx="3648" cy="528"/>
            </a:xfrm>
          </p:grpSpPr>
          <p:sp>
            <p:nvSpPr>
              <p:cNvPr id="979973" name="Rectangle 5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A</a:t>
                </a:r>
              </a:p>
            </p:txBody>
          </p:sp>
          <p:sp>
            <p:nvSpPr>
              <p:cNvPr id="979974" name="Rectangle 6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1152" cy="3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79975" name="Rectangle 7"/>
              <p:cNvSpPr>
                <a:spLocks noChangeArrowheads="1"/>
              </p:cNvSpPr>
              <p:nvPr/>
            </p:nvSpPr>
            <p:spPr bwMode="auto">
              <a:xfrm>
                <a:off x="4560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B</a:t>
                </a:r>
              </a:p>
            </p:txBody>
          </p:sp>
          <p:sp>
            <p:nvSpPr>
              <p:cNvPr id="979976" name="Line 8"/>
              <p:cNvSpPr>
                <a:spLocks noChangeShapeType="1"/>
              </p:cNvSpPr>
              <p:nvPr/>
            </p:nvSpPr>
            <p:spPr bwMode="auto">
              <a:xfrm>
                <a:off x="1584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79977" name="Line 9"/>
              <p:cNvSpPr>
                <a:spLocks noChangeShapeType="1"/>
              </p:cNvSpPr>
              <p:nvPr/>
            </p:nvSpPr>
            <p:spPr bwMode="auto">
              <a:xfrm>
                <a:off x="3648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79978" name="Text Box 10"/>
              <p:cNvSpPr txBox="1">
                <a:spLocks noChangeArrowheads="1"/>
              </p:cNvSpPr>
              <p:nvPr/>
            </p:nvSpPr>
            <p:spPr bwMode="auto">
              <a:xfrm>
                <a:off x="3744" y="735"/>
                <a:ext cx="116" cy="2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200">
                  <a:latin typeface="Tahoma" charset="0"/>
                </a:endParaRPr>
              </a:p>
            </p:txBody>
          </p:sp>
          <p:sp>
            <p:nvSpPr>
              <p:cNvPr id="979979" name="Text Box 11"/>
              <p:cNvSpPr txBox="1">
                <a:spLocks noChangeArrowheads="1"/>
              </p:cNvSpPr>
              <p:nvPr/>
            </p:nvSpPr>
            <p:spPr bwMode="auto">
              <a:xfrm>
                <a:off x="1824" y="672"/>
                <a:ext cx="243" cy="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900">
                  <a:latin typeface="Tahoma" charset="0"/>
                </a:endParaRPr>
              </a:p>
            </p:txBody>
          </p:sp>
        </p:grpSp>
        <p:sp>
          <p:nvSpPr>
            <p:cNvPr id="979983" name="Line 15"/>
            <p:cNvSpPr>
              <a:spLocks noChangeShapeType="1"/>
            </p:cNvSpPr>
            <p:nvPr/>
          </p:nvSpPr>
          <p:spPr bwMode="auto">
            <a:xfrm>
              <a:off x="3168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79984" name="Line 16"/>
            <p:cNvSpPr>
              <a:spLocks noChangeShapeType="1"/>
            </p:cNvSpPr>
            <p:nvPr/>
          </p:nvSpPr>
          <p:spPr bwMode="auto">
            <a:xfrm>
              <a:off x="3024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79985" name="Line 17"/>
            <p:cNvSpPr>
              <a:spLocks noChangeShapeType="1"/>
            </p:cNvSpPr>
            <p:nvPr/>
          </p:nvSpPr>
          <p:spPr bwMode="auto">
            <a:xfrm>
              <a:off x="2880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1562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available bandwidth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sending rate to match bottleneck bandwidth</a:t>
            </a:r>
          </a:p>
          <a:p>
            <a:pPr lvl="1"/>
            <a:r>
              <a:rPr lang="en-US" dirty="0"/>
              <a:t>Without any </a:t>
            </a:r>
            <a:r>
              <a:rPr lang="en-US" i="1" dirty="0"/>
              <a:t>a priori</a:t>
            </a:r>
            <a:r>
              <a:rPr lang="en-US" dirty="0"/>
              <a:t> knowledge</a:t>
            </a:r>
          </a:p>
          <a:p>
            <a:pPr lvl="1"/>
            <a:r>
              <a:rPr lang="en-US" dirty="0"/>
              <a:t>Could be gigabit link, could be a modem</a:t>
            </a:r>
          </a:p>
        </p:txBody>
      </p:sp>
      <p:grpSp>
        <p:nvGrpSpPr>
          <p:cNvPr id="982020" name="Group 4"/>
          <p:cNvGrpSpPr>
            <a:grpSpLocks/>
          </p:cNvGrpSpPr>
          <p:nvPr/>
        </p:nvGrpSpPr>
        <p:grpSpPr bwMode="auto">
          <a:xfrm>
            <a:off x="1752600" y="2297113"/>
            <a:ext cx="5264150" cy="750887"/>
            <a:chOff x="1152" y="1447"/>
            <a:chExt cx="3316" cy="473"/>
          </a:xfrm>
        </p:grpSpPr>
        <p:grpSp>
          <p:nvGrpSpPr>
            <p:cNvPr id="982021" name="Group 5"/>
            <p:cNvGrpSpPr>
              <a:grpSpLocks/>
            </p:cNvGrpSpPr>
            <p:nvPr/>
          </p:nvGrpSpPr>
          <p:grpSpPr bwMode="auto">
            <a:xfrm>
              <a:off x="1152" y="1447"/>
              <a:ext cx="3316" cy="473"/>
              <a:chOff x="1248" y="672"/>
              <a:chExt cx="3648" cy="528"/>
            </a:xfrm>
          </p:grpSpPr>
          <p:sp>
            <p:nvSpPr>
              <p:cNvPr id="982022" name="Rectangle 6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A</a:t>
                </a:r>
              </a:p>
            </p:txBody>
          </p:sp>
          <p:sp>
            <p:nvSpPr>
              <p:cNvPr id="982023" name="Rectangle 7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1152" cy="3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2024" name="Rectangle 8"/>
              <p:cNvSpPr>
                <a:spLocks noChangeArrowheads="1"/>
              </p:cNvSpPr>
              <p:nvPr/>
            </p:nvSpPr>
            <p:spPr bwMode="auto">
              <a:xfrm>
                <a:off x="4560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B</a:t>
                </a:r>
              </a:p>
            </p:txBody>
          </p:sp>
          <p:sp>
            <p:nvSpPr>
              <p:cNvPr id="982025" name="Line 9"/>
              <p:cNvSpPr>
                <a:spLocks noChangeShapeType="1"/>
              </p:cNvSpPr>
              <p:nvPr/>
            </p:nvSpPr>
            <p:spPr bwMode="auto">
              <a:xfrm>
                <a:off x="1584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2026" name="Line 10"/>
              <p:cNvSpPr>
                <a:spLocks noChangeShapeType="1"/>
              </p:cNvSpPr>
              <p:nvPr/>
            </p:nvSpPr>
            <p:spPr bwMode="auto">
              <a:xfrm>
                <a:off x="3648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2027" name="Text Box 11"/>
              <p:cNvSpPr txBox="1">
                <a:spLocks noChangeArrowheads="1"/>
              </p:cNvSpPr>
              <p:nvPr/>
            </p:nvSpPr>
            <p:spPr bwMode="auto">
              <a:xfrm>
                <a:off x="3744" y="735"/>
                <a:ext cx="116" cy="2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200">
                  <a:latin typeface="Tahoma" charset="0"/>
                </a:endParaRPr>
              </a:p>
            </p:txBody>
          </p:sp>
          <p:sp>
            <p:nvSpPr>
              <p:cNvPr id="982028" name="Text Box 12"/>
              <p:cNvSpPr txBox="1">
                <a:spLocks noChangeArrowheads="1"/>
              </p:cNvSpPr>
              <p:nvPr/>
            </p:nvSpPr>
            <p:spPr bwMode="auto">
              <a:xfrm>
                <a:off x="1824" y="672"/>
                <a:ext cx="243" cy="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900">
                  <a:latin typeface="Tahoma" charset="0"/>
                </a:endParaRPr>
              </a:p>
            </p:txBody>
          </p:sp>
        </p:grpSp>
        <p:sp>
          <p:nvSpPr>
            <p:cNvPr id="982029" name="Line 13"/>
            <p:cNvSpPr>
              <a:spLocks noChangeShapeType="1"/>
            </p:cNvSpPr>
            <p:nvPr/>
          </p:nvSpPr>
          <p:spPr bwMode="auto">
            <a:xfrm>
              <a:off x="3168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82030" name="Line 14"/>
            <p:cNvSpPr>
              <a:spLocks noChangeShapeType="1"/>
            </p:cNvSpPr>
            <p:nvPr/>
          </p:nvSpPr>
          <p:spPr bwMode="auto">
            <a:xfrm>
              <a:off x="3024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82031" name="Line 15"/>
            <p:cNvSpPr>
              <a:spLocks noChangeShapeType="1"/>
            </p:cNvSpPr>
            <p:nvPr/>
          </p:nvSpPr>
          <p:spPr bwMode="auto">
            <a:xfrm>
              <a:off x="2880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sp>
        <p:nvSpPr>
          <p:cNvPr id="982032" name="Text Box 16"/>
          <p:cNvSpPr txBox="1">
            <a:spLocks noChangeArrowheads="1"/>
          </p:cNvSpPr>
          <p:nvPr/>
        </p:nvSpPr>
        <p:spPr bwMode="auto">
          <a:xfrm>
            <a:off x="5164569" y="2483411"/>
            <a:ext cx="1083831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+mn-lt"/>
              </a:rPr>
              <a:t>100 Mbps</a:t>
            </a: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944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91600" cy="1173162"/>
          </a:xfrm>
        </p:spPr>
        <p:txBody>
          <a:bodyPr/>
          <a:lstStyle/>
          <a:p>
            <a:r>
              <a:rPr lang="en-US" dirty="0"/>
              <a:t>Adjusting to variations in bandwidth</a:t>
            </a:r>
          </a:p>
        </p:txBody>
      </p:sp>
      <p:sp>
        <p:nvSpPr>
          <p:cNvPr id="98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Adjust rate to match </a:t>
            </a:r>
            <a:r>
              <a:rPr lang="en-US" dirty="0">
                <a:solidFill>
                  <a:srgbClr val="FF0000"/>
                </a:solidFill>
              </a:rPr>
              <a:t>instantaneous</a:t>
            </a:r>
            <a:r>
              <a:rPr lang="en-US" dirty="0"/>
              <a:t> bandwidth</a:t>
            </a:r>
          </a:p>
          <a:p>
            <a:pPr lvl="1"/>
            <a:r>
              <a:rPr lang="en-US" dirty="0"/>
              <a:t>Assuming you have rough idea of bandwidth</a:t>
            </a:r>
          </a:p>
        </p:txBody>
      </p:sp>
      <p:grpSp>
        <p:nvGrpSpPr>
          <p:cNvPr id="983044" name="Group 4"/>
          <p:cNvGrpSpPr>
            <a:grpSpLocks/>
          </p:cNvGrpSpPr>
          <p:nvPr/>
        </p:nvGrpSpPr>
        <p:grpSpPr bwMode="auto">
          <a:xfrm>
            <a:off x="1828800" y="2297113"/>
            <a:ext cx="5264150" cy="750887"/>
            <a:chOff x="1152" y="1447"/>
            <a:chExt cx="3316" cy="473"/>
          </a:xfrm>
        </p:grpSpPr>
        <p:grpSp>
          <p:nvGrpSpPr>
            <p:cNvPr id="983045" name="Group 5"/>
            <p:cNvGrpSpPr>
              <a:grpSpLocks/>
            </p:cNvGrpSpPr>
            <p:nvPr/>
          </p:nvGrpSpPr>
          <p:grpSpPr bwMode="auto">
            <a:xfrm>
              <a:off x="1152" y="1447"/>
              <a:ext cx="3316" cy="473"/>
              <a:chOff x="1248" y="672"/>
              <a:chExt cx="3648" cy="528"/>
            </a:xfrm>
          </p:grpSpPr>
          <p:sp>
            <p:nvSpPr>
              <p:cNvPr id="983046" name="Rectangle 6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A</a:t>
                </a:r>
              </a:p>
            </p:txBody>
          </p:sp>
          <p:sp>
            <p:nvSpPr>
              <p:cNvPr id="983047" name="Rectangle 7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1152" cy="3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3048" name="Rectangle 8"/>
              <p:cNvSpPr>
                <a:spLocks noChangeArrowheads="1"/>
              </p:cNvSpPr>
              <p:nvPr/>
            </p:nvSpPr>
            <p:spPr bwMode="auto">
              <a:xfrm>
                <a:off x="4560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B</a:t>
                </a:r>
              </a:p>
            </p:txBody>
          </p:sp>
          <p:sp>
            <p:nvSpPr>
              <p:cNvPr id="983049" name="Line 9"/>
              <p:cNvSpPr>
                <a:spLocks noChangeShapeType="1"/>
              </p:cNvSpPr>
              <p:nvPr/>
            </p:nvSpPr>
            <p:spPr bwMode="auto">
              <a:xfrm>
                <a:off x="1584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3050" name="Line 10"/>
              <p:cNvSpPr>
                <a:spLocks noChangeShapeType="1"/>
              </p:cNvSpPr>
              <p:nvPr/>
            </p:nvSpPr>
            <p:spPr bwMode="auto">
              <a:xfrm>
                <a:off x="3648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3051" name="Text Box 11"/>
              <p:cNvSpPr txBox="1">
                <a:spLocks noChangeArrowheads="1"/>
              </p:cNvSpPr>
              <p:nvPr/>
            </p:nvSpPr>
            <p:spPr bwMode="auto">
              <a:xfrm>
                <a:off x="3744" y="735"/>
                <a:ext cx="116" cy="2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200">
                  <a:latin typeface="Tahoma" charset="0"/>
                </a:endParaRPr>
              </a:p>
            </p:txBody>
          </p:sp>
          <p:sp>
            <p:nvSpPr>
              <p:cNvPr id="983052" name="Text Box 12"/>
              <p:cNvSpPr txBox="1">
                <a:spLocks noChangeArrowheads="1"/>
              </p:cNvSpPr>
              <p:nvPr/>
            </p:nvSpPr>
            <p:spPr bwMode="auto">
              <a:xfrm>
                <a:off x="1824" y="672"/>
                <a:ext cx="243" cy="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900">
                  <a:latin typeface="Tahoma" charset="0"/>
                </a:endParaRPr>
              </a:p>
            </p:txBody>
          </p:sp>
        </p:grpSp>
        <p:sp>
          <p:nvSpPr>
            <p:cNvPr id="983053" name="Line 13"/>
            <p:cNvSpPr>
              <a:spLocks noChangeShapeType="1"/>
            </p:cNvSpPr>
            <p:nvPr/>
          </p:nvSpPr>
          <p:spPr bwMode="auto">
            <a:xfrm>
              <a:off x="3168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83054" name="Line 14"/>
            <p:cNvSpPr>
              <a:spLocks noChangeShapeType="1"/>
            </p:cNvSpPr>
            <p:nvPr/>
          </p:nvSpPr>
          <p:spPr bwMode="auto">
            <a:xfrm>
              <a:off x="3024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83055" name="Line 15"/>
            <p:cNvSpPr>
              <a:spLocks noChangeShapeType="1"/>
            </p:cNvSpPr>
            <p:nvPr/>
          </p:nvSpPr>
          <p:spPr bwMode="auto">
            <a:xfrm>
              <a:off x="2880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sp>
        <p:nvSpPr>
          <p:cNvPr id="983056" name="Text Box 16"/>
          <p:cNvSpPr txBox="1">
            <a:spLocks noChangeArrowheads="1"/>
          </p:cNvSpPr>
          <p:nvPr/>
        </p:nvSpPr>
        <p:spPr bwMode="auto">
          <a:xfrm>
            <a:off x="5464365" y="2409825"/>
            <a:ext cx="95231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BW(t)</a:t>
            </a: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667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448800" cy="1173162"/>
          </a:xfrm>
        </p:spPr>
        <p:txBody>
          <a:bodyPr/>
          <a:lstStyle/>
          <a:p>
            <a:r>
              <a:rPr lang="en-US" dirty="0"/>
              <a:t>Multiple flows and sharing bandwidth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Two Issues:</a:t>
            </a:r>
          </a:p>
          <a:p>
            <a:r>
              <a:rPr lang="en-US" dirty="0"/>
              <a:t>Adjust total sending rate to match bandwidth</a:t>
            </a:r>
          </a:p>
          <a:p>
            <a:r>
              <a:rPr lang="en-US" dirty="0"/>
              <a:t>Allocation of bandwidth between flows</a:t>
            </a:r>
          </a:p>
        </p:txBody>
      </p:sp>
      <p:sp>
        <p:nvSpPr>
          <p:cNvPr id="984088" name="Rectangle 24"/>
          <p:cNvSpPr>
            <a:spLocks noChangeArrowheads="1"/>
          </p:cNvSpPr>
          <p:nvPr/>
        </p:nvSpPr>
        <p:spPr bwMode="auto">
          <a:xfrm>
            <a:off x="1143000" y="1828800"/>
            <a:ext cx="71628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79" tIns="44446" rIns="90479" bIns="44446"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charset="0"/>
              <a:buChar char="§"/>
            </a:pPr>
            <a:endParaRPr lang="en-US" sz="2400"/>
          </a:p>
        </p:txBody>
      </p:sp>
      <p:sp>
        <p:nvSpPr>
          <p:cNvPr id="984089" name="Rectangle 25"/>
          <p:cNvSpPr>
            <a:spLocks noChangeArrowheads="1"/>
          </p:cNvSpPr>
          <p:nvPr/>
        </p:nvSpPr>
        <p:spPr bwMode="auto">
          <a:xfrm>
            <a:off x="1143000" y="1828800"/>
            <a:ext cx="71628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79" tIns="44446" rIns="90479" bIns="44446"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charset="0"/>
              <a:buChar char="§"/>
            </a:pPr>
            <a:endParaRPr lang="en-US" sz="2400"/>
          </a:p>
        </p:txBody>
      </p:sp>
      <p:grpSp>
        <p:nvGrpSpPr>
          <p:cNvPr id="984105" name="Group 41"/>
          <p:cNvGrpSpPr>
            <a:grpSpLocks/>
          </p:cNvGrpSpPr>
          <p:nvPr/>
        </p:nvGrpSpPr>
        <p:grpSpPr bwMode="auto">
          <a:xfrm>
            <a:off x="1600200" y="3733800"/>
            <a:ext cx="6324600" cy="2286000"/>
            <a:chOff x="1152" y="1728"/>
            <a:chExt cx="3984" cy="1440"/>
          </a:xfrm>
        </p:grpSpPr>
        <p:sp>
          <p:nvSpPr>
            <p:cNvPr id="984070" name="Rectangle 6"/>
            <p:cNvSpPr>
              <a:spLocks noChangeArrowheads="1"/>
            </p:cNvSpPr>
            <p:nvPr/>
          </p:nvSpPr>
          <p:spPr bwMode="auto">
            <a:xfrm>
              <a:off x="1152" y="2291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A2</a:t>
              </a:r>
            </a:p>
          </p:txBody>
        </p:sp>
        <p:sp>
          <p:nvSpPr>
            <p:cNvPr id="984071" name="Rectangle 7"/>
            <p:cNvSpPr>
              <a:spLocks noChangeArrowheads="1"/>
            </p:cNvSpPr>
            <p:nvPr/>
          </p:nvSpPr>
          <p:spPr bwMode="auto">
            <a:xfrm>
              <a:off x="2286" y="2291"/>
              <a:ext cx="1048" cy="3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072" name="Rectangle 8"/>
            <p:cNvSpPr>
              <a:spLocks noChangeArrowheads="1"/>
            </p:cNvSpPr>
            <p:nvPr/>
          </p:nvSpPr>
          <p:spPr bwMode="auto">
            <a:xfrm>
              <a:off x="4831" y="2291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B2</a:t>
              </a:r>
            </a:p>
          </p:txBody>
        </p:sp>
        <p:sp>
          <p:nvSpPr>
            <p:cNvPr id="984073" name="Line 9"/>
            <p:cNvSpPr>
              <a:spLocks noChangeShapeType="1"/>
            </p:cNvSpPr>
            <p:nvPr/>
          </p:nvSpPr>
          <p:spPr bwMode="auto">
            <a:xfrm>
              <a:off x="1457" y="2442"/>
              <a:ext cx="8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074" name="Line 10"/>
            <p:cNvSpPr>
              <a:spLocks noChangeShapeType="1"/>
            </p:cNvSpPr>
            <p:nvPr/>
          </p:nvSpPr>
          <p:spPr bwMode="auto">
            <a:xfrm>
              <a:off x="3334" y="2442"/>
              <a:ext cx="8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075" name="Text Box 11"/>
            <p:cNvSpPr txBox="1">
              <a:spLocks noChangeArrowheads="1"/>
            </p:cNvSpPr>
            <p:nvPr/>
          </p:nvSpPr>
          <p:spPr bwMode="auto">
            <a:xfrm>
              <a:off x="3421" y="2175"/>
              <a:ext cx="105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endParaRPr lang="en-US" b="0">
                <a:latin typeface="Tahoma" charset="0"/>
              </a:endParaRPr>
            </a:p>
          </p:txBody>
        </p:sp>
        <p:sp>
          <p:nvSpPr>
            <p:cNvPr id="984077" name="Line 13"/>
            <p:cNvSpPr>
              <a:spLocks noChangeShapeType="1"/>
            </p:cNvSpPr>
            <p:nvPr/>
          </p:nvSpPr>
          <p:spPr bwMode="auto">
            <a:xfrm>
              <a:off x="3168" y="2284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078" name="Line 14"/>
            <p:cNvSpPr>
              <a:spLocks noChangeShapeType="1"/>
            </p:cNvSpPr>
            <p:nvPr/>
          </p:nvSpPr>
          <p:spPr bwMode="auto">
            <a:xfrm>
              <a:off x="3024" y="2284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079" name="Line 15"/>
            <p:cNvSpPr>
              <a:spLocks noChangeShapeType="1"/>
            </p:cNvSpPr>
            <p:nvPr/>
          </p:nvSpPr>
          <p:spPr bwMode="auto">
            <a:xfrm>
              <a:off x="2880" y="2284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080" name="Text Box 16"/>
            <p:cNvSpPr txBox="1">
              <a:spLocks noChangeArrowheads="1"/>
            </p:cNvSpPr>
            <p:nvPr/>
          </p:nvSpPr>
          <p:spPr bwMode="auto">
            <a:xfrm>
              <a:off x="3347" y="2236"/>
              <a:ext cx="4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0" dirty="0">
                  <a:latin typeface="+mn-lt"/>
                </a:rPr>
                <a:t>BW(t)</a:t>
              </a:r>
            </a:p>
          </p:txBody>
        </p:sp>
        <p:sp>
          <p:nvSpPr>
            <p:cNvPr id="984082" name="Rectangle 18"/>
            <p:cNvSpPr>
              <a:spLocks noChangeArrowheads="1"/>
            </p:cNvSpPr>
            <p:nvPr/>
          </p:nvSpPr>
          <p:spPr bwMode="auto">
            <a:xfrm>
              <a:off x="1152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A1</a:t>
              </a:r>
            </a:p>
          </p:txBody>
        </p:sp>
        <p:sp>
          <p:nvSpPr>
            <p:cNvPr id="984083" name="Rectangle 19"/>
            <p:cNvSpPr>
              <a:spLocks noChangeArrowheads="1"/>
            </p:cNvSpPr>
            <p:nvPr/>
          </p:nvSpPr>
          <p:spPr bwMode="auto">
            <a:xfrm>
              <a:off x="1152" y="2819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A3</a:t>
              </a:r>
            </a:p>
          </p:txBody>
        </p:sp>
        <p:sp>
          <p:nvSpPr>
            <p:cNvPr id="984086" name="Rectangle 22"/>
            <p:cNvSpPr>
              <a:spLocks noChangeArrowheads="1"/>
            </p:cNvSpPr>
            <p:nvPr/>
          </p:nvSpPr>
          <p:spPr bwMode="auto">
            <a:xfrm>
              <a:off x="4831" y="2867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B3</a:t>
              </a:r>
            </a:p>
          </p:txBody>
        </p:sp>
        <p:sp>
          <p:nvSpPr>
            <p:cNvPr id="984095" name="Rectangle 31"/>
            <p:cNvSpPr>
              <a:spLocks noChangeArrowheads="1"/>
            </p:cNvSpPr>
            <p:nvPr/>
          </p:nvSpPr>
          <p:spPr bwMode="auto">
            <a:xfrm>
              <a:off x="4831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B1</a:t>
              </a:r>
            </a:p>
          </p:txBody>
        </p:sp>
        <p:sp>
          <p:nvSpPr>
            <p:cNvPr id="984096" name="Line 32"/>
            <p:cNvSpPr>
              <a:spLocks noChangeShapeType="1"/>
            </p:cNvSpPr>
            <p:nvPr/>
          </p:nvSpPr>
          <p:spPr bwMode="auto">
            <a:xfrm>
              <a:off x="1457" y="1824"/>
              <a:ext cx="829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097" name="Line 33"/>
            <p:cNvSpPr>
              <a:spLocks noChangeShapeType="1"/>
            </p:cNvSpPr>
            <p:nvPr/>
          </p:nvSpPr>
          <p:spPr bwMode="auto">
            <a:xfrm flipV="1">
              <a:off x="1457" y="2442"/>
              <a:ext cx="829" cy="5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101" name="Rectangle 37"/>
            <p:cNvSpPr>
              <a:spLocks noChangeArrowheads="1"/>
            </p:cNvSpPr>
            <p:nvPr/>
          </p:nvSpPr>
          <p:spPr bwMode="auto">
            <a:xfrm>
              <a:off x="4184" y="2304"/>
              <a:ext cx="280" cy="3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102" name="Line 38"/>
            <p:cNvSpPr>
              <a:spLocks noChangeShapeType="1"/>
            </p:cNvSpPr>
            <p:nvPr/>
          </p:nvSpPr>
          <p:spPr bwMode="auto">
            <a:xfrm flipV="1">
              <a:off x="4464" y="1824"/>
              <a:ext cx="367" cy="6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103" name="Line 39"/>
            <p:cNvSpPr>
              <a:spLocks noChangeShapeType="1"/>
            </p:cNvSpPr>
            <p:nvPr/>
          </p:nvSpPr>
          <p:spPr bwMode="auto">
            <a:xfrm>
              <a:off x="4464" y="2442"/>
              <a:ext cx="367" cy="5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104" name="Line 40"/>
            <p:cNvSpPr>
              <a:spLocks noChangeShapeType="1"/>
            </p:cNvSpPr>
            <p:nvPr/>
          </p:nvSpPr>
          <p:spPr bwMode="auto">
            <a:xfrm>
              <a:off x="4464" y="2442"/>
              <a:ext cx="3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</p:grpSp>
      <p:sp>
        <p:nvSpPr>
          <p:cNvPr id="2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845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</a:t>
            </a:r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2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3149600"/>
            <a:ext cx="77152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2746375"/>
            <a:ext cx="77152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3957638"/>
            <a:ext cx="76993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2276475"/>
            <a:ext cx="76993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4159250"/>
            <a:ext cx="771525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3419475"/>
            <a:ext cx="76993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3351213"/>
            <a:ext cx="769937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7" name="Picture 1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1313"/>
            <a:ext cx="827088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8" name="Picture 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4159250"/>
            <a:ext cx="825500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9" name="Picture 1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4697413"/>
            <a:ext cx="825500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70" name="Picture 1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141538"/>
            <a:ext cx="827087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71" name="Picture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4764088"/>
            <a:ext cx="827088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72" name="Picture 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1738313"/>
            <a:ext cx="827088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73" name="Picture 1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351213"/>
            <a:ext cx="827087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92274" name="Line 18"/>
          <p:cNvSpPr>
            <a:spLocks noChangeShapeType="1"/>
          </p:cNvSpPr>
          <p:nvPr/>
        </p:nvSpPr>
        <p:spPr bwMode="auto">
          <a:xfrm flipV="1">
            <a:off x="2874963" y="3082925"/>
            <a:ext cx="830262" cy="2682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5" name="Line 19"/>
          <p:cNvSpPr>
            <a:spLocks noChangeShapeType="1"/>
          </p:cNvSpPr>
          <p:nvPr/>
        </p:nvSpPr>
        <p:spPr bwMode="auto">
          <a:xfrm flipV="1">
            <a:off x="4397375" y="2544763"/>
            <a:ext cx="831850" cy="2698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6" name="Line 20"/>
          <p:cNvSpPr>
            <a:spLocks noChangeShapeType="1"/>
          </p:cNvSpPr>
          <p:nvPr/>
        </p:nvSpPr>
        <p:spPr bwMode="auto">
          <a:xfrm>
            <a:off x="1905000" y="3419475"/>
            <a:ext cx="346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7" name="Line 21"/>
          <p:cNvSpPr>
            <a:spLocks noChangeShapeType="1"/>
          </p:cNvSpPr>
          <p:nvPr/>
        </p:nvSpPr>
        <p:spPr bwMode="auto">
          <a:xfrm flipV="1">
            <a:off x="2043113" y="3554413"/>
            <a:ext cx="346075" cy="604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8" name="Line 22"/>
          <p:cNvSpPr>
            <a:spLocks noChangeShapeType="1"/>
          </p:cNvSpPr>
          <p:nvPr/>
        </p:nvSpPr>
        <p:spPr bwMode="auto">
          <a:xfrm>
            <a:off x="3567113" y="2679700"/>
            <a:ext cx="207962" cy="1349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9" name="Line 23"/>
          <p:cNvSpPr>
            <a:spLocks noChangeShapeType="1"/>
          </p:cNvSpPr>
          <p:nvPr/>
        </p:nvSpPr>
        <p:spPr bwMode="auto">
          <a:xfrm>
            <a:off x="2874963" y="3486150"/>
            <a:ext cx="484187" cy="4714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0" name="Line 24"/>
          <p:cNvSpPr>
            <a:spLocks noChangeShapeType="1"/>
          </p:cNvSpPr>
          <p:nvPr/>
        </p:nvSpPr>
        <p:spPr bwMode="auto">
          <a:xfrm flipV="1">
            <a:off x="3843338" y="3756025"/>
            <a:ext cx="554037" cy="2682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1" name="Line 25"/>
          <p:cNvSpPr>
            <a:spLocks noChangeShapeType="1"/>
          </p:cNvSpPr>
          <p:nvPr/>
        </p:nvSpPr>
        <p:spPr bwMode="auto">
          <a:xfrm>
            <a:off x="4329113" y="3082925"/>
            <a:ext cx="276225" cy="336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2" name="Line 26"/>
          <p:cNvSpPr>
            <a:spLocks noChangeShapeType="1"/>
          </p:cNvSpPr>
          <p:nvPr/>
        </p:nvSpPr>
        <p:spPr bwMode="auto">
          <a:xfrm>
            <a:off x="4951413" y="3486150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3" name="Line 27"/>
          <p:cNvSpPr>
            <a:spLocks noChangeShapeType="1"/>
          </p:cNvSpPr>
          <p:nvPr/>
        </p:nvSpPr>
        <p:spPr bwMode="auto">
          <a:xfrm>
            <a:off x="5713413" y="2613025"/>
            <a:ext cx="415925" cy="7381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4" name="Line 28"/>
          <p:cNvSpPr>
            <a:spLocks noChangeShapeType="1"/>
          </p:cNvSpPr>
          <p:nvPr/>
        </p:nvSpPr>
        <p:spPr bwMode="auto">
          <a:xfrm>
            <a:off x="3983038" y="4225925"/>
            <a:ext cx="830262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5" name="Line 29"/>
          <p:cNvSpPr>
            <a:spLocks noChangeShapeType="1"/>
          </p:cNvSpPr>
          <p:nvPr/>
        </p:nvSpPr>
        <p:spPr bwMode="auto">
          <a:xfrm flipV="1">
            <a:off x="5507038" y="3756025"/>
            <a:ext cx="554037" cy="469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6" name="Line 30"/>
          <p:cNvSpPr>
            <a:spLocks noChangeShapeType="1"/>
          </p:cNvSpPr>
          <p:nvPr/>
        </p:nvSpPr>
        <p:spPr bwMode="auto">
          <a:xfrm>
            <a:off x="4883150" y="3822700"/>
            <a:ext cx="207963" cy="336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7" name="Line 31"/>
          <p:cNvSpPr>
            <a:spLocks noChangeShapeType="1"/>
          </p:cNvSpPr>
          <p:nvPr/>
        </p:nvSpPr>
        <p:spPr bwMode="auto">
          <a:xfrm flipV="1">
            <a:off x="3567113" y="4360863"/>
            <a:ext cx="0" cy="336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8" name="Line 32"/>
          <p:cNvSpPr>
            <a:spLocks noChangeShapeType="1"/>
          </p:cNvSpPr>
          <p:nvPr/>
        </p:nvSpPr>
        <p:spPr bwMode="auto">
          <a:xfrm flipH="1" flipV="1">
            <a:off x="5507038" y="4562475"/>
            <a:ext cx="346075" cy="2682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9" name="Line 33"/>
          <p:cNvSpPr>
            <a:spLocks noChangeShapeType="1"/>
          </p:cNvSpPr>
          <p:nvPr/>
        </p:nvSpPr>
        <p:spPr bwMode="auto">
          <a:xfrm flipH="1" flipV="1">
            <a:off x="6545263" y="3621088"/>
            <a:ext cx="692150" cy="20161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0" name="Freeform 34"/>
          <p:cNvSpPr>
            <a:spLocks/>
          </p:cNvSpPr>
          <p:nvPr/>
        </p:nvSpPr>
        <p:spPr bwMode="auto">
          <a:xfrm>
            <a:off x="2043113" y="3419475"/>
            <a:ext cx="3856037" cy="1512888"/>
          </a:xfrm>
          <a:custGeom>
            <a:avLst/>
            <a:gdLst>
              <a:gd name="T0" fmla="*/ 0 w 2672"/>
              <a:gd name="T1" fmla="*/ 528 h 1080"/>
              <a:gd name="T2" fmla="*/ 240 w 2672"/>
              <a:gd name="T3" fmla="*/ 96 h 1080"/>
              <a:gd name="T4" fmla="*/ 576 w 2672"/>
              <a:gd name="T5" fmla="*/ 48 h 1080"/>
              <a:gd name="T6" fmla="*/ 912 w 2672"/>
              <a:gd name="T7" fmla="*/ 384 h 1080"/>
              <a:gd name="T8" fmla="*/ 1392 w 2672"/>
              <a:gd name="T9" fmla="*/ 576 h 1080"/>
              <a:gd name="T10" fmla="*/ 2160 w 2672"/>
              <a:gd name="T11" fmla="*/ 624 h 1080"/>
              <a:gd name="T12" fmla="*/ 2592 w 2672"/>
              <a:gd name="T13" fmla="*/ 1008 h 1080"/>
              <a:gd name="T14" fmla="*/ 2640 w 2672"/>
              <a:gd name="T15" fmla="*/ 1056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2" h="1080">
                <a:moveTo>
                  <a:pt x="0" y="528"/>
                </a:moveTo>
                <a:cubicBezTo>
                  <a:pt x="72" y="352"/>
                  <a:pt x="144" y="176"/>
                  <a:pt x="240" y="96"/>
                </a:cubicBezTo>
                <a:cubicBezTo>
                  <a:pt x="336" y="16"/>
                  <a:pt x="464" y="0"/>
                  <a:pt x="576" y="48"/>
                </a:cubicBezTo>
                <a:cubicBezTo>
                  <a:pt x="688" y="96"/>
                  <a:pt x="776" y="296"/>
                  <a:pt x="912" y="384"/>
                </a:cubicBezTo>
                <a:cubicBezTo>
                  <a:pt x="1048" y="472"/>
                  <a:pt x="1184" y="536"/>
                  <a:pt x="1392" y="576"/>
                </a:cubicBezTo>
                <a:cubicBezTo>
                  <a:pt x="1600" y="616"/>
                  <a:pt x="1960" y="552"/>
                  <a:pt x="2160" y="624"/>
                </a:cubicBezTo>
                <a:cubicBezTo>
                  <a:pt x="2360" y="696"/>
                  <a:pt x="2512" y="936"/>
                  <a:pt x="2592" y="1008"/>
                </a:cubicBezTo>
                <a:cubicBezTo>
                  <a:pt x="2672" y="1080"/>
                  <a:pt x="2656" y="1068"/>
                  <a:pt x="2640" y="105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1" name="Freeform 35"/>
          <p:cNvSpPr>
            <a:spLocks/>
          </p:cNvSpPr>
          <p:nvPr/>
        </p:nvSpPr>
        <p:spPr bwMode="auto">
          <a:xfrm>
            <a:off x="1905000" y="3262313"/>
            <a:ext cx="5402263" cy="750887"/>
          </a:xfrm>
          <a:custGeom>
            <a:avLst/>
            <a:gdLst>
              <a:gd name="T0" fmla="*/ 0 w 3744"/>
              <a:gd name="T1" fmla="*/ 112 h 536"/>
              <a:gd name="T2" fmla="*/ 672 w 3744"/>
              <a:gd name="T3" fmla="*/ 64 h 536"/>
              <a:gd name="T4" fmla="*/ 1104 w 3744"/>
              <a:gd name="T5" fmla="*/ 496 h 536"/>
              <a:gd name="T6" fmla="*/ 1680 w 3744"/>
              <a:gd name="T7" fmla="*/ 304 h 536"/>
              <a:gd name="T8" fmla="*/ 1968 w 3744"/>
              <a:gd name="T9" fmla="*/ 160 h 536"/>
              <a:gd name="T10" fmla="*/ 3024 w 3744"/>
              <a:gd name="T11" fmla="*/ 112 h 536"/>
              <a:gd name="T12" fmla="*/ 3744 w 3744"/>
              <a:gd name="T13" fmla="*/ 352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4" h="536">
                <a:moveTo>
                  <a:pt x="0" y="112"/>
                </a:moveTo>
                <a:cubicBezTo>
                  <a:pt x="244" y="56"/>
                  <a:pt x="488" y="0"/>
                  <a:pt x="672" y="64"/>
                </a:cubicBezTo>
                <a:cubicBezTo>
                  <a:pt x="856" y="128"/>
                  <a:pt x="936" y="456"/>
                  <a:pt x="1104" y="496"/>
                </a:cubicBezTo>
                <a:cubicBezTo>
                  <a:pt x="1272" y="536"/>
                  <a:pt x="1536" y="360"/>
                  <a:pt x="1680" y="304"/>
                </a:cubicBezTo>
                <a:cubicBezTo>
                  <a:pt x="1824" y="248"/>
                  <a:pt x="1744" y="192"/>
                  <a:pt x="1968" y="160"/>
                </a:cubicBezTo>
                <a:cubicBezTo>
                  <a:pt x="2192" y="128"/>
                  <a:pt x="2728" y="80"/>
                  <a:pt x="3024" y="112"/>
                </a:cubicBezTo>
                <a:cubicBezTo>
                  <a:pt x="3320" y="144"/>
                  <a:pt x="3532" y="248"/>
                  <a:pt x="3744" y="352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2" name="Freeform 36"/>
          <p:cNvSpPr>
            <a:spLocks/>
          </p:cNvSpPr>
          <p:nvPr/>
        </p:nvSpPr>
        <p:spPr bwMode="auto">
          <a:xfrm>
            <a:off x="3475038" y="2343150"/>
            <a:ext cx="2943225" cy="2352675"/>
          </a:xfrm>
          <a:custGeom>
            <a:avLst/>
            <a:gdLst>
              <a:gd name="T0" fmla="*/ 64 w 2040"/>
              <a:gd name="T1" fmla="*/ 1680 h 1680"/>
              <a:gd name="T2" fmla="*/ 64 w 2040"/>
              <a:gd name="T3" fmla="*/ 1440 h 1680"/>
              <a:gd name="T4" fmla="*/ 208 w 2040"/>
              <a:gd name="T5" fmla="*/ 1392 h 1680"/>
              <a:gd name="T6" fmla="*/ 1312 w 2040"/>
              <a:gd name="T7" fmla="*/ 1440 h 1680"/>
              <a:gd name="T8" fmla="*/ 1984 w 2040"/>
              <a:gd name="T9" fmla="*/ 912 h 1680"/>
              <a:gd name="T10" fmla="*/ 1648 w 2040"/>
              <a:gd name="T11" fmla="*/ 240 h 1680"/>
              <a:gd name="T12" fmla="*/ 1792 w 2040"/>
              <a:gd name="T13" fmla="*/ 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40" h="1680">
                <a:moveTo>
                  <a:pt x="64" y="1680"/>
                </a:moveTo>
                <a:cubicBezTo>
                  <a:pt x="52" y="1584"/>
                  <a:pt x="40" y="1488"/>
                  <a:pt x="64" y="1440"/>
                </a:cubicBezTo>
                <a:cubicBezTo>
                  <a:pt x="88" y="1392"/>
                  <a:pt x="0" y="1392"/>
                  <a:pt x="208" y="1392"/>
                </a:cubicBezTo>
                <a:cubicBezTo>
                  <a:pt x="416" y="1392"/>
                  <a:pt x="1016" y="1520"/>
                  <a:pt x="1312" y="1440"/>
                </a:cubicBezTo>
                <a:cubicBezTo>
                  <a:pt x="1608" y="1360"/>
                  <a:pt x="1928" y="1112"/>
                  <a:pt x="1984" y="912"/>
                </a:cubicBezTo>
                <a:cubicBezTo>
                  <a:pt x="2040" y="712"/>
                  <a:pt x="1680" y="392"/>
                  <a:pt x="1648" y="240"/>
                </a:cubicBezTo>
                <a:cubicBezTo>
                  <a:pt x="1616" y="88"/>
                  <a:pt x="1704" y="44"/>
                  <a:pt x="17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3" name="Freeform 37"/>
          <p:cNvSpPr>
            <a:spLocks/>
          </p:cNvSpPr>
          <p:nvPr/>
        </p:nvSpPr>
        <p:spPr bwMode="auto">
          <a:xfrm>
            <a:off x="3705225" y="2679700"/>
            <a:ext cx="3671888" cy="941388"/>
          </a:xfrm>
          <a:custGeom>
            <a:avLst/>
            <a:gdLst>
              <a:gd name="T0" fmla="*/ 0 w 2544"/>
              <a:gd name="T1" fmla="*/ 0 h 672"/>
              <a:gd name="T2" fmla="*/ 576 w 2544"/>
              <a:gd name="T3" fmla="*/ 288 h 672"/>
              <a:gd name="T4" fmla="*/ 672 w 2544"/>
              <a:gd name="T5" fmla="*/ 480 h 672"/>
              <a:gd name="T6" fmla="*/ 1680 w 2544"/>
              <a:gd name="T7" fmla="*/ 432 h 672"/>
              <a:gd name="T8" fmla="*/ 2544 w 2544"/>
              <a:gd name="T9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4" h="672">
                <a:moveTo>
                  <a:pt x="0" y="0"/>
                </a:moveTo>
                <a:cubicBezTo>
                  <a:pt x="232" y="104"/>
                  <a:pt x="464" y="208"/>
                  <a:pt x="576" y="288"/>
                </a:cubicBezTo>
                <a:cubicBezTo>
                  <a:pt x="688" y="368"/>
                  <a:pt x="488" y="456"/>
                  <a:pt x="672" y="480"/>
                </a:cubicBezTo>
                <a:cubicBezTo>
                  <a:pt x="856" y="504"/>
                  <a:pt x="1368" y="400"/>
                  <a:pt x="1680" y="432"/>
                </a:cubicBezTo>
                <a:cubicBezTo>
                  <a:pt x="1992" y="464"/>
                  <a:pt x="2268" y="568"/>
                  <a:pt x="2544" y="672"/>
                </a:cubicBezTo>
              </a:path>
            </a:pathLst>
          </a:custGeom>
          <a:noFill/>
          <a:ln w="38100" cap="flat" cmpd="sng">
            <a:solidFill>
              <a:srgbClr val="CC99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6" name="Text Box 40"/>
          <p:cNvSpPr txBox="1">
            <a:spLocks noChangeArrowheads="1"/>
          </p:cNvSpPr>
          <p:nvPr/>
        </p:nvSpPr>
        <p:spPr bwMode="auto">
          <a:xfrm>
            <a:off x="762000" y="5771679"/>
            <a:ext cx="7772400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latin typeface="+mn-lt"/>
              </a:rPr>
              <a:t>Congestion control is a resource allocation problem involving many flows, many links, and complicated global dynamics</a:t>
            </a:r>
          </a:p>
        </p:txBody>
      </p:sp>
      <p:sp>
        <p:nvSpPr>
          <p:cNvPr id="3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619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9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290" grpId="0" animBg="1"/>
      <p:bldP spid="992291" grpId="0" animBg="1"/>
      <p:bldP spid="992292" grpId="0" animBg="1"/>
      <p:bldP spid="99229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Rectangle 2"/>
          <p:cNvSpPr>
            <a:spLocks noChangeArrowheads="1"/>
          </p:cNvSpPr>
          <p:nvPr/>
        </p:nvSpPr>
        <p:spPr bwMode="auto">
          <a:xfrm>
            <a:off x="1419226" y="482601"/>
            <a:ext cx="6007100" cy="3311525"/>
          </a:xfrm>
          <a:prstGeom prst="rect">
            <a:avLst/>
          </a:prstGeom>
          <a:solidFill>
            <a:srgbClr val="FDE3B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482" name="Rectangle 4"/>
          <p:cNvSpPr>
            <a:spLocks noChangeArrowheads="1"/>
          </p:cNvSpPr>
          <p:nvPr/>
        </p:nvSpPr>
        <p:spPr bwMode="auto">
          <a:xfrm>
            <a:off x="3154363" y="6210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3" name="Line 6"/>
          <p:cNvSpPr>
            <a:spLocks noChangeShapeType="1"/>
          </p:cNvSpPr>
          <p:nvPr/>
        </p:nvSpPr>
        <p:spPr bwMode="auto">
          <a:xfrm flipV="1">
            <a:off x="1504950" y="1211264"/>
            <a:ext cx="5949951" cy="15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4" name="Line 7"/>
          <p:cNvSpPr>
            <a:spLocks noChangeShapeType="1"/>
          </p:cNvSpPr>
          <p:nvPr/>
        </p:nvSpPr>
        <p:spPr bwMode="auto">
          <a:xfrm>
            <a:off x="1517652" y="1912939"/>
            <a:ext cx="59547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5" name="Line 8"/>
          <p:cNvSpPr>
            <a:spLocks noChangeShapeType="1"/>
          </p:cNvSpPr>
          <p:nvPr/>
        </p:nvSpPr>
        <p:spPr bwMode="auto">
          <a:xfrm>
            <a:off x="1517651" y="2560639"/>
            <a:ext cx="59563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6" name="Line 9"/>
          <p:cNvSpPr>
            <a:spLocks noChangeShapeType="1"/>
          </p:cNvSpPr>
          <p:nvPr/>
        </p:nvSpPr>
        <p:spPr bwMode="auto">
          <a:xfrm>
            <a:off x="4411664" y="508000"/>
            <a:ext cx="1587" cy="20272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7" name="Line 10"/>
          <p:cNvSpPr>
            <a:spLocks noChangeShapeType="1"/>
          </p:cNvSpPr>
          <p:nvPr/>
        </p:nvSpPr>
        <p:spPr bwMode="auto">
          <a:xfrm>
            <a:off x="29384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8" name="Line 11"/>
          <p:cNvSpPr>
            <a:spLocks noChangeShapeType="1"/>
          </p:cNvSpPr>
          <p:nvPr/>
        </p:nvSpPr>
        <p:spPr bwMode="auto">
          <a:xfrm>
            <a:off x="22145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9" name="Rectangle 12"/>
          <p:cNvSpPr>
            <a:spLocks noChangeArrowheads="1"/>
          </p:cNvSpPr>
          <p:nvPr/>
        </p:nvSpPr>
        <p:spPr bwMode="auto">
          <a:xfrm>
            <a:off x="1647899" y="563564"/>
            <a:ext cx="38244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4</a:t>
            </a:r>
            <a:endParaRPr lang="en-US" sz="2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0" name="Rectangle 13"/>
          <p:cNvSpPr>
            <a:spLocks noChangeArrowheads="1"/>
          </p:cNvSpPr>
          <p:nvPr/>
        </p:nvSpPr>
        <p:spPr bwMode="auto">
          <a:xfrm>
            <a:off x="2395539" y="561976"/>
            <a:ext cx="37941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276491" name="Rectangle 14"/>
          <p:cNvSpPr>
            <a:spLocks noChangeArrowheads="1"/>
          </p:cNvSpPr>
          <p:nvPr/>
        </p:nvSpPr>
        <p:spPr bwMode="auto">
          <a:xfrm>
            <a:off x="2949127" y="514351"/>
            <a:ext cx="1420124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Type of Service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(TOS)</a:t>
            </a:r>
          </a:p>
        </p:txBody>
      </p:sp>
      <p:sp>
        <p:nvSpPr>
          <p:cNvPr id="276492" name="Rectangle 15"/>
          <p:cNvSpPr>
            <a:spLocks noChangeArrowheads="1"/>
          </p:cNvSpPr>
          <p:nvPr/>
        </p:nvSpPr>
        <p:spPr bwMode="auto">
          <a:xfrm>
            <a:off x="4572001" y="685801"/>
            <a:ext cx="257412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16-bit Total Length (Bytes)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6493" name="Rectangle 16"/>
          <p:cNvSpPr>
            <a:spLocks noChangeArrowheads="1"/>
          </p:cNvSpPr>
          <p:nvPr/>
        </p:nvSpPr>
        <p:spPr bwMode="auto">
          <a:xfrm>
            <a:off x="2124075" y="1416051"/>
            <a:ext cx="19050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16-bit Identification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4" name="Line 17"/>
          <p:cNvSpPr>
            <a:spLocks noChangeShapeType="1"/>
          </p:cNvSpPr>
          <p:nvPr/>
        </p:nvSpPr>
        <p:spPr bwMode="auto">
          <a:xfrm>
            <a:off x="5072064" y="12414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5" name="Rectangle 18"/>
          <p:cNvSpPr>
            <a:spLocks noChangeArrowheads="1"/>
          </p:cNvSpPr>
          <p:nvPr/>
        </p:nvSpPr>
        <p:spPr bwMode="auto">
          <a:xfrm>
            <a:off x="4433361" y="1301751"/>
            <a:ext cx="6217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3-bit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Flags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6" name="Rectangle 19"/>
          <p:cNvSpPr>
            <a:spLocks noChangeArrowheads="1"/>
          </p:cNvSpPr>
          <p:nvPr/>
        </p:nvSpPr>
        <p:spPr bwMode="auto">
          <a:xfrm>
            <a:off x="5132388" y="1433514"/>
            <a:ext cx="223168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13-bit Fragment Offset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7" name="Line 20"/>
          <p:cNvSpPr>
            <a:spLocks noChangeShapeType="1"/>
          </p:cNvSpPr>
          <p:nvPr/>
        </p:nvSpPr>
        <p:spPr bwMode="auto">
          <a:xfrm>
            <a:off x="3001964" y="1939926"/>
            <a:ext cx="1587" cy="6016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8" name="Rectangle 21"/>
          <p:cNvSpPr>
            <a:spLocks noChangeArrowheads="1"/>
          </p:cNvSpPr>
          <p:nvPr/>
        </p:nvSpPr>
        <p:spPr bwMode="auto">
          <a:xfrm>
            <a:off x="1663422" y="1974850"/>
            <a:ext cx="1170544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 Time to 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Live (TTL)</a:t>
            </a:r>
          </a:p>
        </p:txBody>
      </p:sp>
      <p:sp>
        <p:nvSpPr>
          <p:cNvPr id="276499" name="Rectangle 22"/>
          <p:cNvSpPr>
            <a:spLocks noChangeArrowheads="1"/>
          </p:cNvSpPr>
          <p:nvPr/>
        </p:nvSpPr>
        <p:spPr bwMode="auto">
          <a:xfrm>
            <a:off x="3048000" y="1981201"/>
            <a:ext cx="1078020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rgbClr val="0080FF"/>
                </a:solidFill>
                <a:latin typeface="Arial" charset="0"/>
              </a:rPr>
              <a:t>6 = TCP</a:t>
            </a:r>
            <a:br>
              <a:rPr lang="en-US" sz="1600">
                <a:solidFill>
                  <a:srgbClr val="0080FF"/>
                </a:solidFill>
                <a:latin typeface="Arial" charset="0"/>
              </a:rPr>
            </a:br>
            <a:r>
              <a:rPr lang="en-US" sz="1600">
                <a:solidFill>
                  <a:srgbClr val="0080FF"/>
                </a:solidFill>
                <a:latin typeface="Arial" charset="0"/>
              </a:rPr>
              <a:t>17 = UDP</a:t>
            </a:r>
            <a:endParaRPr lang="en-US" sz="1400" b="0">
              <a:solidFill>
                <a:srgbClr val="0080FF"/>
              </a:solidFill>
              <a:latin typeface="Arial" charset="0"/>
            </a:endParaRPr>
          </a:p>
        </p:txBody>
      </p:sp>
      <p:sp>
        <p:nvSpPr>
          <p:cNvPr id="276500" name="Rectangle 23"/>
          <p:cNvSpPr>
            <a:spLocks noChangeArrowheads="1"/>
          </p:cNvSpPr>
          <p:nvPr/>
        </p:nvSpPr>
        <p:spPr bwMode="auto">
          <a:xfrm>
            <a:off x="4689477" y="2089151"/>
            <a:ext cx="245219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rgbClr val="000000"/>
                </a:solidFill>
                <a:latin typeface="Arial" charset="0"/>
              </a:rPr>
              <a:t>16-bit Header Checksum</a:t>
            </a:r>
            <a:endParaRPr lang="en-US" sz="14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01" name="Line 24"/>
          <p:cNvSpPr>
            <a:spLocks noChangeShapeType="1"/>
          </p:cNvSpPr>
          <p:nvPr/>
        </p:nvSpPr>
        <p:spPr bwMode="auto">
          <a:xfrm>
            <a:off x="1438276" y="3208339"/>
            <a:ext cx="5967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2" name="Rectangle 25"/>
          <p:cNvSpPr>
            <a:spLocks noChangeArrowheads="1"/>
          </p:cNvSpPr>
          <p:nvPr/>
        </p:nvSpPr>
        <p:spPr bwMode="auto">
          <a:xfrm>
            <a:off x="3181350" y="2732089"/>
            <a:ext cx="244868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Source IP Address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6503" name="Rectangle 26"/>
          <p:cNvSpPr>
            <a:spLocks noChangeArrowheads="1"/>
          </p:cNvSpPr>
          <p:nvPr/>
        </p:nvSpPr>
        <p:spPr bwMode="auto">
          <a:xfrm>
            <a:off x="3011489" y="3357564"/>
            <a:ext cx="282509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Destination IP Address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cxnSp>
        <p:nvCxnSpPr>
          <p:cNvPr id="1033254" name="AutoShape 38"/>
          <p:cNvCxnSpPr>
            <a:cxnSpLocks noChangeShapeType="1"/>
            <a:stCxn id="276498" idx="3"/>
          </p:cNvCxnSpPr>
          <p:nvPr/>
        </p:nvCxnSpPr>
        <p:spPr bwMode="auto">
          <a:xfrm flipH="1">
            <a:off x="1371601" y="2235178"/>
            <a:ext cx="1462365" cy="1743098"/>
          </a:xfrm>
          <a:prstGeom prst="curvedConnector4">
            <a:avLst>
              <a:gd name="adj1" fmla="val -15632"/>
              <a:gd name="adj2" fmla="val 57467"/>
            </a:avLst>
          </a:prstGeom>
          <a:noFill/>
          <a:ln w="22225">
            <a:solidFill>
              <a:srgbClr val="3B7A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6505" name="Rectangle 40"/>
          <p:cNvSpPr>
            <a:spLocks noChangeArrowheads="1"/>
          </p:cNvSpPr>
          <p:nvPr/>
        </p:nvSpPr>
        <p:spPr bwMode="auto">
          <a:xfrm>
            <a:off x="1449389" y="3810000"/>
            <a:ext cx="6002337" cy="2667000"/>
          </a:xfrm>
          <a:prstGeom prst="rect">
            <a:avLst/>
          </a:prstGeom>
          <a:solidFill>
            <a:srgbClr val="FF66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76506" name="Rectangle 41"/>
          <p:cNvSpPr>
            <a:spLocks noChangeArrowheads="1"/>
          </p:cNvSpPr>
          <p:nvPr/>
        </p:nvSpPr>
        <p:spPr bwMode="auto">
          <a:xfrm>
            <a:off x="3921126" y="4962526"/>
            <a:ext cx="2249077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header and Payload</a:t>
            </a: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3770" y="4845838"/>
            <a:ext cx="96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 or</a:t>
            </a:r>
          </a:p>
          <a:p>
            <a:r>
              <a:rPr lang="en-US" dirty="0"/>
              <a:t>UDP</a:t>
            </a:r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19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2936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ChangeArrowheads="1"/>
          </p:cNvSpPr>
          <p:nvPr/>
        </p:nvSpPr>
        <p:spPr bwMode="auto">
          <a:xfrm>
            <a:off x="6958013" y="2209800"/>
            <a:ext cx="685800" cy="41910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458200" cy="11731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View from a single flow </a:t>
            </a:r>
          </a:p>
        </p:txBody>
      </p:sp>
      <p:sp>
        <p:nvSpPr>
          <p:cNvPr id="1034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" y="1981200"/>
            <a:ext cx="4648200" cy="4343400"/>
          </a:xfrm>
        </p:spPr>
        <p:txBody>
          <a:bodyPr/>
          <a:lstStyle/>
          <a:p>
            <a:r>
              <a:rPr lang="en-US" sz="2400" dirty="0"/>
              <a:t>Knee – point after which 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Throughput increases slowly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Delay increases fast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Cliff – point after which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Throughput starts to drop to zero (congestion collapse)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Delay approaches infinity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034245" name="Line 5"/>
          <p:cNvSpPr>
            <a:spLocks noChangeShapeType="1"/>
          </p:cNvSpPr>
          <p:nvPr/>
        </p:nvSpPr>
        <p:spPr bwMode="auto">
          <a:xfrm flipH="1" flipV="1">
            <a:off x="4824413" y="2057400"/>
            <a:ext cx="0" cy="1905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46" name="Line 6"/>
          <p:cNvSpPr>
            <a:spLocks noChangeShapeType="1"/>
          </p:cNvSpPr>
          <p:nvPr/>
        </p:nvSpPr>
        <p:spPr bwMode="auto">
          <a:xfrm>
            <a:off x="4824413" y="3945855"/>
            <a:ext cx="312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47" name="Freeform 7"/>
          <p:cNvSpPr>
            <a:spLocks/>
          </p:cNvSpPr>
          <p:nvPr/>
        </p:nvSpPr>
        <p:spPr bwMode="auto">
          <a:xfrm>
            <a:off x="4824413" y="2209800"/>
            <a:ext cx="2514600" cy="1771650"/>
          </a:xfrm>
          <a:custGeom>
            <a:avLst/>
            <a:gdLst>
              <a:gd name="T0" fmla="*/ 0 w 1584"/>
              <a:gd name="T1" fmla="*/ 1212 h 1212"/>
              <a:gd name="T2" fmla="*/ 0 w 1584"/>
              <a:gd name="T3" fmla="*/ 1170 h 1212"/>
              <a:gd name="T4" fmla="*/ 96 w 1584"/>
              <a:gd name="T5" fmla="*/ 768 h 1212"/>
              <a:gd name="T6" fmla="*/ 240 w 1584"/>
              <a:gd name="T7" fmla="*/ 480 h 1212"/>
              <a:gd name="T8" fmla="*/ 480 w 1584"/>
              <a:gd name="T9" fmla="*/ 192 h 1212"/>
              <a:gd name="T10" fmla="*/ 816 w 1584"/>
              <a:gd name="T11" fmla="*/ 48 h 1212"/>
              <a:gd name="T12" fmla="*/ 1104 w 1584"/>
              <a:gd name="T13" fmla="*/ 0 h 1212"/>
              <a:gd name="T14" fmla="*/ 1344 w 1584"/>
              <a:gd name="T15" fmla="*/ 0 h 1212"/>
              <a:gd name="T16" fmla="*/ 1392 w 1584"/>
              <a:gd name="T17" fmla="*/ 480 h 1212"/>
              <a:gd name="T18" fmla="*/ 1488 w 1584"/>
              <a:gd name="T19" fmla="*/ 1008 h 1212"/>
              <a:gd name="T20" fmla="*/ 1536 w 1584"/>
              <a:gd name="T21" fmla="*/ 1152 h 1212"/>
              <a:gd name="T22" fmla="*/ 1584 w 1584"/>
              <a:gd name="T23" fmla="*/ 1200 h 1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84" h="1212">
                <a:moveTo>
                  <a:pt x="0" y="1212"/>
                </a:moveTo>
                <a:cubicBezTo>
                  <a:pt x="0" y="1198"/>
                  <a:pt x="0" y="1184"/>
                  <a:pt x="0" y="1170"/>
                </a:cubicBezTo>
                <a:lnTo>
                  <a:pt x="96" y="768"/>
                </a:lnTo>
                <a:lnTo>
                  <a:pt x="240" y="480"/>
                </a:lnTo>
                <a:lnTo>
                  <a:pt x="480" y="192"/>
                </a:lnTo>
                <a:lnTo>
                  <a:pt x="816" y="48"/>
                </a:lnTo>
                <a:lnTo>
                  <a:pt x="1104" y="0"/>
                </a:lnTo>
                <a:lnTo>
                  <a:pt x="1344" y="0"/>
                </a:lnTo>
                <a:lnTo>
                  <a:pt x="1392" y="480"/>
                </a:lnTo>
                <a:lnTo>
                  <a:pt x="1488" y="1008"/>
                </a:lnTo>
                <a:lnTo>
                  <a:pt x="1536" y="1152"/>
                </a:lnTo>
                <a:lnTo>
                  <a:pt x="1584" y="120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48" name="Line 8"/>
          <p:cNvSpPr>
            <a:spLocks noChangeShapeType="1"/>
          </p:cNvSpPr>
          <p:nvPr/>
        </p:nvSpPr>
        <p:spPr bwMode="auto">
          <a:xfrm>
            <a:off x="6958013" y="20574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49" name="Line 9"/>
          <p:cNvSpPr>
            <a:spLocks noChangeShapeType="1"/>
          </p:cNvSpPr>
          <p:nvPr/>
        </p:nvSpPr>
        <p:spPr bwMode="auto">
          <a:xfrm>
            <a:off x="5586413" y="20574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0" name="Line 10"/>
          <p:cNvSpPr>
            <a:spLocks noChangeShapeType="1"/>
          </p:cNvSpPr>
          <p:nvPr/>
        </p:nvSpPr>
        <p:spPr bwMode="auto">
          <a:xfrm flipH="1" flipV="1">
            <a:off x="4824413" y="4250655"/>
            <a:ext cx="0" cy="213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1" name="Line 11"/>
          <p:cNvSpPr>
            <a:spLocks noChangeShapeType="1"/>
          </p:cNvSpPr>
          <p:nvPr/>
        </p:nvSpPr>
        <p:spPr bwMode="auto">
          <a:xfrm>
            <a:off x="4824413" y="6384255"/>
            <a:ext cx="312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2" name="Line 12"/>
          <p:cNvSpPr>
            <a:spLocks noChangeShapeType="1"/>
          </p:cNvSpPr>
          <p:nvPr/>
        </p:nvSpPr>
        <p:spPr bwMode="auto">
          <a:xfrm>
            <a:off x="5586413" y="4250655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3" name="Line 13"/>
          <p:cNvSpPr>
            <a:spLocks noChangeShapeType="1"/>
          </p:cNvSpPr>
          <p:nvPr/>
        </p:nvSpPr>
        <p:spPr bwMode="auto">
          <a:xfrm>
            <a:off x="6958013" y="4250655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4" name="Line 14"/>
          <p:cNvSpPr>
            <a:spLocks noChangeShapeType="1"/>
          </p:cNvSpPr>
          <p:nvPr/>
        </p:nvSpPr>
        <p:spPr bwMode="auto">
          <a:xfrm>
            <a:off x="5586413" y="2209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5" name="Freeform 15"/>
          <p:cNvSpPr>
            <a:spLocks/>
          </p:cNvSpPr>
          <p:nvPr/>
        </p:nvSpPr>
        <p:spPr bwMode="auto">
          <a:xfrm>
            <a:off x="4824413" y="4860255"/>
            <a:ext cx="2133600" cy="1371600"/>
          </a:xfrm>
          <a:custGeom>
            <a:avLst/>
            <a:gdLst>
              <a:gd name="T0" fmla="*/ 0 w 1344"/>
              <a:gd name="T1" fmla="*/ 864 h 864"/>
              <a:gd name="T2" fmla="*/ 480 w 1344"/>
              <a:gd name="T3" fmla="*/ 864 h 864"/>
              <a:gd name="T4" fmla="*/ 1344 w 1344"/>
              <a:gd name="T5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44" h="864">
                <a:moveTo>
                  <a:pt x="0" y="864"/>
                </a:moveTo>
                <a:lnTo>
                  <a:pt x="480" y="864"/>
                </a:lnTo>
                <a:lnTo>
                  <a:pt x="1344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6" name="Freeform 16"/>
          <p:cNvSpPr>
            <a:spLocks/>
          </p:cNvSpPr>
          <p:nvPr/>
        </p:nvSpPr>
        <p:spPr bwMode="auto">
          <a:xfrm>
            <a:off x="4824413" y="4250655"/>
            <a:ext cx="2209800" cy="1981200"/>
          </a:xfrm>
          <a:custGeom>
            <a:avLst/>
            <a:gdLst>
              <a:gd name="T0" fmla="*/ 0 w 1392"/>
              <a:gd name="T1" fmla="*/ 1248 h 1248"/>
              <a:gd name="T2" fmla="*/ 480 w 1392"/>
              <a:gd name="T3" fmla="*/ 1152 h 1248"/>
              <a:gd name="T4" fmla="*/ 816 w 1392"/>
              <a:gd name="T5" fmla="*/ 912 h 1248"/>
              <a:gd name="T6" fmla="*/ 1104 w 1392"/>
              <a:gd name="T7" fmla="*/ 624 h 1248"/>
              <a:gd name="T8" fmla="*/ 1296 w 1392"/>
              <a:gd name="T9" fmla="*/ 384 h 1248"/>
              <a:gd name="T10" fmla="*/ 1344 w 1392"/>
              <a:gd name="T11" fmla="*/ 288 h 1248"/>
              <a:gd name="T12" fmla="*/ 1392 w 1392"/>
              <a:gd name="T13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2" h="1248">
                <a:moveTo>
                  <a:pt x="0" y="1248"/>
                </a:moveTo>
                <a:lnTo>
                  <a:pt x="480" y="1152"/>
                </a:lnTo>
                <a:lnTo>
                  <a:pt x="816" y="912"/>
                </a:lnTo>
                <a:lnTo>
                  <a:pt x="1104" y="624"/>
                </a:lnTo>
                <a:lnTo>
                  <a:pt x="1296" y="384"/>
                </a:lnTo>
                <a:lnTo>
                  <a:pt x="1344" y="288"/>
                </a:lnTo>
                <a:lnTo>
                  <a:pt x="1392" y="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7" name="Text Box 17"/>
          <p:cNvSpPr txBox="1">
            <a:spLocks noChangeArrowheads="1"/>
          </p:cNvSpPr>
          <p:nvPr/>
        </p:nvSpPr>
        <p:spPr bwMode="auto">
          <a:xfrm>
            <a:off x="7183019" y="6384255"/>
            <a:ext cx="75331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Load</a:t>
            </a:r>
          </a:p>
        </p:txBody>
      </p:sp>
      <p:sp>
        <p:nvSpPr>
          <p:cNvPr id="1034258" name="Text Box 18"/>
          <p:cNvSpPr txBox="1">
            <a:spLocks noChangeArrowheads="1"/>
          </p:cNvSpPr>
          <p:nvPr/>
        </p:nvSpPr>
        <p:spPr bwMode="auto">
          <a:xfrm>
            <a:off x="7183019" y="3945855"/>
            <a:ext cx="75331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Load</a:t>
            </a:r>
          </a:p>
        </p:txBody>
      </p:sp>
      <p:sp>
        <p:nvSpPr>
          <p:cNvPr id="1034259" name="Text Box 19"/>
          <p:cNvSpPr txBox="1">
            <a:spLocks noChangeArrowheads="1"/>
          </p:cNvSpPr>
          <p:nvPr/>
        </p:nvSpPr>
        <p:spPr bwMode="auto">
          <a:xfrm rot="16200000">
            <a:off x="3880275" y="2522203"/>
            <a:ext cx="14945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Throughput</a:t>
            </a:r>
          </a:p>
        </p:txBody>
      </p:sp>
      <p:sp>
        <p:nvSpPr>
          <p:cNvPr id="1034260" name="Text Box 20"/>
          <p:cNvSpPr txBox="1">
            <a:spLocks noChangeArrowheads="1"/>
          </p:cNvSpPr>
          <p:nvPr/>
        </p:nvSpPr>
        <p:spPr bwMode="auto">
          <a:xfrm rot="16200000">
            <a:off x="4205152" y="4391608"/>
            <a:ext cx="83847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Delay</a:t>
            </a:r>
          </a:p>
        </p:txBody>
      </p:sp>
      <p:sp>
        <p:nvSpPr>
          <p:cNvPr id="1034261" name="Text Box 21"/>
          <p:cNvSpPr txBox="1">
            <a:spLocks noChangeArrowheads="1"/>
          </p:cNvSpPr>
          <p:nvPr/>
        </p:nvSpPr>
        <p:spPr bwMode="auto">
          <a:xfrm>
            <a:off x="5141625" y="1739900"/>
            <a:ext cx="76733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knee</a:t>
            </a:r>
          </a:p>
        </p:txBody>
      </p:sp>
      <p:sp>
        <p:nvSpPr>
          <p:cNvPr id="1034262" name="Text Box 22"/>
          <p:cNvSpPr txBox="1">
            <a:spLocks noChangeArrowheads="1"/>
          </p:cNvSpPr>
          <p:nvPr/>
        </p:nvSpPr>
        <p:spPr bwMode="auto">
          <a:xfrm>
            <a:off x="6682157" y="1739900"/>
            <a:ext cx="58028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cliff</a:t>
            </a:r>
          </a:p>
        </p:txBody>
      </p:sp>
      <p:sp>
        <p:nvSpPr>
          <p:cNvPr id="1034263" name="Text Box 23"/>
          <p:cNvSpPr txBox="1">
            <a:spLocks noChangeArrowheads="1"/>
          </p:cNvSpPr>
          <p:nvPr/>
        </p:nvSpPr>
        <p:spPr bwMode="auto">
          <a:xfrm>
            <a:off x="7622717" y="2654300"/>
            <a:ext cx="1423317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congestion</a:t>
            </a:r>
          </a:p>
          <a:p>
            <a:pPr algn="ctr"/>
            <a:r>
              <a:rPr lang="en-US" sz="2000" b="0">
                <a:latin typeface="+mn-lt"/>
              </a:rPr>
              <a:t>collapse</a:t>
            </a:r>
          </a:p>
        </p:txBody>
      </p:sp>
      <p:sp>
        <p:nvSpPr>
          <p:cNvPr id="1034264" name="AutoShape 24"/>
          <p:cNvSpPr>
            <a:spLocks/>
          </p:cNvSpPr>
          <p:nvPr/>
        </p:nvSpPr>
        <p:spPr bwMode="auto">
          <a:xfrm rot="-5400000">
            <a:off x="7200900" y="1790700"/>
            <a:ext cx="152400" cy="685800"/>
          </a:xfrm>
          <a:prstGeom prst="rightBrace">
            <a:avLst>
              <a:gd name="adj1" fmla="val 375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34265" name="Line 25"/>
          <p:cNvSpPr>
            <a:spLocks noChangeShapeType="1"/>
          </p:cNvSpPr>
          <p:nvPr/>
        </p:nvSpPr>
        <p:spPr bwMode="auto">
          <a:xfrm flipH="1">
            <a:off x="7315200" y="3276600"/>
            <a:ext cx="762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66" name="Text Box 26"/>
          <p:cNvSpPr txBox="1">
            <a:spLocks noChangeArrowheads="1"/>
          </p:cNvSpPr>
          <p:nvPr/>
        </p:nvSpPr>
        <p:spPr bwMode="auto">
          <a:xfrm>
            <a:off x="7829452" y="1600200"/>
            <a:ext cx="938409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packet</a:t>
            </a:r>
          </a:p>
          <a:p>
            <a:pPr algn="ctr"/>
            <a:r>
              <a:rPr lang="en-US" sz="2000" b="0">
                <a:latin typeface="+mn-lt"/>
              </a:rPr>
              <a:t>loss</a:t>
            </a:r>
          </a:p>
        </p:txBody>
      </p:sp>
      <p:sp>
        <p:nvSpPr>
          <p:cNvPr id="1034267" name="Line 27"/>
          <p:cNvSpPr>
            <a:spLocks noChangeShapeType="1"/>
          </p:cNvSpPr>
          <p:nvPr/>
        </p:nvSpPr>
        <p:spPr bwMode="auto">
          <a:xfrm flipH="1">
            <a:off x="7315200" y="1905000"/>
            <a:ext cx="533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5339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lvl="1"/>
            <a:r>
              <a:rPr lang="en-US" dirty="0"/>
              <a:t>Many packet drops</a:t>
            </a:r>
          </a:p>
          <a:p>
            <a:pPr lvl="1">
              <a:buFontTx/>
              <a:buNone/>
            </a:pP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marL="0" indent="0">
              <a:buNone/>
            </a:pPr>
            <a:r>
              <a:rPr lang="en-US" dirty="0"/>
              <a:t>(1) Reservations</a:t>
            </a:r>
          </a:p>
          <a:p>
            <a:pPr lvl="1"/>
            <a:r>
              <a:rPr lang="en-US" dirty="0"/>
              <a:t>Pre-arrange bandwidth allocations</a:t>
            </a:r>
          </a:p>
          <a:p>
            <a:pPr lvl="1"/>
            <a:r>
              <a:rPr lang="en-US" dirty="0"/>
              <a:t>Requires negotiation before sending packets</a:t>
            </a:r>
          </a:p>
          <a:p>
            <a:pPr lvl="1"/>
            <a:r>
              <a:rPr lang="en-US" dirty="0"/>
              <a:t>Low utilization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472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marL="0" indent="0">
              <a:buNone/>
            </a:pPr>
            <a:r>
              <a:rPr lang="en-US" dirty="0"/>
              <a:t>(1) Reservations</a:t>
            </a:r>
          </a:p>
          <a:p>
            <a:pPr marL="0" indent="0">
              <a:buNone/>
            </a:pPr>
            <a:r>
              <a:rPr lang="en-US" dirty="0"/>
              <a:t>(2) Pricing</a:t>
            </a:r>
          </a:p>
          <a:p>
            <a:pPr lvl="1"/>
            <a:r>
              <a:rPr lang="en-US" dirty="0"/>
              <a:t>Don</a:t>
            </a:r>
            <a:r>
              <a:rPr lang="en-US" dirty="0">
                <a:latin typeface="Arial"/>
              </a:rPr>
              <a:t>’</a:t>
            </a:r>
            <a:r>
              <a:rPr lang="en-US" dirty="0"/>
              <a:t>t drop packets for the high-bidders</a:t>
            </a:r>
          </a:p>
          <a:p>
            <a:pPr lvl="1"/>
            <a:r>
              <a:rPr lang="en-US" dirty="0"/>
              <a:t>Requires payment model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570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58200" cy="4411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marL="0" indent="0">
              <a:buNone/>
            </a:pPr>
            <a:r>
              <a:rPr lang="en-US" dirty="0"/>
              <a:t>(1) Reservations</a:t>
            </a:r>
          </a:p>
          <a:p>
            <a:pPr marL="0" indent="0">
              <a:buNone/>
            </a:pPr>
            <a:r>
              <a:rPr lang="en-US" dirty="0"/>
              <a:t>(2) Pricing</a:t>
            </a:r>
          </a:p>
          <a:p>
            <a:pPr marL="0" indent="0">
              <a:buNone/>
            </a:pPr>
            <a:r>
              <a:rPr lang="en-US" dirty="0"/>
              <a:t>(3) Dynamic Adjustment</a:t>
            </a:r>
          </a:p>
          <a:p>
            <a:pPr lvl="1"/>
            <a:r>
              <a:rPr lang="en-US" dirty="0"/>
              <a:t>Hosts probe network; infer level of congestion; adjust </a:t>
            </a:r>
          </a:p>
          <a:p>
            <a:pPr lvl="1"/>
            <a:r>
              <a:rPr lang="en-US" dirty="0"/>
              <a:t>Network reports congestion level to hosts; hosts adjust</a:t>
            </a:r>
          </a:p>
          <a:p>
            <a:pPr lvl="1"/>
            <a:r>
              <a:rPr lang="en-US" dirty="0"/>
              <a:t>Combinations of the above</a:t>
            </a:r>
          </a:p>
          <a:p>
            <a:pPr lvl="1"/>
            <a:r>
              <a:rPr lang="en-US" dirty="0"/>
              <a:t>Simple to implement but suboptimal, messy dynamics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290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686800" cy="4411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marL="0" indent="0">
              <a:buNone/>
            </a:pPr>
            <a:r>
              <a:rPr lang="en-US" dirty="0"/>
              <a:t>(1) Reservations</a:t>
            </a:r>
          </a:p>
          <a:p>
            <a:pPr marL="0" indent="0">
              <a:buNone/>
            </a:pPr>
            <a:r>
              <a:rPr lang="en-US" dirty="0"/>
              <a:t>(2) Pricing</a:t>
            </a:r>
          </a:p>
          <a:p>
            <a:pPr marL="0" indent="0">
              <a:buNone/>
            </a:pPr>
            <a:r>
              <a:rPr lang="en-US" dirty="0"/>
              <a:t>(3) Dynamic Adjustment</a:t>
            </a:r>
          </a:p>
          <a:p>
            <a:pPr marL="0" indent="0">
              <a:buClr>
                <a:schemeClr val="accent1"/>
              </a:buClr>
              <a:buNone/>
            </a:pPr>
            <a:endParaRPr lang="en-US" dirty="0">
              <a:solidFill>
                <a:srgbClr val="000090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US" dirty="0">
                <a:solidFill>
                  <a:srgbClr val="000090"/>
                </a:solidFill>
              </a:rPr>
              <a:t>All three techniques have their place</a:t>
            </a:r>
          </a:p>
          <a:p>
            <a:pPr>
              <a:buClr>
                <a:schemeClr val="accent1"/>
              </a:buClr>
            </a:pPr>
            <a:r>
              <a:rPr lang="en-US" sz="2400" i="1" dirty="0"/>
              <a:t>Generality</a:t>
            </a:r>
            <a:r>
              <a:rPr lang="en-US" sz="2400" dirty="0"/>
              <a:t> of dynamic adjustment has proven powerful</a:t>
            </a:r>
          </a:p>
          <a:p>
            <a:pPr>
              <a:buClr>
                <a:schemeClr val="accent1"/>
              </a:buClr>
            </a:pPr>
            <a:r>
              <a:rPr lang="en-US" sz="2400" dirty="0"/>
              <a:t>Doesn’t presume business model, traffic characteristics, application requirements; does assume good citizenship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52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Takes Care of Congestion?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12938"/>
            <a:ext cx="8229600" cy="4411662"/>
          </a:xfrm>
        </p:spPr>
        <p:txBody>
          <a:bodyPr/>
          <a:lstStyle/>
          <a:p>
            <a:r>
              <a:rPr lang="en-US" sz="3000" dirty="0">
                <a:solidFill>
                  <a:srgbClr val="000090"/>
                </a:solidFill>
              </a:rPr>
              <a:t>Network?  End hosts? Both?</a:t>
            </a:r>
          </a:p>
          <a:p>
            <a:endParaRPr lang="en-US" sz="3000" dirty="0">
              <a:solidFill>
                <a:srgbClr val="000090"/>
              </a:solidFill>
            </a:endParaRPr>
          </a:p>
          <a:p>
            <a:r>
              <a:rPr lang="en-US" dirty="0"/>
              <a:t>TCP’s approach:</a:t>
            </a:r>
          </a:p>
          <a:p>
            <a:pPr lvl="1"/>
            <a:r>
              <a:rPr lang="en-US" b="1" dirty="0"/>
              <a:t>End hosts </a:t>
            </a:r>
            <a:r>
              <a:rPr lang="en-US" dirty="0"/>
              <a:t>adjust sending rate</a:t>
            </a:r>
          </a:p>
          <a:p>
            <a:pPr lvl="1"/>
            <a:r>
              <a:rPr lang="en-US" dirty="0"/>
              <a:t>Based on </a:t>
            </a:r>
            <a:r>
              <a:rPr lang="en-US" b="1" dirty="0"/>
              <a:t>implicit feedback </a:t>
            </a:r>
            <a:r>
              <a:rPr lang="en-US" dirty="0"/>
              <a:t>from network</a:t>
            </a:r>
          </a:p>
          <a:p>
            <a:pPr lvl="1"/>
            <a:endParaRPr lang="en-US" b="1" dirty="0"/>
          </a:p>
          <a:p>
            <a:r>
              <a:rPr lang="en-US" dirty="0"/>
              <a:t>Not the only approach</a:t>
            </a:r>
          </a:p>
          <a:p>
            <a:pPr lvl="1"/>
            <a:r>
              <a:rPr lang="en-US" dirty="0"/>
              <a:t>A consequence of history rather than planning</a:t>
            </a:r>
          </a:p>
          <a:p>
            <a:pPr lvl="2"/>
            <a:endParaRPr lang="en-US" b="1" dirty="0"/>
          </a:p>
          <a:p>
            <a:endParaRPr lang="en-US" b="1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3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History: TCP in the 1980s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8229600" cy="44116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Sending rate only limited by flow control</a:t>
            </a:r>
          </a:p>
          <a:p>
            <a:pPr lvl="1"/>
            <a:r>
              <a:rPr lang="en-US" dirty="0"/>
              <a:t>Packet drops </a:t>
            </a:r>
            <a:r>
              <a:rPr lang="en-US" dirty="0">
                <a:sym typeface="Wingdings"/>
              </a:rPr>
              <a:t> s</a:t>
            </a:r>
            <a:r>
              <a:rPr lang="en-US" dirty="0"/>
              <a:t>enders (repeatedly!) retransmit a full window’s worth of packets </a:t>
            </a:r>
          </a:p>
          <a:p>
            <a:endParaRPr lang="en-US" dirty="0"/>
          </a:p>
          <a:p>
            <a:r>
              <a:rPr lang="en-US" dirty="0"/>
              <a:t>Led to “congestion collapse” starting Oct. 1986</a:t>
            </a:r>
          </a:p>
          <a:p>
            <a:pPr lvl="1"/>
            <a:r>
              <a:rPr lang="en-US" dirty="0"/>
              <a:t>Throughput on the NSF network dropped from 32Kbits/s to 40bits/sec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“Fixed” by Van Jacobson’s development of TCP’s congestion control (CC) algorithms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1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Jacobson’s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Extend TCP’s existing window-based protocol but adapt the window size in response to congestion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required no upgrades to routers or applications!</a:t>
            </a:r>
          </a:p>
          <a:p>
            <a:pPr lvl="1"/>
            <a:r>
              <a:rPr lang="en-US" sz="2000" dirty="0"/>
              <a:t>patch of a few lines of code to TCP implementations</a:t>
            </a:r>
          </a:p>
          <a:p>
            <a:endParaRPr lang="en-US" sz="2400" dirty="0"/>
          </a:p>
          <a:p>
            <a:r>
              <a:rPr lang="en-US" sz="2400" dirty="0"/>
              <a:t>A pragmatic and effective solution </a:t>
            </a:r>
          </a:p>
          <a:p>
            <a:pPr lvl="1"/>
            <a:r>
              <a:rPr lang="en-US" sz="2000" dirty="0"/>
              <a:t>but many other approaches exist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Extensively improved on since </a:t>
            </a:r>
          </a:p>
          <a:p>
            <a:pPr lvl="1"/>
            <a:r>
              <a:rPr lang="en-US" sz="2000" dirty="0"/>
              <a:t>topic now sees less activity in ISP contexts </a:t>
            </a:r>
          </a:p>
          <a:p>
            <a:pPr lvl="1"/>
            <a:r>
              <a:rPr lang="en-US" sz="2000" dirty="0"/>
              <a:t>but is making a comeback in datacenter environments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535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TCP’s Approach in a Nutshell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connection has window</a:t>
            </a:r>
          </a:p>
          <a:p>
            <a:pPr lvl="1"/>
            <a:r>
              <a:rPr lang="en-US" dirty="0"/>
              <a:t>Controls number of packets in flight </a:t>
            </a:r>
          </a:p>
          <a:p>
            <a:pPr lvl="1"/>
            <a:endParaRPr lang="en-US" dirty="0"/>
          </a:p>
          <a:p>
            <a:r>
              <a:rPr lang="en-US" dirty="0"/>
              <a:t>Sending rate: ~Window/RTT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Vary window size to control sending rate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8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 5 – Transport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3400" y="1371600"/>
            <a:ext cx="394716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Our goals: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understand principles behind transport layer services:</a:t>
            </a:r>
          </a:p>
          <a:p>
            <a:pPr lvl="1"/>
            <a:r>
              <a:rPr lang="en-US" sz="2000" dirty="0">
                <a:ea typeface="ＭＳ Ｐゴシック" charset="0"/>
              </a:rPr>
              <a:t>multiplexing/demultiplexing</a:t>
            </a:r>
          </a:p>
          <a:p>
            <a:pPr lvl="1"/>
            <a:r>
              <a:rPr lang="en-US" sz="2000" dirty="0">
                <a:ea typeface="ＭＳ Ｐゴシック" charset="0"/>
              </a:rPr>
              <a:t>reliable data transfer</a:t>
            </a:r>
          </a:p>
          <a:p>
            <a:pPr lvl="1"/>
            <a:r>
              <a:rPr lang="en-US" sz="2000" dirty="0">
                <a:ea typeface="ＭＳ Ｐゴシック" charset="0"/>
              </a:rPr>
              <a:t>flow control</a:t>
            </a:r>
          </a:p>
          <a:p>
            <a:pPr lvl="1"/>
            <a:r>
              <a:rPr lang="en-US" sz="2000" dirty="0">
                <a:ea typeface="ＭＳ Ｐゴシック" charset="0"/>
              </a:rPr>
              <a:t>congestion control</a:t>
            </a:r>
          </a:p>
          <a:p>
            <a:pPr lvl="1"/>
            <a:r>
              <a:rPr lang="en-US" sz="2000" dirty="0">
                <a:ea typeface="ＭＳ Ｐゴシック" charset="0"/>
              </a:rPr>
              <a:t>buffers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348163" y="1346200"/>
            <a:ext cx="4267200" cy="4648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learn about transport layer protocols in the Internet:</a:t>
            </a:r>
          </a:p>
          <a:p>
            <a:pPr lvl="1"/>
            <a:r>
              <a:rPr lang="en-US" sz="2000" dirty="0">
                <a:ea typeface="ＭＳ Ｐゴシック" charset="0"/>
              </a:rPr>
              <a:t>UDP: connectionless transport</a:t>
            </a:r>
          </a:p>
          <a:p>
            <a:pPr lvl="1"/>
            <a:r>
              <a:rPr lang="en-US" sz="2000" dirty="0">
                <a:ea typeface="ＭＳ Ｐゴシック" charset="0"/>
              </a:rPr>
              <a:t>TCP: connection-oriented transport</a:t>
            </a:r>
          </a:p>
          <a:p>
            <a:pPr lvl="1"/>
            <a:r>
              <a:rPr lang="en-US" sz="2000" dirty="0">
                <a:ea typeface="ＭＳ Ｐゴシック" charset="0"/>
              </a:rPr>
              <a:t>TCP congestion control</a:t>
            </a:r>
          </a:p>
          <a:p>
            <a:pPr lvl="1"/>
            <a:r>
              <a:rPr lang="en-US" sz="2000" dirty="0">
                <a:ea typeface="ＭＳ Ｐゴシック" charset="0"/>
              </a:rPr>
              <a:t>TCP flow control</a:t>
            </a:r>
          </a:p>
          <a:p>
            <a:pPr lvl="1"/>
            <a:endParaRPr lang="en-US" sz="1800" dirty="0">
              <a:ea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40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Rectangle 2"/>
          <p:cNvSpPr>
            <a:spLocks noChangeArrowheads="1"/>
          </p:cNvSpPr>
          <p:nvPr/>
        </p:nvSpPr>
        <p:spPr bwMode="auto">
          <a:xfrm>
            <a:off x="1416049" y="3810000"/>
            <a:ext cx="6002339" cy="1371600"/>
          </a:xfrm>
          <a:prstGeom prst="rect">
            <a:avLst/>
          </a:prstGeom>
          <a:solidFill>
            <a:srgbClr val="33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8530" name="Rectangle 3"/>
          <p:cNvSpPr>
            <a:spLocks noChangeArrowheads="1"/>
          </p:cNvSpPr>
          <p:nvPr/>
        </p:nvSpPr>
        <p:spPr bwMode="auto">
          <a:xfrm>
            <a:off x="1419226" y="482601"/>
            <a:ext cx="6007100" cy="3311525"/>
          </a:xfrm>
          <a:prstGeom prst="rect">
            <a:avLst/>
          </a:prstGeom>
          <a:solidFill>
            <a:srgbClr val="FDE3B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8531" name="Rectangle 4"/>
          <p:cNvSpPr>
            <a:spLocks noChangeArrowheads="1"/>
          </p:cNvSpPr>
          <p:nvPr/>
        </p:nvSpPr>
        <p:spPr bwMode="auto">
          <a:xfrm>
            <a:off x="3154363" y="6210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2" name="Line 5"/>
          <p:cNvSpPr>
            <a:spLocks noChangeShapeType="1"/>
          </p:cNvSpPr>
          <p:nvPr/>
        </p:nvSpPr>
        <p:spPr bwMode="auto">
          <a:xfrm flipV="1">
            <a:off x="1504950" y="1211264"/>
            <a:ext cx="5949951" cy="15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3" name="Line 6"/>
          <p:cNvSpPr>
            <a:spLocks noChangeShapeType="1"/>
          </p:cNvSpPr>
          <p:nvPr/>
        </p:nvSpPr>
        <p:spPr bwMode="auto">
          <a:xfrm>
            <a:off x="1517652" y="1912939"/>
            <a:ext cx="59547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4" name="Line 7"/>
          <p:cNvSpPr>
            <a:spLocks noChangeShapeType="1"/>
          </p:cNvSpPr>
          <p:nvPr/>
        </p:nvSpPr>
        <p:spPr bwMode="auto">
          <a:xfrm>
            <a:off x="1517651" y="2560639"/>
            <a:ext cx="59563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5" name="Line 8"/>
          <p:cNvSpPr>
            <a:spLocks noChangeShapeType="1"/>
          </p:cNvSpPr>
          <p:nvPr/>
        </p:nvSpPr>
        <p:spPr bwMode="auto">
          <a:xfrm>
            <a:off x="4411664" y="508000"/>
            <a:ext cx="1587" cy="20272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6" name="Line 9"/>
          <p:cNvSpPr>
            <a:spLocks noChangeShapeType="1"/>
          </p:cNvSpPr>
          <p:nvPr/>
        </p:nvSpPr>
        <p:spPr bwMode="auto">
          <a:xfrm>
            <a:off x="29384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7" name="Line 10"/>
          <p:cNvSpPr>
            <a:spLocks noChangeShapeType="1"/>
          </p:cNvSpPr>
          <p:nvPr/>
        </p:nvSpPr>
        <p:spPr bwMode="auto">
          <a:xfrm>
            <a:off x="22145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8" name="Rectangle 11"/>
          <p:cNvSpPr>
            <a:spLocks noChangeArrowheads="1"/>
          </p:cNvSpPr>
          <p:nvPr/>
        </p:nvSpPr>
        <p:spPr bwMode="auto">
          <a:xfrm>
            <a:off x="1647899" y="563564"/>
            <a:ext cx="38244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4</a:t>
            </a:r>
            <a:endParaRPr lang="en-US" sz="2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39" name="Rectangle 12"/>
          <p:cNvSpPr>
            <a:spLocks noChangeArrowheads="1"/>
          </p:cNvSpPr>
          <p:nvPr/>
        </p:nvSpPr>
        <p:spPr bwMode="auto">
          <a:xfrm>
            <a:off x="2395539" y="561976"/>
            <a:ext cx="37941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278540" name="Rectangle 13"/>
          <p:cNvSpPr>
            <a:spLocks noChangeArrowheads="1"/>
          </p:cNvSpPr>
          <p:nvPr/>
        </p:nvSpPr>
        <p:spPr bwMode="auto">
          <a:xfrm>
            <a:off x="2949127" y="514351"/>
            <a:ext cx="1420124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Type of Service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(TOS)</a:t>
            </a:r>
          </a:p>
        </p:txBody>
      </p:sp>
      <p:sp>
        <p:nvSpPr>
          <p:cNvPr id="278541" name="Rectangle 14"/>
          <p:cNvSpPr>
            <a:spLocks noChangeArrowheads="1"/>
          </p:cNvSpPr>
          <p:nvPr/>
        </p:nvSpPr>
        <p:spPr bwMode="auto">
          <a:xfrm>
            <a:off x="4572001" y="685801"/>
            <a:ext cx="257412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16-bit Total Length (Bytes)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8542" name="Rectangle 15"/>
          <p:cNvSpPr>
            <a:spLocks noChangeArrowheads="1"/>
          </p:cNvSpPr>
          <p:nvPr/>
        </p:nvSpPr>
        <p:spPr bwMode="auto">
          <a:xfrm>
            <a:off x="2124075" y="1416051"/>
            <a:ext cx="19050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16-bit Identification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43" name="Line 16"/>
          <p:cNvSpPr>
            <a:spLocks noChangeShapeType="1"/>
          </p:cNvSpPr>
          <p:nvPr/>
        </p:nvSpPr>
        <p:spPr bwMode="auto">
          <a:xfrm>
            <a:off x="5072064" y="12414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4" name="Rectangle 17"/>
          <p:cNvSpPr>
            <a:spLocks noChangeArrowheads="1"/>
          </p:cNvSpPr>
          <p:nvPr/>
        </p:nvSpPr>
        <p:spPr bwMode="auto">
          <a:xfrm>
            <a:off x="4433361" y="1301751"/>
            <a:ext cx="6217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3-bit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Flags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45" name="Rectangle 18"/>
          <p:cNvSpPr>
            <a:spLocks noChangeArrowheads="1"/>
          </p:cNvSpPr>
          <p:nvPr/>
        </p:nvSpPr>
        <p:spPr bwMode="auto">
          <a:xfrm>
            <a:off x="5132388" y="1433514"/>
            <a:ext cx="223168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13-bit Fragment Offset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46" name="Line 19"/>
          <p:cNvSpPr>
            <a:spLocks noChangeShapeType="1"/>
          </p:cNvSpPr>
          <p:nvPr/>
        </p:nvSpPr>
        <p:spPr bwMode="auto">
          <a:xfrm>
            <a:off x="3001964" y="1939926"/>
            <a:ext cx="1587" cy="6016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7" name="Rectangle 20"/>
          <p:cNvSpPr>
            <a:spLocks noChangeArrowheads="1"/>
          </p:cNvSpPr>
          <p:nvPr/>
        </p:nvSpPr>
        <p:spPr bwMode="auto">
          <a:xfrm>
            <a:off x="1663422" y="1974850"/>
            <a:ext cx="1170544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 Time to 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Live (TTL)</a:t>
            </a:r>
          </a:p>
        </p:txBody>
      </p:sp>
      <p:sp>
        <p:nvSpPr>
          <p:cNvPr id="278548" name="Rectangle 21"/>
          <p:cNvSpPr>
            <a:spLocks noChangeArrowheads="1"/>
          </p:cNvSpPr>
          <p:nvPr/>
        </p:nvSpPr>
        <p:spPr bwMode="auto">
          <a:xfrm>
            <a:off x="3048000" y="1981201"/>
            <a:ext cx="1078020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rgbClr val="0080FF"/>
                </a:solidFill>
                <a:latin typeface="Arial" charset="0"/>
              </a:rPr>
              <a:t>6 = TCP</a:t>
            </a:r>
            <a:br>
              <a:rPr lang="en-US" sz="1600">
                <a:solidFill>
                  <a:srgbClr val="0080FF"/>
                </a:solidFill>
                <a:latin typeface="Arial" charset="0"/>
              </a:rPr>
            </a:br>
            <a:r>
              <a:rPr lang="en-US" sz="1600">
                <a:solidFill>
                  <a:srgbClr val="0080FF"/>
                </a:solidFill>
                <a:latin typeface="Arial" charset="0"/>
              </a:rPr>
              <a:t>17 = UDP</a:t>
            </a:r>
            <a:endParaRPr lang="en-US" sz="1400" b="0">
              <a:solidFill>
                <a:srgbClr val="0080FF"/>
              </a:solidFill>
              <a:latin typeface="Arial" charset="0"/>
            </a:endParaRPr>
          </a:p>
        </p:txBody>
      </p:sp>
      <p:sp>
        <p:nvSpPr>
          <p:cNvPr id="278549" name="Rectangle 22"/>
          <p:cNvSpPr>
            <a:spLocks noChangeArrowheads="1"/>
          </p:cNvSpPr>
          <p:nvPr/>
        </p:nvSpPr>
        <p:spPr bwMode="auto">
          <a:xfrm>
            <a:off x="4689477" y="2089151"/>
            <a:ext cx="245219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rgbClr val="000000"/>
                </a:solidFill>
                <a:latin typeface="Arial" charset="0"/>
              </a:rPr>
              <a:t>16-bit Header Checksum</a:t>
            </a:r>
            <a:endParaRPr lang="en-US" sz="14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50" name="Line 23"/>
          <p:cNvSpPr>
            <a:spLocks noChangeShapeType="1"/>
          </p:cNvSpPr>
          <p:nvPr/>
        </p:nvSpPr>
        <p:spPr bwMode="auto">
          <a:xfrm>
            <a:off x="1438276" y="3208339"/>
            <a:ext cx="5967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1" name="Rectangle 24"/>
          <p:cNvSpPr>
            <a:spLocks noChangeArrowheads="1"/>
          </p:cNvSpPr>
          <p:nvPr/>
        </p:nvSpPr>
        <p:spPr bwMode="auto">
          <a:xfrm>
            <a:off x="3181350" y="2732089"/>
            <a:ext cx="244868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Source IP Address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8552" name="Rectangle 25"/>
          <p:cNvSpPr>
            <a:spLocks noChangeArrowheads="1"/>
          </p:cNvSpPr>
          <p:nvPr/>
        </p:nvSpPr>
        <p:spPr bwMode="auto">
          <a:xfrm>
            <a:off x="3011489" y="3357564"/>
            <a:ext cx="282509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Destination IP Address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8553" name="Rectangle 26"/>
          <p:cNvSpPr>
            <a:spLocks noChangeArrowheads="1"/>
          </p:cNvSpPr>
          <p:nvPr/>
        </p:nvSpPr>
        <p:spPr bwMode="auto">
          <a:xfrm>
            <a:off x="1420814" y="5181600"/>
            <a:ext cx="6002337" cy="1295400"/>
          </a:xfrm>
          <a:prstGeom prst="rect">
            <a:avLst/>
          </a:prstGeom>
          <a:solidFill>
            <a:srgbClr val="FF66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8555" name="Line 28"/>
          <p:cNvSpPr>
            <a:spLocks noChangeShapeType="1"/>
          </p:cNvSpPr>
          <p:nvPr/>
        </p:nvSpPr>
        <p:spPr bwMode="auto">
          <a:xfrm>
            <a:off x="1435100" y="4495800"/>
            <a:ext cx="5967413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6" name="Line 29"/>
          <p:cNvSpPr>
            <a:spLocks noChangeShapeType="1"/>
          </p:cNvSpPr>
          <p:nvPr/>
        </p:nvSpPr>
        <p:spPr bwMode="auto">
          <a:xfrm>
            <a:off x="4414839" y="3810000"/>
            <a:ext cx="0" cy="685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7" name="Rectangle 30"/>
          <p:cNvSpPr>
            <a:spLocks noChangeArrowheads="1"/>
          </p:cNvSpPr>
          <p:nvPr/>
        </p:nvSpPr>
        <p:spPr bwMode="auto">
          <a:xfrm>
            <a:off x="1905000" y="3962401"/>
            <a:ext cx="183704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rgbClr val="000000"/>
                </a:solidFill>
                <a:latin typeface="Arial" charset="0"/>
              </a:rPr>
              <a:t>16-bit Source Port</a:t>
            </a: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58" name="Rectangle 31"/>
          <p:cNvSpPr>
            <a:spLocks noChangeArrowheads="1"/>
          </p:cNvSpPr>
          <p:nvPr/>
        </p:nvSpPr>
        <p:spPr bwMode="auto">
          <a:xfrm>
            <a:off x="4800600" y="3962401"/>
            <a:ext cx="2212846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rgbClr val="000000"/>
                </a:solidFill>
                <a:latin typeface="Arial" charset="0"/>
              </a:rPr>
              <a:t>16-bit Destination Port</a:t>
            </a: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59" name="Rectangle 33"/>
          <p:cNvSpPr>
            <a:spLocks noChangeArrowheads="1"/>
          </p:cNvSpPr>
          <p:nvPr/>
        </p:nvSpPr>
        <p:spPr bwMode="auto">
          <a:xfrm>
            <a:off x="2951164" y="4648201"/>
            <a:ext cx="306804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More transport header fields ….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8560" name="AutoShape 34"/>
          <p:cNvCxnSpPr>
            <a:cxnSpLocks noChangeShapeType="1"/>
          </p:cNvCxnSpPr>
          <p:nvPr/>
        </p:nvCxnSpPr>
        <p:spPr bwMode="auto">
          <a:xfrm flipH="1">
            <a:off x="1371601" y="2232026"/>
            <a:ext cx="1520825" cy="1746250"/>
          </a:xfrm>
          <a:prstGeom prst="curvedConnector3">
            <a:avLst>
              <a:gd name="adj1" fmla="val 150935"/>
            </a:avLst>
          </a:prstGeom>
          <a:noFill/>
          <a:ln w="22225">
            <a:solidFill>
              <a:srgbClr val="3B7A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41"/>
          <p:cNvSpPr>
            <a:spLocks noChangeArrowheads="1"/>
          </p:cNvSpPr>
          <p:nvPr/>
        </p:nvSpPr>
        <p:spPr bwMode="auto">
          <a:xfrm>
            <a:off x="3909794" y="5623758"/>
            <a:ext cx="2249077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header and Payload</a:t>
            </a: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52438" y="5507069"/>
            <a:ext cx="96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 or</a:t>
            </a:r>
          </a:p>
          <a:p>
            <a:r>
              <a:rPr lang="en-US" dirty="0"/>
              <a:t>UDP</a:t>
            </a:r>
          </a:p>
        </p:txBody>
      </p: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20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100980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BF169-DD96-7F4A-9C52-EFA77FE2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Windows, Buffers, and TCP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9B64E-8D36-B94A-8C5C-3F043F10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200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bra">
                <a:extLst>
                  <a:ext uri="{FF2B5EF4-FFF2-40B4-BE49-F238E27FC236}">
                    <a16:creationId xmlns:a16="http://schemas.microsoft.com/office/drawing/2014/main" id="{F590A453-7A66-0643-8E10-747D358A8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4340760"/>
                  </p:ext>
                </p:extLst>
              </p:nvPr>
            </p:nvGraphicFramePr>
            <p:xfrm>
              <a:off x="2182291" y="1283282"/>
              <a:ext cx="4779417" cy="52074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79417" cy="5207424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582" ay="1677651" az="5195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757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bra">
                <a:extLst>
                  <a:ext uri="{FF2B5EF4-FFF2-40B4-BE49-F238E27FC236}">
                    <a16:creationId xmlns:a16="http://schemas.microsoft.com/office/drawing/2014/main" id="{F590A453-7A66-0643-8E10-747D358A8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2291" y="1283282"/>
                <a:ext cx="4779417" cy="5207424"/>
              </a:xfrm>
              <a:prstGeom prst="rect">
                <a:avLst/>
              </a:prstGeom>
            </p:spPr>
          </p:pic>
        </mc:Fallback>
      </mc:AlternateContent>
      <p:pic>
        <p:nvPicPr>
          <p:cNvPr id="154626" name="Picture 2" descr="You will see reflective studs (or &quot;Cat's... - Sean Whitelamb Driving  Instructor at System Driving School - Automatic | Facebook">
            <a:extLst>
              <a:ext uri="{FF2B5EF4-FFF2-40B4-BE49-F238E27FC236}">
                <a16:creationId xmlns:a16="http://schemas.microsoft.com/office/drawing/2014/main" id="{A115DF54-EA1F-FE40-AFA7-559D72484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" b="4975"/>
          <a:stretch/>
        </p:blipFill>
        <p:spPr bwMode="auto">
          <a:xfrm>
            <a:off x="379730" y="3667362"/>
            <a:ext cx="1553302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440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Windows, Buffers, and TCP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connection has a window</a:t>
            </a:r>
          </a:p>
          <a:p>
            <a:pPr lvl="1"/>
            <a:r>
              <a:rPr lang="en-US" dirty="0"/>
              <a:t>Controls number of packets in flight; </a:t>
            </a:r>
          </a:p>
          <a:p>
            <a:pPr marL="457200" lvl="1" indent="0">
              <a:buNone/>
            </a:pPr>
            <a:r>
              <a:rPr lang="en-US" dirty="0"/>
              <a:t>		filling a channel to improve throughput, and</a:t>
            </a:r>
          </a:p>
          <a:p>
            <a:pPr marL="457200" lvl="1" indent="0">
              <a:buNone/>
            </a:pPr>
            <a:r>
              <a:rPr lang="en-US" dirty="0"/>
              <a:t>		vary window size to control sending rate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Buffers adapt mis-matched channels </a:t>
            </a:r>
          </a:p>
          <a:p>
            <a:pPr lvl="1"/>
            <a:r>
              <a:rPr lang="en-US" dirty="0"/>
              <a:t>Buffers smooth bursts</a:t>
            </a:r>
          </a:p>
          <a:p>
            <a:pPr lvl="1"/>
            <a:r>
              <a:rPr lang="en-US" dirty="0"/>
              <a:t>Adapt (re-time) arrivals  for multiplexing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201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2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5" grpId="0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D6A2-713A-BB41-A90B-6644D51F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Windows, Buffers, and TCP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F90D7-D58F-FD4A-8DDB-2A2878D09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Buffers &amp; TCP can make link utilization 100%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Buffers add delay, </a:t>
            </a:r>
            <a:r>
              <a:rPr lang="en-US" b="1" dirty="0"/>
              <a:t>variable</a:t>
            </a:r>
            <a:r>
              <a:rPr lang="en-US" dirty="0"/>
              <a:t> delay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D3829-48F5-A340-802D-B089E628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202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bra">
                <a:extLst>
                  <a:ext uri="{FF2B5EF4-FFF2-40B4-BE49-F238E27FC236}">
                    <a16:creationId xmlns:a16="http://schemas.microsoft.com/office/drawing/2014/main" id="{AE6D3792-45FD-8546-87EF-B682AAA7B1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967698"/>
                  </p:ext>
                </p:extLst>
              </p:nvPr>
            </p:nvGraphicFramePr>
            <p:xfrm>
              <a:off x="3550068" y="4494579"/>
              <a:ext cx="2043863" cy="2226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43863" cy="222689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582" ay="1677651" az="5195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396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bra">
                <a:extLst>
                  <a:ext uri="{FF2B5EF4-FFF2-40B4-BE49-F238E27FC236}">
                    <a16:creationId xmlns:a16="http://schemas.microsoft.com/office/drawing/2014/main" id="{AE6D3792-45FD-8546-87EF-B682AAA7B1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0068" y="4494579"/>
                <a:ext cx="2043863" cy="2226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63631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69D3-5228-3D45-B53B-D2DFA09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Sizing Buffers in Routers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D36BC-095C-9D4D-87CE-C282EC08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203</a:t>
            </a:fld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F58AACA-B350-764D-A95A-F5157710EC1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752600"/>
            <a:ext cx="8229600" cy="4830762"/>
          </a:xfrm>
          <a:prstGeom prst="rect">
            <a:avLst/>
          </a:prstGeom>
          <a:ln/>
        </p:spPr>
        <p:txBody>
          <a:bodyPr vert="horz" lIns="91440" tIns="45720" rIns="13208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Packet loss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Queue overload, and subsequent packet loss</a:t>
            </a:r>
          </a:p>
          <a:p>
            <a:pPr lvl="1"/>
            <a:r>
              <a:rPr lang="en-US" dirty="0"/>
              <a:t>End-to-end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Transmission, propagation, and queueing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The only variable part is queueing delay</a:t>
            </a:r>
          </a:p>
          <a:p>
            <a:pPr marL="782638" lvl="1">
              <a:buClr>
                <a:srgbClr val="000000"/>
              </a:buClr>
            </a:pPr>
            <a:r>
              <a:rPr lang="en-US" dirty="0"/>
              <a:t>Router architecture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Board space, power consumption, and cost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On chip buffers: higher density, higher capacity</a:t>
            </a:r>
          </a:p>
          <a:p>
            <a:pPr marL="39688" indent="0">
              <a:buClr>
                <a:srgbClr val="008000"/>
              </a:buClr>
              <a:buNone/>
            </a:pPr>
            <a:endParaRPr lang="en-US" dirty="0"/>
          </a:p>
          <a:p>
            <a:pPr marL="39688" indent="0">
              <a:buClr>
                <a:srgbClr val="008000"/>
              </a:buClr>
              <a:buNone/>
            </a:pP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Libra">
                <a:extLst>
                  <a:ext uri="{FF2B5EF4-FFF2-40B4-BE49-F238E27FC236}">
                    <a16:creationId xmlns:a16="http://schemas.microsoft.com/office/drawing/2014/main" id="{0980C294-7C8D-A546-BF9B-5E3E25078B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6689554"/>
                  </p:ext>
                </p:extLst>
              </p:nvPr>
            </p:nvGraphicFramePr>
            <p:xfrm>
              <a:off x="7935839" y="0"/>
              <a:ext cx="1208161" cy="13163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08161" cy="1316355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582" ay="1677651" az="5195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15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Libra">
                <a:extLst>
                  <a:ext uri="{FF2B5EF4-FFF2-40B4-BE49-F238E27FC236}">
                    <a16:creationId xmlns:a16="http://schemas.microsoft.com/office/drawing/2014/main" id="{0980C294-7C8D-A546-BF9B-5E3E25078B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5839" y="0"/>
                <a:ext cx="1208161" cy="13163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503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3" name="Rectangle 1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497840"/>
          <a:lstStyle/>
          <a:p>
            <a:pPr marL="222250"/>
            <a:r>
              <a:rPr lang="en-US"/>
              <a:t>Buffer Sizing Story</a:t>
            </a:r>
          </a:p>
        </p:txBody>
      </p:sp>
      <p:pic>
        <p:nvPicPr>
          <p:cNvPr id="56334" name="Picture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584325"/>
            <a:ext cx="8510588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40" name="Group 20"/>
          <p:cNvGrpSpPr>
            <a:grpSpLocks/>
          </p:cNvGrpSpPr>
          <p:nvPr/>
        </p:nvGrpSpPr>
        <p:grpSpPr bwMode="auto">
          <a:xfrm>
            <a:off x="1254125" y="962025"/>
            <a:ext cx="1055688" cy="1244600"/>
            <a:chOff x="0" y="0"/>
            <a:chExt cx="664" cy="783"/>
          </a:xfrm>
        </p:grpSpPr>
        <p:pic>
          <p:nvPicPr>
            <p:cNvPr id="56338" name="Picture 1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9" name="Picture 19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17"/>
              <a:ext cx="429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465497" y="1737512"/>
          <a:ext cx="1096859" cy="39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165100" progId="Equation.3">
                  <p:embed/>
                </p:oleObj>
              </mc:Choice>
              <mc:Fallback>
                <p:oleObj name="Equation" r:id="rId6" imgW="457200" imgH="165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5497" y="1737512"/>
                        <a:ext cx="1096859" cy="39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084763" y="1577791"/>
          <a:ext cx="889275" cy="77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600" imgH="419100" progId="Equation.3">
                  <p:embed/>
                </p:oleObj>
              </mc:Choice>
              <mc:Fallback>
                <p:oleObj name="Equation" r:id="rId8" imgW="482600" imgH="4191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84763" y="1577791"/>
                        <a:ext cx="889275" cy="77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7265988" y="1719262"/>
          <a:ext cx="14605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09600" imgH="203200" progId="Equation.3">
                  <p:embed/>
                </p:oleObj>
              </mc:Choice>
              <mc:Fallback>
                <p:oleObj name="Equation" r:id="rId10" imgW="6096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65988" y="1719262"/>
                        <a:ext cx="1460500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36F76-D0D4-1446-A0A6-2B4939C01DCE}"/>
              </a:ext>
            </a:extLst>
          </p:cNvPr>
          <p:cNvSpPr/>
          <p:nvPr/>
        </p:nvSpPr>
        <p:spPr>
          <a:xfrm>
            <a:off x="3991556" y="1518699"/>
            <a:ext cx="5073336" cy="533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34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56" name="Picture 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9144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1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CP-window-1.mov">
            <a:hlinkClick r:id="" action="ppaction://media"/>
            <a:extLst>
              <a:ext uri="{FF2B5EF4-FFF2-40B4-BE49-F238E27FC236}">
                <a16:creationId xmlns:a16="http://schemas.microsoft.com/office/drawing/2014/main" id="{8BAB59F8-9670-6C41-9777-86A5B740E8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7" y="0"/>
            <a:ext cx="9160036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195D1-B2B2-C140-923D-DD7132DC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80" name="Rectangle 1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497840"/>
          <a:lstStyle/>
          <a:p>
            <a:pPr marL="222250"/>
            <a:r>
              <a:rPr lang="en-US"/>
              <a:t>Rule-of-thumb – Intuition </a:t>
            </a:r>
          </a:p>
        </p:txBody>
      </p:sp>
      <p:grpSp>
        <p:nvGrpSpPr>
          <p:cNvPr id="58383" name="Group 15"/>
          <p:cNvGrpSpPr>
            <a:grpSpLocks/>
          </p:cNvGrpSpPr>
          <p:nvPr/>
        </p:nvGrpSpPr>
        <p:grpSpPr bwMode="auto">
          <a:xfrm>
            <a:off x="2962275" y="1371600"/>
            <a:ext cx="5715000" cy="1296988"/>
            <a:chOff x="0" y="0"/>
            <a:chExt cx="3600" cy="817"/>
          </a:xfrm>
        </p:grpSpPr>
        <p:sp>
          <p:nvSpPr>
            <p:cNvPr id="58381" name="Rectangle 13"/>
            <p:cNvSpPr>
              <a:spLocks/>
            </p:cNvSpPr>
            <p:nvPr/>
          </p:nvSpPr>
          <p:spPr bwMode="auto">
            <a:xfrm>
              <a:off x="0" y="0"/>
              <a:ext cx="3600" cy="81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382" name="Rectangle 14"/>
            <p:cNvSpPr>
              <a:spLocks/>
            </p:cNvSpPr>
            <p:nvPr/>
          </p:nvSpPr>
          <p:spPr bwMode="auto">
            <a:xfrm>
              <a:off x="0" y="0"/>
              <a:ext cx="360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40639" bIns="0"/>
            <a:lstStyle/>
            <a:p>
              <a:pPr marL="382588" indent="-342900">
                <a:spcBef>
                  <a:spcPts val="513"/>
                </a:spcBef>
              </a:pPr>
              <a:r>
                <a:rPr lang="en-US" sz="22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Rule for adjusting </a:t>
              </a:r>
              <a:r>
                <a:rPr lang="en-US" sz="2600" dirty="0">
                  <a:solidFill>
                    <a:srgbClr val="F60000"/>
                  </a:solidFill>
                  <a:latin typeface="Arial Unicode MS" charset="0"/>
                  <a:ea typeface="ＭＳ Ｐゴシック" charset="0"/>
                  <a:cs typeface="Arial Unicode MS" charset="0"/>
                  <a:sym typeface="Arial Unicode MS" charset="0"/>
                </a:rPr>
                <a:t>W</a:t>
              </a:r>
              <a:endParaRPr lang="en-US" dirty="0">
                <a:solidFill>
                  <a:schemeClr val="tx1"/>
                </a:solidFill>
                <a:ea typeface="ＭＳ Ｐゴシック" charset="0"/>
                <a:cs typeface="Lucida Grande" charset="0"/>
              </a:endParaRPr>
            </a:p>
            <a:p>
              <a:pPr marL="382588" indent="-342900">
                <a:spcBef>
                  <a:spcPts val="450"/>
                </a:spcBef>
                <a:buClr>
                  <a:srgbClr val="3333CC"/>
                </a:buClr>
                <a:buSzPct val="60000"/>
                <a:buFont typeface="Wingdings" charset="0"/>
                <a:buChar char="q"/>
              </a:pPr>
              <a:r>
                <a:rPr lang="en-US" sz="20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If an ACK is received:</a:t>
              </a:r>
              <a:r>
                <a:rPr lang="en-US" sz="2000" dirty="0">
                  <a:solidFill>
                    <a:schemeClr val="tx1"/>
                  </a:solidFill>
                  <a:latin typeface="ＭＳ Ｐゴシック" charset="0"/>
                  <a:ea typeface="ＭＳ Ｐゴシック" charset="0"/>
                  <a:cs typeface="ＭＳ Ｐゴシック" charset="0"/>
                  <a:sym typeface="ＭＳ Ｐゴシック" charset="0"/>
                </a:rPr>
                <a:t>	</a:t>
              </a:r>
              <a:r>
                <a:rPr lang="en-US" sz="20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W ← W+1/W</a:t>
              </a:r>
            </a:p>
            <a:p>
              <a:pPr marL="382588" indent="-342900">
                <a:spcBef>
                  <a:spcPts val="450"/>
                </a:spcBef>
                <a:buClr>
                  <a:srgbClr val="3333CC"/>
                </a:buClr>
                <a:buSzPct val="60000"/>
                <a:buFont typeface="Wingdings" charset="0"/>
                <a:buChar char="q"/>
              </a:pPr>
              <a:r>
                <a:rPr lang="en-US" sz="20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If a packet is lost:</a:t>
              </a:r>
              <a:r>
                <a:rPr lang="en-US" sz="2000" dirty="0">
                  <a:solidFill>
                    <a:schemeClr val="tx1"/>
                  </a:solidFill>
                  <a:latin typeface="ＭＳ Ｐゴシック" charset="0"/>
                  <a:ea typeface="ＭＳ Ｐゴシック" charset="0"/>
                  <a:cs typeface="ＭＳ Ｐゴシック" charset="0"/>
                  <a:sym typeface="ＭＳ Ｐゴシック" charset="0"/>
                </a:rPr>
                <a:t>		</a:t>
              </a:r>
              <a:r>
                <a:rPr lang="en-US" sz="20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W ← W/2</a:t>
              </a:r>
            </a:p>
          </p:txBody>
        </p:sp>
      </p:grpSp>
      <p:sp>
        <p:nvSpPr>
          <p:cNvPr id="58384" name="Rectangle 16"/>
          <p:cNvSpPr>
            <a:spLocks/>
          </p:cNvSpPr>
          <p:nvPr/>
        </p:nvSpPr>
        <p:spPr bwMode="auto">
          <a:xfrm>
            <a:off x="675511" y="1676400"/>
            <a:ext cx="19049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800" dirty="0">
                <a:solidFill>
                  <a:schemeClr val="tx1"/>
                </a:solidFill>
                <a:ea typeface="ＭＳ Ｐゴシック" charset="0"/>
                <a:cs typeface="Calibri"/>
              </a:rPr>
              <a:t>Only </a:t>
            </a:r>
            <a:r>
              <a:rPr lang="en-US" sz="1800" dirty="0">
                <a:solidFill>
                  <a:srgbClr val="0000CC"/>
                </a:solidFill>
                <a:latin typeface="Arial Unicode MS" charset="0"/>
                <a:ea typeface="ＭＳ Ｐゴシック" charset="0"/>
                <a:cs typeface="Arial Unicode MS" charset="0"/>
                <a:sym typeface="Arial Unicode MS" charset="0"/>
              </a:rPr>
              <a:t>W</a:t>
            </a:r>
            <a:r>
              <a:rPr lang="en-US" sz="1800" dirty="0">
                <a:solidFill>
                  <a:srgbClr val="3333CC"/>
                </a:solidFill>
                <a:ea typeface="ＭＳ Ｐゴシック" charset="0"/>
                <a:cs typeface="Calibri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ＭＳ Ｐゴシック" charset="0"/>
                <a:cs typeface="Calibri"/>
              </a:rPr>
              <a:t>packets </a:t>
            </a:r>
            <a:br>
              <a:rPr lang="en-US" sz="1800" dirty="0">
                <a:solidFill>
                  <a:schemeClr val="tx1"/>
                </a:solidFill>
                <a:latin typeface="ＭＳ Ｐゴシック" charset="0"/>
                <a:sym typeface="ＭＳ Ｐゴシック" charset="0"/>
              </a:rPr>
            </a:br>
            <a:r>
              <a:rPr lang="en-US" sz="1800" dirty="0">
                <a:solidFill>
                  <a:schemeClr val="tx1"/>
                </a:solidFill>
                <a:ea typeface="ＭＳ Ｐゴシック" charset="0"/>
                <a:cs typeface="Calibri"/>
              </a:rPr>
              <a:t>may be outstanding</a:t>
            </a:r>
          </a:p>
        </p:txBody>
      </p:sp>
      <p:grpSp>
        <p:nvGrpSpPr>
          <p:cNvPr id="58387" name="Group 19"/>
          <p:cNvGrpSpPr>
            <a:grpSpLocks/>
          </p:cNvGrpSpPr>
          <p:nvPr/>
        </p:nvGrpSpPr>
        <p:grpSpPr bwMode="auto">
          <a:xfrm>
            <a:off x="1252538" y="2857500"/>
            <a:ext cx="873125" cy="838200"/>
            <a:chOff x="0" y="0"/>
            <a:chExt cx="549" cy="528"/>
          </a:xfrm>
        </p:grpSpPr>
        <p:sp>
          <p:nvSpPr>
            <p:cNvPr id="58385" name="Oval 17"/>
            <p:cNvSpPr>
              <a:spLocks/>
            </p:cNvSpPr>
            <p:nvPr/>
          </p:nvSpPr>
          <p:spPr bwMode="auto">
            <a:xfrm>
              <a:off x="0" y="0"/>
              <a:ext cx="549" cy="52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386" name="Rectangle 18"/>
            <p:cNvSpPr>
              <a:spLocks/>
            </p:cNvSpPr>
            <p:nvPr/>
          </p:nvSpPr>
          <p:spPr bwMode="auto">
            <a:xfrm>
              <a:off x="36" y="153"/>
              <a:ext cx="477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8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Source</a:t>
              </a:r>
            </a:p>
          </p:txBody>
        </p:sp>
      </p:grpSp>
      <p:grpSp>
        <p:nvGrpSpPr>
          <p:cNvPr id="58390" name="Group 22"/>
          <p:cNvGrpSpPr>
            <a:grpSpLocks/>
          </p:cNvGrpSpPr>
          <p:nvPr/>
        </p:nvGrpSpPr>
        <p:grpSpPr bwMode="auto">
          <a:xfrm>
            <a:off x="6586538" y="2857500"/>
            <a:ext cx="873125" cy="838200"/>
            <a:chOff x="0" y="0"/>
            <a:chExt cx="549" cy="528"/>
          </a:xfrm>
        </p:grpSpPr>
        <p:sp>
          <p:nvSpPr>
            <p:cNvPr id="58388" name="Oval 20"/>
            <p:cNvSpPr>
              <a:spLocks/>
            </p:cNvSpPr>
            <p:nvPr/>
          </p:nvSpPr>
          <p:spPr bwMode="auto">
            <a:xfrm>
              <a:off x="0" y="0"/>
              <a:ext cx="549" cy="52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389" name="Rectangle 21"/>
            <p:cNvSpPr>
              <a:spLocks/>
            </p:cNvSpPr>
            <p:nvPr/>
          </p:nvSpPr>
          <p:spPr bwMode="auto">
            <a:xfrm>
              <a:off x="104" y="153"/>
              <a:ext cx="34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800" dirty="0" err="1">
                  <a:solidFill>
                    <a:schemeClr val="tx1"/>
                  </a:solidFill>
                  <a:ea typeface="ＭＳ Ｐゴシック" charset="0"/>
                  <a:cs typeface="Calibri"/>
                </a:rPr>
                <a:t>Dest</a:t>
              </a:r>
              <a:endParaRPr lang="en-US" sz="1800" dirty="0">
                <a:solidFill>
                  <a:schemeClr val="tx1"/>
                </a:solidFill>
                <a:ea typeface="ＭＳ Ｐゴシック" charset="0"/>
                <a:cs typeface="Calibri"/>
              </a:endParaRPr>
            </a:p>
          </p:txBody>
        </p:sp>
      </p:grpSp>
      <p:sp>
        <p:nvSpPr>
          <p:cNvPr id="58391" name="Line 23"/>
          <p:cNvSpPr>
            <a:spLocks noChangeShapeType="1"/>
          </p:cNvSpPr>
          <p:nvPr/>
        </p:nvSpPr>
        <p:spPr bwMode="auto">
          <a:xfrm>
            <a:off x="2106613" y="3357563"/>
            <a:ext cx="1709737" cy="1587"/>
          </a:xfrm>
          <a:prstGeom prst="line">
            <a:avLst/>
          </a:prstGeom>
          <a:noFill/>
          <a:ln w="28575" cap="flat">
            <a:solidFill>
              <a:srgbClr val="DDDDDD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>
            <a:off x="4814888" y="3357563"/>
            <a:ext cx="1771650" cy="1587"/>
          </a:xfrm>
          <a:prstGeom prst="line">
            <a:avLst/>
          </a:prstGeom>
          <a:noFill/>
          <a:ln w="28575" cap="flat">
            <a:solidFill>
              <a:srgbClr val="DDDDDD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3" name="Freeform 25"/>
          <p:cNvSpPr>
            <a:spLocks/>
          </p:cNvSpPr>
          <p:nvPr/>
        </p:nvSpPr>
        <p:spPr bwMode="auto">
          <a:xfrm>
            <a:off x="2090738" y="2828925"/>
            <a:ext cx="4572000" cy="257175"/>
          </a:xfrm>
          <a:custGeom>
            <a:avLst/>
            <a:gdLst>
              <a:gd name="T0" fmla="*/ 21600 w 21600"/>
              <a:gd name="T1" fmla="+- 0 21600 771"/>
              <a:gd name="T2" fmla="*/ 21600 h 20829"/>
              <a:gd name="T3" fmla="*/ 13180 w 21600"/>
              <a:gd name="T4" fmla="+- 0 3086 771"/>
              <a:gd name="T5" fmla="*/ 3086 h 20829"/>
              <a:gd name="T6" fmla="*/ 8054 w 21600"/>
              <a:gd name="T7" fmla="+- 0 3086 771"/>
              <a:gd name="T8" fmla="*/ 3086 h 20829"/>
              <a:gd name="T9" fmla="*/ 0 w 21600"/>
              <a:gd name="T10" fmla="+- 0 21600 771"/>
              <a:gd name="T11" fmla="*/ 21600 h 2082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0829">
                <a:moveTo>
                  <a:pt x="21600" y="20829"/>
                </a:moveTo>
                <a:cubicBezTo>
                  <a:pt x="18519" y="13115"/>
                  <a:pt x="15437" y="5400"/>
                  <a:pt x="13180" y="2315"/>
                </a:cubicBezTo>
                <a:cubicBezTo>
                  <a:pt x="10922" y="-771"/>
                  <a:pt x="10251" y="-771"/>
                  <a:pt x="8054" y="2315"/>
                </a:cubicBezTo>
                <a:cubicBezTo>
                  <a:pt x="5858" y="5400"/>
                  <a:pt x="2929" y="13115"/>
                  <a:pt x="0" y="20829"/>
                </a:cubicBezTo>
              </a:path>
            </a:pathLst>
          </a:custGeom>
          <a:noFill/>
          <a:ln w="28575" cap="flat">
            <a:solidFill>
              <a:srgbClr val="DDDDDD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4" name="Rectangle 26"/>
          <p:cNvSpPr>
            <a:spLocks/>
          </p:cNvSpPr>
          <p:nvPr/>
        </p:nvSpPr>
        <p:spPr bwMode="auto">
          <a:xfrm>
            <a:off x="3824288" y="2705100"/>
            <a:ext cx="990600" cy="838200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DDDDDD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5" name="Freeform 27"/>
          <p:cNvSpPr>
            <a:spLocks/>
          </p:cNvSpPr>
          <p:nvPr/>
        </p:nvSpPr>
        <p:spPr bwMode="auto">
          <a:xfrm>
            <a:off x="3900488" y="3238500"/>
            <a:ext cx="838200" cy="2286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6" name="Rectangle 28"/>
          <p:cNvSpPr>
            <a:spLocks/>
          </p:cNvSpPr>
          <p:nvPr/>
        </p:nvSpPr>
        <p:spPr bwMode="auto">
          <a:xfrm>
            <a:off x="393858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7" name="Rectangle 29"/>
          <p:cNvSpPr>
            <a:spLocks/>
          </p:cNvSpPr>
          <p:nvPr/>
        </p:nvSpPr>
        <p:spPr bwMode="auto">
          <a:xfrm>
            <a:off x="403383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8" name="Rectangle 30"/>
          <p:cNvSpPr>
            <a:spLocks/>
          </p:cNvSpPr>
          <p:nvPr/>
        </p:nvSpPr>
        <p:spPr bwMode="auto">
          <a:xfrm>
            <a:off x="412908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9" name="Rectangle 31"/>
          <p:cNvSpPr>
            <a:spLocks/>
          </p:cNvSpPr>
          <p:nvPr/>
        </p:nvSpPr>
        <p:spPr bwMode="auto">
          <a:xfrm>
            <a:off x="422433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00" name="Rectangle 32"/>
          <p:cNvSpPr>
            <a:spLocks/>
          </p:cNvSpPr>
          <p:nvPr/>
        </p:nvSpPr>
        <p:spPr bwMode="auto">
          <a:xfrm>
            <a:off x="431958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01" name="Rectangle 33"/>
          <p:cNvSpPr>
            <a:spLocks/>
          </p:cNvSpPr>
          <p:nvPr/>
        </p:nvSpPr>
        <p:spPr bwMode="auto">
          <a:xfrm>
            <a:off x="441483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02" name="Rectangle 34"/>
          <p:cNvSpPr>
            <a:spLocks/>
          </p:cNvSpPr>
          <p:nvPr/>
        </p:nvSpPr>
        <p:spPr bwMode="auto">
          <a:xfrm>
            <a:off x="451008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03" name="Rectangle 35"/>
          <p:cNvSpPr>
            <a:spLocks/>
          </p:cNvSpPr>
          <p:nvPr/>
        </p:nvSpPr>
        <p:spPr bwMode="auto">
          <a:xfrm>
            <a:off x="460533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8425" name="Group 57"/>
          <p:cNvGrpSpPr>
            <a:grpSpLocks/>
          </p:cNvGrpSpPr>
          <p:nvPr/>
        </p:nvGrpSpPr>
        <p:grpSpPr bwMode="auto">
          <a:xfrm>
            <a:off x="914400" y="3889375"/>
            <a:ext cx="6043613" cy="1949450"/>
            <a:chOff x="0" y="0"/>
            <a:chExt cx="3807" cy="1228"/>
          </a:xfrm>
        </p:grpSpPr>
        <p:sp>
          <p:nvSpPr>
            <p:cNvPr id="58404" name="Freeform 36"/>
            <p:cNvSpPr>
              <a:spLocks/>
            </p:cNvSpPr>
            <p:nvPr/>
          </p:nvSpPr>
          <p:spPr bwMode="auto">
            <a:xfrm>
              <a:off x="399" y="76"/>
              <a:ext cx="3408" cy="11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160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58417" name="Group 49"/>
            <p:cNvGrpSpPr>
              <a:grpSpLocks/>
            </p:cNvGrpSpPr>
            <p:nvPr/>
          </p:nvGrpSpPr>
          <p:grpSpPr bwMode="auto">
            <a:xfrm>
              <a:off x="639" y="316"/>
              <a:ext cx="2880" cy="432"/>
              <a:chOff x="0" y="0"/>
              <a:chExt cx="2880" cy="432"/>
            </a:xfrm>
          </p:grpSpPr>
          <p:grpSp>
            <p:nvGrpSpPr>
              <p:cNvPr id="58407" name="Group 39"/>
              <p:cNvGrpSpPr>
                <a:grpSpLocks/>
              </p:cNvGrpSpPr>
              <p:nvPr/>
            </p:nvGrpSpPr>
            <p:grpSpPr bwMode="auto">
              <a:xfrm>
                <a:off x="0" y="0"/>
                <a:ext cx="720" cy="432"/>
                <a:chOff x="0" y="0"/>
                <a:chExt cx="720" cy="432"/>
              </a:xfrm>
            </p:grpSpPr>
            <p:sp>
              <p:nvSpPr>
                <p:cNvPr id="58405" name="Freeform 37"/>
                <p:cNvSpPr>
                  <a:spLocks/>
                </p:cNvSpPr>
                <p:nvPr/>
              </p:nvSpPr>
              <p:spPr bwMode="auto">
                <a:xfrm>
                  <a:off x="0" y="0"/>
                  <a:ext cx="672" cy="432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8406" name="Line 38"/>
                <p:cNvSpPr>
                  <a:spLocks noChangeShapeType="1"/>
                </p:cNvSpPr>
                <p:nvPr/>
              </p:nvSpPr>
              <p:spPr bwMode="auto">
                <a:xfrm>
                  <a:off x="672" y="0"/>
                  <a:ext cx="48" cy="432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8410" name="Group 42"/>
              <p:cNvGrpSpPr>
                <a:grpSpLocks/>
              </p:cNvGrpSpPr>
              <p:nvPr/>
            </p:nvGrpSpPr>
            <p:grpSpPr bwMode="auto">
              <a:xfrm>
                <a:off x="720" y="0"/>
                <a:ext cx="720" cy="432"/>
                <a:chOff x="0" y="0"/>
                <a:chExt cx="720" cy="432"/>
              </a:xfrm>
            </p:grpSpPr>
            <p:sp>
              <p:nvSpPr>
                <p:cNvPr id="58408" name="Freeform 40"/>
                <p:cNvSpPr>
                  <a:spLocks/>
                </p:cNvSpPr>
                <p:nvPr/>
              </p:nvSpPr>
              <p:spPr bwMode="auto">
                <a:xfrm>
                  <a:off x="0" y="0"/>
                  <a:ext cx="672" cy="432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8409" name="Line 41"/>
                <p:cNvSpPr>
                  <a:spLocks noChangeShapeType="1"/>
                </p:cNvSpPr>
                <p:nvPr/>
              </p:nvSpPr>
              <p:spPr bwMode="auto">
                <a:xfrm>
                  <a:off x="672" y="0"/>
                  <a:ext cx="48" cy="432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8413" name="Group 45"/>
              <p:cNvGrpSpPr>
                <a:grpSpLocks/>
              </p:cNvGrpSpPr>
              <p:nvPr/>
            </p:nvGrpSpPr>
            <p:grpSpPr bwMode="auto">
              <a:xfrm>
                <a:off x="1440" y="0"/>
                <a:ext cx="720" cy="432"/>
                <a:chOff x="0" y="0"/>
                <a:chExt cx="720" cy="432"/>
              </a:xfrm>
            </p:grpSpPr>
            <p:sp>
              <p:nvSpPr>
                <p:cNvPr id="58411" name="Freeform 43"/>
                <p:cNvSpPr>
                  <a:spLocks/>
                </p:cNvSpPr>
                <p:nvPr/>
              </p:nvSpPr>
              <p:spPr bwMode="auto">
                <a:xfrm>
                  <a:off x="0" y="0"/>
                  <a:ext cx="672" cy="432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8412" name="Line 44"/>
                <p:cNvSpPr>
                  <a:spLocks noChangeShapeType="1"/>
                </p:cNvSpPr>
                <p:nvPr/>
              </p:nvSpPr>
              <p:spPr bwMode="auto">
                <a:xfrm>
                  <a:off x="672" y="0"/>
                  <a:ext cx="48" cy="432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8416" name="Group 48"/>
              <p:cNvGrpSpPr>
                <a:grpSpLocks/>
              </p:cNvGrpSpPr>
              <p:nvPr/>
            </p:nvGrpSpPr>
            <p:grpSpPr bwMode="auto">
              <a:xfrm>
                <a:off x="2160" y="0"/>
                <a:ext cx="720" cy="432"/>
                <a:chOff x="0" y="0"/>
                <a:chExt cx="720" cy="432"/>
              </a:xfrm>
            </p:grpSpPr>
            <p:sp>
              <p:nvSpPr>
                <p:cNvPr id="58414" name="Freeform 46"/>
                <p:cNvSpPr>
                  <a:spLocks/>
                </p:cNvSpPr>
                <p:nvPr/>
              </p:nvSpPr>
              <p:spPr bwMode="auto">
                <a:xfrm>
                  <a:off x="0" y="0"/>
                  <a:ext cx="672" cy="432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8415" name="Line 47"/>
                <p:cNvSpPr>
                  <a:spLocks noChangeShapeType="1"/>
                </p:cNvSpPr>
                <p:nvPr/>
              </p:nvSpPr>
              <p:spPr bwMode="auto">
                <a:xfrm>
                  <a:off x="672" y="0"/>
                  <a:ext cx="48" cy="432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58418" name="Line 50"/>
            <p:cNvSpPr>
              <a:spLocks noChangeShapeType="1"/>
            </p:cNvSpPr>
            <p:nvPr/>
          </p:nvSpPr>
          <p:spPr bwMode="auto">
            <a:xfrm>
              <a:off x="303" y="316"/>
              <a:ext cx="100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19" name="Line 51"/>
            <p:cNvSpPr>
              <a:spLocks noChangeShapeType="1"/>
            </p:cNvSpPr>
            <p:nvPr/>
          </p:nvSpPr>
          <p:spPr bwMode="auto">
            <a:xfrm>
              <a:off x="303" y="748"/>
              <a:ext cx="1056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8420" name="Picture 5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1"/>
              <a:ext cx="30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21" name="Picture 5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6"/>
              <a:ext cx="30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422" name="Rectangle 54"/>
            <p:cNvSpPr>
              <a:spLocks/>
            </p:cNvSpPr>
            <p:nvPr/>
          </p:nvSpPr>
          <p:spPr bwMode="auto">
            <a:xfrm>
              <a:off x="3471" y="997"/>
              <a:ext cx="137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latin typeface="Times New Roman Italic" charset="0"/>
                  <a:ea typeface="ＭＳ Ｐゴシック" charset="0"/>
                  <a:cs typeface="Times New Roman Italic" charset="0"/>
                  <a:sym typeface="Times New Roman Italic" charset="0"/>
                </a:rPr>
                <a:t>t</a:t>
              </a:r>
            </a:p>
          </p:txBody>
        </p:sp>
        <p:sp>
          <p:nvSpPr>
            <p:cNvPr id="58423" name="Rectangle 55"/>
            <p:cNvSpPr>
              <a:spLocks/>
            </p:cNvSpPr>
            <p:nvPr/>
          </p:nvSpPr>
          <p:spPr bwMode="auto">
            <a:xfrm>
              <a:off x="599" y="0"/>
              <a:ext cx="7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 dirty="0">
                  <a:solidFill>
                    <a:srgbClr val="FF0000"/>
                  </a:solidFill>
                  <a:ea typeface="ＭＳ Ｐゴシック" charset="0"/>
                  <a:cs typeface="Calibri"/>
                </a:rPr>
                <a:t>Window size</a:t>
              </a:r>
            </a:p>
          </p:txBody>
        </p:sp>
        <p:sp>
          <p:nvSpPr>
            <p:cNvPr id="58424" name="Line 56"/>
            <p:cNvSpPr>
              <a:spLocks noChangeShapeType="1"/>
            </p:cNvSpPr>
            <p:nvPr/>
          </p:nvSpPr>
          <p:spPr bwMode="auto">
            <a:xfrm>
              <a:off x="927" y="231"/>
              <a:ext cx="384" cy="98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426" name="Line 58"/>
          <p:cNvSpPr>
            <a:spLocks noChangeShapeType="1"/>
          </p:cNvSpPr>
          <p:nvPr/>
        </p:nvSpPr>
        <p:spPr bwMode="auto">
          <a:xfrm>
            <a:off x="1773238" y="2362200"/>
            <a:ext cx="1587" cy="3556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27" name="Line 59"/>
          <p:cNvSpPr>
            <a:spLocks noChangeShapeType="1"/>
          </p:cNvSpPr>
          <p:nvPr/>
        </p:nvSpPr>
        <p:spPr bwMode="auto">
          <a:xfrm>
            <a:off x="6548438" y="4389438"/>
            <a:ext cx="1309687" cy="1587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28" name="Line 60"/>
          <p:cNvSpPr>
            <a:spLocks noChangeShapeType="1"/>
          </p:cNvSpPr>
          <p:nvPr/>
        </p:nvSpPr>
        <p:spPr bwMode="auto">
          <a:xfrm>
            <a:off x="6557963" y="5080000"/>
            <a:ext cx="1309687" cy="1588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29" name="Line 61"/>
          <p:cNvSpPr>
            <a:spLocks noChangeShapeType="1"/>
          </p:cNvSpPr>
          <p:nvPr/>
        </p:nvSpPr>
        <p:spPr bwMode="auto">
          <a:xfrm>
            <a:off x="6802438" y="4389438"/>
            <a:ext cx="1587" cy="669925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8430" name="Picture 6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4451350"/>
            <a:ext cx="1138237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31" name="Line 63"/>
          <p:cNvSpPr>
            <a:spLocks noChangeShapeType="1"/>
          </p:cNvSpPr>
          <p:nvPr/>
        </p:nvSpPr>
        <p:spPr bwMode="auto">
          <a:xfrm>
            <a:off x="6802438" y="5114925"/>
            <a:ext cx="1587" cy="669925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8432" name="Picture 6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5176838"/>
            <a:ext cx="1138237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573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69D3-5228-3D45-B53B-D2DFA09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Buffers in Routers</a:t>
            </a:r>
            <a:br>
              <a:rPr lang="en-US" dirty="0"/>
            </a:br>
            <a:r>
              <a:rPr lang="en-US" sz="2200" dirty="0"/>
              <a:t>So how large should the buffers be?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D36BC-095C-9D4D-87CE-C282EC08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208</a:t>
            </a:fld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F58AACA-B350-764D-A95A-F5157710EC1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  <a:ln/>
        </p:spPr>
        <p:txBody>
          <a:bodyPr vert="horz" lIns="91440" tIns="45720" rIns="13208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dirty="0"/>
              <a:t>Buffer size matters</a:t>
            </a:r>
          </a:p>
          <a:p>
            <a:pPr lvl="1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Packet loss</a:t>
            </a:r>
          </a:p>
          <a:p>
            <a:pPr marL="1182688" lvl="2">
              <a:buClr>
                <a:srgbClr val="008000"/>
              </a:buClr>
            </a:pP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Queue overload, and subsequent packet loss</a:t>
            </a:r>
          </a:p>
          <a:p>
            <a:pPr lvl="1"/>
            <a:r>
              <a:rPr lang="en-US" dirty="0"/>
              <a:t>End-to-end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Transmission, propagation, and queueing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The only variable part is queueing delay</a:t>
            </a:r>
          </a:p>
        </p:txBody>
      </p:sp>
    </p:spTree>
    <p:extLst>
      <p:ext uri="{BB962C8B-B14F-4D97-AF65-F5344CB8AC3E}">
        <p14:creationId xmlns:p14="http://schemas.microsoft.com/office/powerpoint/2010/main" val="348640009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3" name="Rectangle 1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497840"/>
          <a:lstStyle/>
          <a:p>
            <a:pPr marL="222250"/>
            <a:r>
              <a:rPr lang="en-US"/>
              <a:t>Buffer Sizing Story</a:t>
            </a:r>
          </a:p>
        </p:txBody>
      </p:sp>
      <p:pic>
        <p:nvPicPr>
          <p:cNvPr id="56334" name="Picture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584325"/>
            <a:ext cx="8510588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37" name="Group 17"/>
          <p:cNvGrpSpPr>
            <a:grpSpLocks/>
          </p:cNvGrpSpPr>
          <p:nvPr/>
        </p:nvGrpSpPr>
        <p:grpSpPr bwMode="auto">
          <a:xfrm>
            <a:off x="3729038" y="962025"/>
            <a:ext cx="1055687" cy="1244600"/>
            <a:chOff x="0" y="0"/>
            <a:chExt cx="664" cy="783"/>
          </a:xfrm>
        </p:grpSpPr>
        <p:pic>
          <p:nvPicPr>
            <p:cNvPr id="56335" name="Picture 1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6" name="Picture 1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" y="113"/>
              <a:ext cx="519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0" name="Group 20"/>
          <p:cNvGrpSpPr>
            <a:grpSpLocks/>
          </p:cNvGrpSpPr>
          <p:nvPr/>
        </p:nvGrpSpPr>
        <p:grpSpPr bwMode="auto">
          <a:xfrm>
            <a:off x="1254125" y="962025"/>
            <a:ext cx="1055688" cy="1244600"/>
            <a:chOff x="0" y="0"/>
            <a:chExt cx="664" cy="783"/>
          </a:xfrm>
        </p:grpSpPr>
        <p:pic>
          <p:nvPicPr>
            <p:cNvPr id="56338" name="Picture 1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9" name="Picture 19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17"/>
              <a:ext cx="429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465497" y="1737512"/>
          <a:ext cx="1096859" cy="39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57200" imgH="165100" progId="Equation.3">
                  <p:embed/>
                </p:oleObj>
              </mc:Choice>
              <mc:Fallback>
                <p:oleObj name="Equation" r:id="rId7" imgW="457200" imgH="165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65497" y="1737512"/>
                        <a:ext cx="1096859" cy="39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084763" y="1577791"/>
          <a:ext cx="889275" cy="77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82600" imgH="419100" progId="Equation.3">
                  <p:embed/>
                </p:oleObj>
              </mc:Choice>
              <mc:Fallback>
                <p:oleObj name="Equation" r:id="rId9" imgW="482600" imgH="4191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4763" y="1577791"/>
                        <a:ext cx="889275" cy="77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7265988" y="1719262"/>
          <a:ext cx="14605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600" imgH="203200" progId="Equation.3">
                  <p:embed/>
                </p:oleObj>
              </mc:Choice>
              <mc:Fallback>
                <p:oleObj name="Equation" r:id="rId11" imgW="6096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65988" y="1719262"/>
                        <a:ext cx="1460500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36F76-D0D4-1446-A0A6-2B4939C01DCE}"/>
              </a:ext>
            </a:extLst>
          </p:cNvPr>
          <p:cNvSpPr/>
          <p:nvPr/>
        </p:nvSpPr>
        <p:spPr>
          <a:xfrm>
            <a:off x="6400800" y="1518699"/>
            <a:ext cx="2664091" cy="533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Recap: Multiplexing and </a:t>
            </a:r>
            <a:r>
              <a:rPr lang="en-US" sz="3200" dirty="0" err="1">
                <a:latin typeface="Helvetica" charset="0"/>
                <a:ea typeface="ＭＳ Ｐゴシック" charset="0"/>
                <a:cs typeface="ＭＳ Ｐゴシック" charset="0"/>
              </a:rPr>
              <a:t>Demultiplexing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0581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5762" y="1981200"/>
            <a:ext cx="8529639" cy="5030788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Host receives IP packets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Each IP header has source and destination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IP address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Each Transport Layer header has source and destination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port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number </a:t>
            </a:r>
          </a:p>
          <a:p>
            <a:endParaRPr lang="en-US" sz="2400" dirty="0">
              <a:latin typeface="Arial" charset="0"/>
            </a:endParaRPr>
          </a:p>
          <a:p>
            <a:r>
              <a:rPr lang="en-US" sz="2400" dirty="0">
                <a:latin typeface="Arial" charset="0"/>
              </a:rPr>
              <a:t>Host uses IP addresses and port numbers to direct the message to appropriate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socket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21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186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1" grpId="0" build="p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69D3-5228-3D45-B53B-D2DFA09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Buffers in Routers</a:t>
            </a:r>
            <a:br>
              <a:rPr lang="en-US" dirty="0"/>
            </a:br>
            <a:r>
              <a:rPr lang="en-US" sz="2200" dirty="0"/>
              <a:t>So how large should the buffers be?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D36BC-095C-9D4D-87CE-C282EC08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210</a:t>
            </a:fld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F58AACA-B350-764D-A95A-F5157710EC1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  <a:ln/>
        </p:spPr>
        <p:txBody>
          <a:bodyPr vert="horz" lIns="91440" tIns="45720" rIns="13208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dirty="0"/>
              <a:t>Buffer size matters</a:t>
            </a:r>
          </a:p>
          <a:p>
            <a:pPr lvl="1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Packet loss</a:t>
            </a:r>
          </a:p>
          <a:p>
            <a:pPr marL="1182688" lvl="2">
              <a:buClr>
                <a:srgbClr val="008000"/>
              </a:buClr>
            </a:pP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Queue overload, and subsequent packet loss</a:t>
            </a:r>
          </a:p>
          <a:p>
            <a:pPr lvl="1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End-to-end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Transmission, propagation, and queueing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The only variable part is queueing delay</a:t>
            </a:r>
          </a:p>
          <a:p>
            <a:pPr marL="782638" lvl="1">
              <a:buClr>
                <a:srgbClr val="000000"/>
              </a:buClr>
            </a:pPr>
            <a:r>
              <a:rPr lang="en-US" dirty="0"/>
              <a:t>Router architecture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Board space, power consumption, and cost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On chip buffers: higher density, higher capacity</a:t>
            </a:r>
          </a:p>
        </p:txBody>
      </p:sp>
    </p:spTree>
    <p:extLst>
      <p:ext uri="{BB962C8B-B14F-4D97-AF65-F5344CB8AC3E}">
        <p14:creationId xmlns:p14="http://schemas.microsoft.com/office/powerpoint/2010/main" val="348733879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4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4040188" cy="639763"/>
          </a:xfrm>
          <a:ln/>
        </p:spPr>
        <p:txBody>
          <a:bodyPr rIns="132080" anchor="b"/>
          <a:lstStyle/>
          <a:p>
            <a:pPr marL="39688" indent="0">
              <a:buFont typeface="Arial" charset="0"/>
              <a:buNone/>
            </a:pPr>
            <a:r>
              <a:rPr lang="en-US" sz="2400"/>
              <a:t>Synchronized Flows</a:t>
            </a:r>
          </a:p>
        </p:txBody>
      </p:sp>
      <p:sp>
        <p:nvSpPr>
          <p:cNvPr id="59405" name="Rectangle 13"/>
          <p:cNvSpPr>
            <a:spLocks/>
          </p:cNvSpPr>
          <p:nvPr/>
        </p:nvSpPr>
        <p:spPr bwMode="auto">
          <a:xfrm>
            <a:off x="4645025" y="957263"/>
            <a:ext cx="4051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b"/>
          <a:lstStyle/>
          <a:p>
            <a:pPr marL="39688">
              <a:spcBef>
                <a:spcPts val="275"/>
              </a:spcBef>
            </a:pPr>
            <a:r>
              <a:rPr lang="en-US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Many TCP Flows</a:t>
            </a:r>
          </a:p>
        </p:txBody>
      </p:sp>
      <p:sp>
        <p:nvSpPr>
          <p:cNvPr id="59406" name="Rectangle 14"/>
          <p:cNvSpPr>
            <a:spLocks/>
          </p:cNvSpPr>
          <p:nvPr/>
        </p:nvSpPr>
        <p:spPr bwMode="auto">
          <a:xfrm>
            <a:off x="457200" y="1401763"/>
            <a:ext cx="4051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Aggregate window has same dynamics</a:t>
            </a:r>
          </a:p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Therefore buffer occupancy has same dynamics</a:t>
            </a:r>
          </a:p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Rule-of-thumb still holds.</a:t>
            </a:r>
          </a:p>
        </p:txBody>
      </p:sp>
      <p:sp>
        <p:nvSpPr>
          <p:cNvPr id="59407" name="Rectangle 15"/>
          <p:cNvSpPr>
            <a:spLocks/>
          </p:cNvSpPr>
          <p:nvPr/>
        </p:nvSpPr>
        <p:spPr bwMode="auto">
          <a:xfrm>
            <a:off x="4645025" y="1401763"/>
            <a:ext cx="40513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Independent, desynchronized</a:t>
            </a:r>
            <a:endParaRPr lang="en-US">
              <a:solidFill>
                <a:schemeClr val="tx1"/>
              </a:solidFill>
              <a:ea typeface="ＭＳ Ｐゴシック" charset="0"/>
              <a:cs typeface="Lucida Grande" charset="0"/>
            </a:endParaRPr>
          </a:p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Central limit theorem says the aggregate becomes Gaussian</a:t>
            </a:r>
            <a:endParaRPr lang="en-US">
              <a:solidFill>
                <a:schemeClr val="tx1"/>
              </a:solidFill>
              <a:ea typeface="ＭＳ Ｐゴシック" charset="0"/>
              <a:cs typeface="Lucida Grande" charset="0"/>
            </a:endParaRPr>
          </a:p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Variance (buffer size) decreases as </a:t>
            </a:r>
            <a:r>
              <a:rPr lang="en-US" sz="2000">
                <a:solidFill>
                  <a:srgbClr val="002060"/>
                </a:solidFill>
                <a:latin typeface="Arial Bold Italic" charset="0"/>
                <a:ea typeface="ＭＳ Ｐゴシック" charset="0"/>
                <a:cs typeface="Arial Bold Italic" charset="0"/>
                <a:sym typeface="Arial Bold Italic" charset="0"/>
              </a:rPr>
              <a:t>N</a:t>
            </a: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increases</a:t>
            </a:r>
          </a:p>
        </p:txBody>
      </p:sp>
      <p:sp>
        <p:nvSpPr>
          <p:cNvPr id="59408" name="Rectangle 16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  <a:ln/>
        </p:spPr>
        <p:txBody>
          <a:bodyPr rIns="497840"/>
          <a:lstStyle/>
          <a:p>
            <a:pPr marL="222250"/>
            <a:r>
              <a:rPr lang="en-US"/>
              <a:t>Small Buffers – Intuition </a:t>
            </a:r>
          </a:p>
        </p:txBody>
      </p:sp>
      <p:sp>
        <p:nvSpPr>
          <p:cNvPr id="59409" name="Rectangle 17"/>
          <p:cNvSpPr>
            <a:spLocks/>
          </p:cNvSpPr>
          <p:nvPr/>
        </p:nvSpPr>
        <p:spPr bwMode="auto">
          <a:xfrm>
            <a:off x="8001000" y="4175125"/>
            <a:ext cx="447675" cy="549275"/>
          </a:xfrm>
          <a:prstGeom prst="rect">
            <a:avLst/>
          </a:prstGeom>
          <a:solidFill>
            <a:srgbClr val="DDDDDD"/>
          </a:solidFill>
          <a:ln w="38100" cap="flat">
            <a:solidFill>
              <a:srgbClr val="3333C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10" name="Rectangle 18"/>
          <p:cNvSpPr>
            <a:spLocks/>
          </p:cNvSpPr>
          <p:nvPr/>
        </p:nvSpPr>
        <p:spPr bwMode="auto">
          <a:xfrm>
            <a:off x="8001000" y="4175125"/>
            <a:ext cx="447675" cy="549275"/>
          </a:xfrm>
          <a:prstGeom prst="rect">
            <a:avLst/>
          </a:prstGeom>
          <a:solidFill>
            <a:srgbClr val="DDDDDD"/>
          </a:solidFill>
          <a:ln w="38100" cap="flat">
            <a:solidFill>
              <a:srgbClr val="3333C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9415" name="Group 23"/>
          <p:cNvGrpSpPr>
            <a:grpSpLocks/>
          </p:cNvGrpSpPr>
          <p:nvPr/>
        </p:nvGrpSpPr>
        <p:grpSpPr bwMode="auto">
          <a:xfrm>
            <a:off x="8001000" y="3697288"/>
            <a:ext cx="904875" cy="1924050"/>
            <a:chOff x="0" y="0"/>
            <a:chExt cx="570" cy="1212"/>
          </a:xfrm>
        </p:grpSpPr>
        <p:sp>
          <p:nvSpPr>
            <p:cNvPr id="59411" name="Freeform 19"/>
            <p:cNvSpPr>
              <a:spLocks/>
            </p:cNvSpPr>
            <p:nvPr/>
          </p:nvSpPr>
          <p:spPr bwMode="auto">
            <a:xfrm>
              <a:off x="43" y="0"/>
              <a:ext cx="409" cy="9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160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2" name="Freeform 20"/>
            <p:cNvSpPr>
              <a:spLocks/>
            </p:cNvSpPr>
            <p:nvPr/>
          </p:nvSpPr>
          <p:spPr bwMode="auto">
            <a:xfrm>
              <a:off x="44" y="263"/>
              <a:ext cx="159" cy="368"/>
            </a:xfrm>
            <a:custGeom>
              <a:avLst/>
              <a:gdLst>
                <a:gd name="T0" fmla="+- 0 2534 1487"/>
                <a:gd name="T1" fmla="*/ T0 w 20113"/>
                <a:gd name="T2" fmla="*/ 0 h 21600"/>
                <a:gd name="T3" fmla="+- 0 13032 1487"/>
                <a:gd name="T4" fmla="*/ T3 w 20113"/>
                <a:gd name="T5" fmla="*/ 9376 h 21600"/>
                <a:gd name="T6" fmla="+- 0 18704 1487"/>
                <a:gd name="T7" fmla="*/ T6 w 20113"/>
                <a:gd name="T8" fmla="*/ 11275 h 21600"/>
                <a:gd name="T9" fmla="+- 0 21600 1487"/>
                <a:gd name="T10" fmla="*/ T9 w 20113"/>
                <a:gd name="T11" fmla="*/ 12224 h 21600"/>
                <a:gd name="T12" fmla="+- 0 12067 1487"/>
                <a:gd name="T13" fmla="*/ T12 w 20113"/>
                <a:gd name="T14" fmla="*/ 15073 h 21600"/>
                <a:gd name="T15" fmla="+- 0 4465 1487"/>
                <a:gd name="T16" fmla="*/ T15 w 20113"/>
                <a:gd name="T17" fmla="*/ 16853 h 21600"/>
                <a:gd name="T18" fmla="+- 0 1569 1487"/>
                <a:gd name="T19" fmla="*/ T18 w 20113"/>
                <a:gd name="T20" fmla="*/ 216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</a:cxnLst>
              <a:rect l="0" t="0" r="r" b="b"/>
              <a:pathLst>
                <a:path w="20113" h="21600">
                  <a:moveTo>
                    <a:pt x="1047" y="0"/>
                  </a:moveTo>
                  <a:cubicBezTo>
                    <a:pt x="-1487" y="7358"/>
                    <a:pt x="6357" y="7833"/>
                    <a:pt x="11545" y="9376"/>
                  </a:cubicBezTo>
                  <a:cubicBezTo>
                    <a:pt x="13476" y="9969"/>
                    <a:pt x="15286" y="10681"/>
                    <a:pt x="17217" y="11275"/>
                  </a:cubicBezTo>
                  <a:cubicBezTo>
                    <a:pt x="18182" y="11631"/>
                    <a:pt x="20113" y="12224"/>
                    <a:pt x="20113" y="12224"/>
                  </a:cubicBezTo>
                  <a:cubicBezTo>
                    <a:pt x="14924" y="15666"/>
                    <a:pt x="19148" y="13411"/>
                    <a:pt x="10580" y="15073"/>
                  </a:cubicBezTo>
                  <a:cubicBezTo>
                    <a:pt x="8046" y="15547"/>
                    <a:pt x="2978" y="16853"/>
                    <a:pt x="2978" y="16853"/>
                  </a:cubicBezTo>
                  <a:cubicBezTo>
                    <a:pt x="-763" y="19226"/>
                    <a:pt x="82" y="17565"/>
                    <a:pt x="82" y="2160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3" name="Line 21"/>
            <p:cNvSpPr>
              <a:spLocks noChangeShapeType="1"/>
            </p:cNvSpPr>
            <p:nvPr/>
          </p:nvSpPr>
          <p:spPr bwMode="auto">
            <a:xfrm>
              <a:off x="45" y="599"/>
              <a:ext cx="1" cy="287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4" name="Rectangle 22"/>
            <p:cNvSpPr>
              <a:spLocks/>
            </p:cNvSpPr>
            <p:nvPr/>
          </p:nvSpPr>
          <p:spPr bwMode="auto">
            <a:xfrm>
              <a:off x="0" y="941"/>
              <a:ext cx="57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4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Probability</a:t>
              </a:r>
            </a:p>
            <a:p>
              <a:pPr marL="39688"/>
              <a:r>
                <a:rPr lang="en-US" sz="14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Distribution</a:t>
              </a:r>
            </a:p>
          </p:txBody>
        </p:sp>
      </p:grpSp>
      <p:sp>
        <p:nvSpPr>
          <p:cNvPr id="59416" name="Freeform 24"/>
          <p:cNvSpPr>
            <a:spLocks/>
          </p:cNvSpPr>
          <p:nvPr/>
        </p:nvSpPr>
        <p:spPr bwMode="auto">
          <a:xfrm>
            <a:off x="5275263" y="3898900"/>
            <a:ext cx="3390900" cy="208756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2160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17" name="Rectangle 25"/>
          <p:cNvSpPr>
            <a:spLocks/>
          </p:cNvSpPr>
          <p:nvPr/>
        </p:nvSpPr>
        <p:spPr bwMode="auto">
          <a:xfrm>
            <a:off x="8531225" y="5983288"/>
            <a:ext cx="2174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latin typeface="Times New Roman Bold Italic" charset="0"/>
                <a:ea typeface="ＭＳ Ｐゴシック" charset="0"/>
                <a:cs typeface="Times New Roman Bold Italic" charset="0"/>
                <a:sym typeface="Times New Roman Bold Italic" charset="0"/>
              </a:rPr>
              <a:t>t</a:t>
            </a:r>
          </a:p>
        </p:txBody>
      </p:sp>
      <p:pic>
        <p:nvPicPr>
          <p:cNvPr id="59418" name="Picture 2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14800"/>
            <a:ext cx="430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466" name="Group 74"/>
          <p:cNvGrpSpPr>
            <a:grpSpLocks/>
          </p:cNvGrpSpPr>
          <p:nvPr/>
        </p:nvGrpSpPr>
        <p:grpSpPr bwMode="auto">
          <a:xfrm>
            <a:off x="5302250" y="5265738"/>
            <a:ext cx="2678113" cy="476250"/>
            <a:chOff x="0" y="0"/>
            <a:chExt cx="1687" cy="300"/>
          </a:xfrm>
        </p:grpSpPr>
        <p:grpSp>
          <p:nvGrpSpPr>
            <p:cNvPr id="59421" name="Group 29"/>
            <p:cNvGrpSpPr>
              <a:grpSpLocks/>
            </p:cNvGrpSpPr>
            <p:nvPr/>
          </p:nvGrpSpPr>
          <p:grpSpPr bwMode="auto">
            <a:xfrm>
              <a:off x="1285" y="13"/>
              <a:ext cx="263" cy="135"/>
              <a:chOff x="0" y="0"/>
              <a:chExt cx="263" cy="135"/>
            </a:xfrm>
          </p:grpSpPr>
          <p:sp>
            <p:nvSpPr>
              <p:cNvPr id="59419" name="Freeform 27"/>
              <p:cNvSpPr>
                <a:spLocks/>
              </p:cNvSpPr>
              <p:nvPr/>
            </p:nvSpPr>
            <p:spPr bwMode="auto">
              <a:xfrm>
                <a:off x="0" y="0"/>
                <a:ext cx="262" cy="135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20" name="Line 28"/>
              <p:cNvSpPr>
                <a:spLocks noChangeShapeType="1"/>
              </p:cNvSpPr>
              <p:nvPr/>
            </p:nvSpPr>
            <p:spPr bwMode="auto">
              <a:xfrm>
                <a:off x="262" y="0"/>
                <a:ext cx="1" cy="135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24" name="Group 32"/>
            <p:cNvGrpSpPr>
              <a:grpSpLocks/>
            </p:cNvGrpSpPr>
            <p:nvPr/>
          </p:nvGrpSpPr>
          <p:grpSpPr bwMode="auto">
            <a:xfrm>
              <a:off x="0" y="81"/>
              <a:ext cx="281" cy="134"/>
              <a:chOff x="0" y="0"/>
              <a:chExt cx="281" cy="134"/>
            </a:xfrm>
          </p:grpSpPr>
          <p:sp>
            <p:nvSpPr>
              <p:cNvPr id="59422" name="Freeform 30"/>
              <p:cNvSpPr>
                <a:spLocks/>
              </p:cNvSpPr>
              <p:nvPr/>
            </p:nvSpPr>
            <p:spPr bwMode="auto">
              <a:xfrm>
                <a:off x="0" y="0"/>
                <a:ext cx="262" cy="134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23" name="Line 31"/>
              <p:cNvSpPr>
                <a:spLocks noChangeShapeType="1"/>
              </p:cNvSpPr>
              <p:nvPr/>
            </p:nvSpPr>
            <p:spPr bwMode="auto">
              <a:xfrm>
                <a:off x="262" y="0"/>
                <a:ext cx="19" cy="134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27" name="Group 35"/>
            <p:cNvGrpSpPr>
              <a:grpSpLocks/>
            </p:cNvGrpSpPr>
            <p:nvPr/>
          </p:nvGrpSpPr>
          <p:grpSpPr bwMode="auto">
            <a:xfrm>
              <a:off x="281" y="165"/>
              <a:ext cx="125" cy="90"/>
              <a:chOff x="0" y="0"/>
              <a:chExt cx="124" cy="90"/>
            </a:xfrm>
          </p:grpSpPr>
          <p:sp>
            <p:nvSpPr>
              <p:cNvPr id="59425" name="Freeform 33"/>
              <p:cNvSpPr>
                <a:spLocks/>
              </p:cNvSpPr>
              <p:nvPr/>
            </p:nvSpPr>
            <p:spPr bwMode="auto">
              <a:xfrm>
                <a:off x="0" y="0"/>
                <a:ext cx="116" cy="45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26" name="Line 34"/>
              <p:cNvSpPr>
                <a:spLocks noChangeShapeType="1"/>
              </p:cNvSpPr>
              <p:nvPr/>
            </p:nvSpPr>
            <p:spPr bwMode="auto">
              <a:xfrm>
                <a:off x="116" y="0"/>
                <a:ext cx="8" cy="9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30" name="Group 38"/>
            <p:cNvGrpSpPr>
              <a:grpSpLocks/>
            </p:cNvGrpSpPr>
            <p:nvPr/>
          </p:nvGrpSpPr>
          <p:grpSpPr bwMode="auto">
            <a:xfrm>
              <a:off x="898" y="23"/>
              <a:ext cx="387" cy="224"/>
              <a:chOff x="0" y="0"/>
              <a:chExt cx="387" cy="224"/>
            </a:xfrm>
          </p:grpSpPr>
          <p:sp>
            <p:nvSpPr>
              <p:cNvPr id="59428" name="Freeform 36"/>
              <p:cNvSpPr>
                <a:spLocks/>
              </p:cNvSpPr>
              <p:nvPr/>
            </p:nvSpPr>
            <p:spPr bwMode="auto">
              <a:xfrm>
                <a:off x="0" y="0"/>
                <a:ext cx="373" cy="224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29" name="Line 37"/>
              <p:cNvSpPr>
                <a:spLocks noChangeShapeType="1"/>
              </p:cNvSpPr>
              <p:nvPr/>
            </p:nvSpPr>
            <p:spPr bwMode="auto">
              <a:xfrm>
                <a:off x="373" y="0"/>
                <a:ext cx="14" cy="145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33" name="Group 41"/>
            <p:cNvGrpSpPr>
              <a:grpSpLocks/>
            </p:cNvGrpSpPr>
            <p:nvPr/>
          </p:nvGrpSpPr>
          <p:grpSpPr bwMode="auto">
            <a:xfrm>
              <a:off x="406" y="29"/>
              <a:ext cx="386" cy="226"/>
              <a:chOff x="0" y="0"/>
              <a:chExt cx="386" cy="225"/>
            </a:xfrm>
          </p:grpSpPr>
          <p:sp>
            <p:nvSpPr>
              <p:cNvPr id="59431" name="Freeform 39"/>
              <p:cNvSpPr>
                <a:spLocks/>
              </p:cNvSpPr>
              <p:nvPr/>
            </p:nvSpPr>
            <p:spPr bwMode="auto">
              <a:xfrm>
                <a:off x="0" y="0"/>
                <a:ext cx="372" cy="225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32" name="Line 40"/>
              <p:cNvSpPr>
                <a:spLocks noChangeShapeType="1"/>
              </p:cNvSpPr>
              <p:nvPr/>
            </p:nvSpPr>
            <p:spPr bwMode="auto">
              <a:xfrm>
                <a:off x="372" y="0"/>
                <a:ext cx="14" cy="146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49" name="Group 57"/>
            <p:cNvGrpSpPr>
              <a:grpSpLocks/>
            </p:cNvGrpSpPr>
            <p:nvPr/>
          </p:nvGrpSpPr>
          <p:grpSpPr bwMode="auto">
            <a:xfrm>
              <a:off x="791" y="30"/>
              <a:ext cx="896" cy="270"/>
              <a:chOff x="0" y="0"/>
              <a:chExt cx="896" cy="270"/>
            </a:xfrm>
          </p:grpSpPr>
          <p:grpSp>
            <p:nvGrpSpPr>
              <p:cNvPr id="59436" name="Group 44"/>
              <p:cNvGrpSpPr>
                <a:grpSpLocks/>
              </p:cNvGrpSpPr>
              <p:nvPr/>
            </p:nvGrpSpPr>
            <p:grpSpPr bwMode="auto">
              <a:xfrm>
                <a:off x="401" y="112"/>
                <a:ext cx="119" cy="135"/>
                <a:chOff x="0" y="0"/>
                <a:chExt cx="119" cy="135"/>
              </a:xfrm>
            </p:grpSpPr>
            <p:sp>
              <p:nvSpPr>
                <p:cNvPr id="59434" name="Freeform 42"/>
                <p:cNvSpPr>
                  <a:spLocks/>
                </p:cNvSpPr>
                <p:nvPr/>
              </p:nvSpPr>
              <p:spPr bwMode="auto">
                <a:xfrm>
                  <a:off x="0" y="0"/>
                  <a:ext cx="111" cy="9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35" name="Line 43"/>
                <p:cNvSpPr>
                  <a:spLocks noChangeShapeType="1"/>
                </p:cNvSpPr>
                <p:nvPr/>
              </p:nvSpPr>
              <p:spPr bwMode="auto">
                <a:xfrm>
                  <a:off x="111" y="0"/>
                  <a:ext cx="8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39" name="Group 47"/>
              <p:cNvGrpSpPr>
                <a:grpSpLocks/>
              </p:cNvGrpSpPr>
              <p:nvPr/>
            </p:nvGrpSpPr>
            <p:grpSpPr bwMode="auto">
              <a:xfrm>
                <a:off x="0" y="0"/>
                <a:ext cx="281" cy="135"/>
                <a:chOff x="0" y="0"/>
                <a:chExt cx="281" cy="135"/>
              </a:xfrm>
            </p:grpSpPr>
            <p:sp>
              <p:nvSpPr>
                <p:cNvPr id="59437" name="Freeform 45"/>
                <p:cNvSpPr>
                  <a:spLocks/>
                </p:cNvSpPr>
                <p:nvPr/>
              </p:nvSpPr>
              <p:spPr bwMode="auto">
                <a:xfrm>
                  <a:off x="0" y="0"/>
                  <a:ext cx="262" cy="135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38" name="Line 46"/>
                <p:cNvSpPr>
                  <a:spLocks noChangeShapeType="1"/>
                </p:cNvSpPr>
                <p:nvPr/>
              </p:nvSpPr>
              <p:spPr bwMode="auto">
                <a:xfrm>
                  <a:off x="262" y="0"/>
                  <a:ext cx="19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42" name="Group 50"/>
              <p:cNvGrpSpPr>
                <a:grpSpLocks/>
              </p:cNvGrpSpPr>
              <p:nvPr/>
            </p:nvGrpSpPr>
            <p:grpSpPr bwMode="auto">
              <a:xfrm>
                <a:off x="281" y="33"/>
                <a:ext cx="120" cy="180"/>
                <a:chOff x="0" y="0"/>
                <a:chExt cx="119" cy="180"/>
              </a:xfrm>
            </p:grpSpPr>
            <p:sp>
              <p:nvSpPr>
                <p:cNvPr id="59440" name="Freeform 48"/>
                <p:cNvSpPr>
                  <a:spLocks/>
                </p:cNvSpPr>
                <p:nvPr/>
              </p:nvSpPr>
              <p:spPr bwMode="auto">
                <a:xfrm>
                  <a:off x="0" y="0"/>
                  <a:ext cx="111" cy="9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41" name="Line 49"/>
                <p:cNvSpPr>
                  <a:spLocks noChangeShapeType="1"/>
                </p:cNvSpPr>
                <p:nvPr/>
              </p:nvSpPr>
              <p:spPr bwMode="auto">
                <a:xfrm>
                  <a:off x="111" y="0"/>
                  <a:ext cx="8" cy="180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45" name="Group 53"/>
              <p:cNvGrpSpPr>
                <a:grpSpLocks/>
              </p:cNvGrpSpPr>
              <p:nvPr/>
            </p:nvGrpSpPr>
            <p:grpSpPr bwMode="auto">
              <a:xfrm>
                <a:off x="520" y="180"/>
                <a:ext cx="112" cy="90"/>
                <a:chOff x="0" y="0"/>
                <a:chExt cx="111" cy="90"/>
              </a:xfrm>
            </p:grpSpPr>
            <p:sp>
              <p:nvSpPr>
                <p:cNvPr id="59443" name="Freeform 51"/>
                <p:cNvSpPr>
                  <a:spLocks/>
                </p:cNvSpPr>
                <p:nvPr/>
              </p:nvSpPr>
              <p:spPr bwMode="auto">
                <a:xfrm>
                  <a:off x="0" y="0"/>
                  <a:ext cx="103" cy="6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44" name="Line 52"/>
                <p:cNvSpPr>
                  <a:spLocks noChangeShapeType="1"/>
                </p:cNvSpPr>
                <p:nvPr/>
              </p:nvSpPr>
              <p:spPr bwMode="auto">
                <a:xfrm>
                  <a:off x="103" y="0"/>
                  <a:ext cx="8" cy="90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48" name="Group 56"/>
              <p:cNvGrpSpPr>
                <a:grpSpLocks/>
              </p:cNvGrpSpPr>
              <p:nvPr/>
            </p:nvGrpSpPr>
            <p:grpSpPr bwMode="auto">
              <a:xfrm>
                <a:off x="632" y="118"/>
                <a:ext cx="264" cy="135"/>
                <a:chOff x="0" y="0"/>
                <a:chExt cx="263" cy="135"/>
              </a:xfrm>
            </p:grpSpPr>
            <p:sp>
              <p:nvSpPr>
                <p:cNvPr id="59446" name="Freeform 54"/>
                <p:cNvSpPr>
                  <a:spLocks/>
                </p:cNvSpPr>
                <p:nvPr/>
              </p:nvSpPr>
              <p:spPr bwMode="auto">
                <a:xfrm>
                  <a:off x="0" y="0"/>
                  <a:ext cx="262" cy="135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47" name="Line 55"/>
                <p:cNvSpPr>
                  <a:spLocks noChangeShapeType="1"/>
                </p:cNvSpPr>
                <p:nvPr/>
              </p:nvSpPr>
              <p:spPr bwMode="auto">
                <a:xfrm>
                  <a:off x="262" y="0"/>
                  <a:ext cx="1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9465" name="Group 73"/>
            <p:cNvGrpSpPr>
              <a:grpSpLocks/>
            </p:cNvGrpSpPr>
            <p:nvPr/>
          </p:nvGrpSpPr>
          <p:grpSpPr bwMode="auto">
            <a:xfrm>
              <a:off x="3" y="0"/>
              <a:ext cx="896" cy="270"/>
              <a:chOff x="0" y="0"/>
              <a:chExt cx="896" cy="270"/>
            </a:xfrm>
          </p:grpSpPr>
          <p:grpSp>
            <p:nvGrpSpPr>
              <p:cNvPr id="59452" name="Group 60"/>
              <p:cNvGrpSpPr>
                <a:grpSpLocks/>
              </p:cNvGrpSpPr>
              <p:nvPr/>
            </p:nvGrpSpPr>
            <p:grpSpPr bwMode="auto">
              <a:xfrm>
                <a:off x="401" y="112"/>
                <a:ext cx="119" cy="135"/>
                <a:chOff x="0" y="0"/>
                <a:chExt cx="119" cy="135"/>
              </a:xfrm>
            </p:grpSpPr>
            <p:sp>
              <p:nvSpPr>
                <p:cNvPr id="59450" name="Freeform 58"/>
                <p:cNvSpPr>
                  <a:spLocks/>
                </p:cNvSpPr>
                <p:nvPr/>
              </p:nvSpPr>
              <p:spPr bwMode="auto">
                <a:xfrm>
                  <a:off x="0" y="0"/>
                  <a:ext cx="111" cy="9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51" name="Line 59"/>
                <p:cNvSpPr>
                  <a:spLocks noChangeShapeType="1"/>
                </p:cNvSpPr>
                <p:nvPr/>
              </p:nvSpPr>
              <p:spPr bwMode="auto">
                <a:xfrm>
                  <a:off x="111" y="0"/>
                  <a:ext cx="8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55" name="Group 63"/>
              <p:cNvGrpSpPr>
                <a:grpSpLocks/>
              </p:cNvGrpSpPr>
              <p:nvPr/>
            </p:nvGrpSpPr>
            <p:grpSpPr bwMode="auto">
              <a:xfrm>
                <a:off x="0" y="0"/>
                <a:ext cx="281" cy="135"/>
                <a:chOff x="0" y="0"/>
                <a:chExt cx="281" cy="135"/>
              </a:xfrm>
            </p:grpSpPr>
            <p:sp>
              <p:nvSpPr>
                <p:cNvPr id="59453" name="Freeform 61"/>
                <p:cNvSpPr>
                  <a:spLocks/>
                </p:cNvSpPr>
                <p:nvPr/>
              </p:nvSpPr>
              <p:spPr bwMode="auto">
                <a:xfrm>
                  <a:off x="0" y="0"/>
                  <a:ext cx="262" cy="135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54" name="Line 62"/>
                <p:cNvSpPr>
                  <a:spLocks noChangeShapeType="1"/>
                </p:cNvSpPr>
                <p:nvPr/>
              </p:nvSpPr>
              <p:spPr bwMode="auto">
                <a:xfrm>
                  <a:off x="262" y="0"/>
                  <a:ext cx="19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58" name="Group 66"/>
              <p:cNvGrpSpPr>
                <a:grpSpLocks/>
              </p:cNvGrpSpPr>
              <p:nvPr/>
            </p:nvGrpSpPr>
            <p:grpSpPr bwMode="auto">
              <a:xfrm>
                <a:off x="281" y="33"/>
                <a:ext cx="120" cy="180"/>
                <a:chOff x="0" y="0"/>
                <a:chExt cx="119" cy="180"/>
              </a:xfrm>
            </p:grpSpPr>
            <p:sp>
              <p:nvSpPr>
                <p:cNvPr id="59456" name="Freeform 64"/>
                <p:cNvSpPr>
                  <a:spLocks/>
                </p:cNvSpPr>
                <p:nvPr/>
              </p:nvSpPr>
              <p:spPr bwMode="auto">
                <a:xfrm>
                  <a:off x="0" y="0"/>
                  <a:ext cx="111" cy="9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57" name="Line 65"/>
                <p:cNvSpPr>
                  <a:spLocks noChangeShapeType="1"/>
                </p:cNvSpPr>
                <p:nvPr/>
              </p:nvSpPr>
              <p:spPr bwMode="auto">
                <a:xfrm>
                  <a:off x="111" y="0"/>
                  <a:ext cx="8" cy="180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61" name="Group 69"/>
              <p:cNvGrpSpPr>
                <a:grpSpLocks/>
              </p:cNvGrpSpPr>
              <p:nvPr/>
            </p:nvGrpSpPr>
            <p:grpSpPr bwMode="auto">
              <a:xfrm>
                <a:off x="520" y="180"/>
                <a:ext cx="112" cy="90"/>
                <a:chOff x="0" y="0"/>
                <a:chExt cx="111" cy="90"/>
              </a:xfrm>
            </p:grpSpPr>
            <p:sp>
              <p:nvSpPr>
                <p:cNvPr id="59459" name="Freeform 67"/>
                <p:cNvSpPr>
                  <a:spLocks/>
                </p:cNvSpPr>
                <p:nvPr/>
              </p:nvSpPr>
              <p:spPr bwMode="auto">
                <a:xfrm>
                  <a:off x="0" y="0"/>
                  <a:ext cx="103" cy="6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60" name="Line 68"/>
                <p:cNvSpPr>
                  <a:spLocks noChangeShapeType="1"/>
                </p:cNvSpPr>
                <p:nvPr/>
              </p:nvSpPr>
              <p:spPr bwMode="auto">
                <a:xfrm>
                  <a:off x="103" y="0"/>
                  <a:ext cx="8" cy="90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64" name="Group 72"/>
              <p:cNvGrpSpPr>
                <a:grpSpLocks/>
              </p:cNvGrpSpPr>
              <p:nvPr/>
            </p:nvGrpSpPr>
            <p:grpSpPr bwMode="auto">
              <a:xfrm>
                <a:off x="632" y="118"/>
                <a:ext cx="264" cy="135"/>
                <a:chOff x="0" y="0"/>
                <a:chExt cx="263" cy="135"/>
              </a:xfrm>
            </p:grpSpPr>
            <p:sp>
              <p:nvSpPr>
                <p:cNvPr id="59462" name="Freeform 70"/>
                <p:cNvSpPr>
                  <a:spLocks/>
                </p:cNvSpPr>
                <p:nvPr/>
              </p:nvSpPr>
              <p:spPr bwMode="auto">
                <a:xfrm>
                  <a:off x="0" y="0"/>
                  <a:ext cx="262" cy="135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63" name="Line 71"/>
                <p:cNvSpPr>
                  <a:spLocks noChangeShapeType="1"/>
                </p:cNvSpPr>
                <p:nvPr/>
              </p:nvSpPr>
              <p:spPr bwMode="auto">
                <a:xfrm>
                  <a:off x="262" y="0"/>
                  <a:ext cx="1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9469" name="Group 77"/>
          <p:cNvGrpSpPr>
            <a:grpSpLocks/>
          </p:cNvGrpSpPr>
          <p:nvPr/>
        </p:nvGrpSpPr>
        <p:grpSpPr bwMode="auto">
          <a:xfrm>
            <a:off x="5297488" y="4265613"/>
            <a:ext cx="2624137" cy="385762"/>
            <a:chOff x="0" y="0"/>
            <a:chExt cx="1653" cy="243"/>
          </a:xfrm>
        </p:grpSpPr>
        <p:sp>
          <p:nvSpPr>
            <p:cNvPr id="59467" name="Freeform 75"/>
            <p:cNvSpPr>
              <a:spLocks/>
            </p:cNvSpPr>
            <p:nvPr/>
          </p:nvSpPr>
          <p:spPr bwMode="auto">
            <a:xfrm>
              <a:off x="0" y="6"/>
              <a:ext cx="826" cy="237"/>
            </a:xfrm>
            <a:custGeom>
              <a:avLst/>
              <a:gdLst>
                <a:gd name="T0" fmla="*/ 0 w 21573"/>
                <a:gd name="T1" fmla="*/ 13389 h 21600"/>
                <a:gd name="T2" fmla="*/ 378 w 21573"/>
                <a:gd name="T3" fmla="*/ 8137 h 21600"/>
                <a:gd name="T4" fmla="*/ 1031 w 21573"/>
                <a:gd name="T5" fmla="*/ 11688 h 21600"/>
                <a:gd name="T6" fmla="*/ 1408 w 21573"/>
                <a:gd name="T7" fmla="*/ 9321 h 21600"/>
                <a:gd name="T8" fmla="*/ 1676 w 21573"/>
                <a:gd name="T9" fmla="*/ 9912 h 21600"/>
                <a:gd name="T10" fmla="*/ 2061 w 21573"/>
                <a:gd name="T11" fmla="*/ 14573 h 21600"/>
                <a:gd name="T12" fmla="*/ 3037 w 21573"/>
                <a:gd name="T13" fmla="*/ 8137 h 21600"/>
                <a:gd name="T14" fmla="*/ 3579 w 21573"/>
                <a:gd name="T15" fmla="*/ 5252 h 21600"/>
                <a:gd name="T16" fmla="*/ 4067 w 21573"/>
                <a:gd name="T17" fmla="*/ 11688 h 21600"/>
                <a:gd name="T18" fmla="*/ 4280 w 21573"/>
                <a:gd name="T19" fmla="*/ 15164 h 21600"/>
                <a:gd name="T20" fmla="*/ 4390 w 21573"/>
                <a:gd name="T21" fmla="*/ 16940 h 21600"/>
                <a:gd name="T22" fmla="*/ 5043 w 21573"/>
                <a:gd name="T23" fmla="*/ 9321 h 21600"/>
                <a:gd name="T24" fmla="*/ 5853 w 21573"/>
                <a:gd name="T25" fmla="*/ 13981 h 21600"/>
                <a:gd name="T26" fmla="*/ 6018 w 21573"/>
                <a:gd name="T27" fmla="*/ 15756 h 21600"/>
                <a:gd name="T28" fmla="*/ 6341 w 21573"/>
                <a:gd name="T29" fmla="*/ 16940 h 21600"/>
                <a:gd name="T30" fmla="*/ 7482 w 21573"/>
                <a:gd name="T31" fmla="*/ 5844 h 21600"/>
                <a:gd name="T32" fmla="*/ 7969 w 21573"/>
                <a:gd name="T33" fmla="*/ 0 h 21600"/>
                <a:gd name="T34" fmla="*/ 8725 w 21573"/>
                <a:gd name="T35" fmla="*/ 4660 h 21600"/>
                <a:gd name="T36" fmla="*/ 9213 w 21573"/>
                <a:gd name="T37" fmla="*/ 10504 h 21600"/>
                <a:gd name="T38" fmla="*/ 9756 w 21573"/>
                <a:gd name="T39" fmla="*/ 13389 h 21600"/>
                <a:gd name="T40" fmla="*/ 10298 w 21573"/>
                <a:gd name="T41" fmla="*/ 12797 h 21600"/>
                <a:gd name="T42" fmla="*/ 10573 w 21573"/>
                <a:gd name="T43" fmla="*/ 8729 h 21600"/>
                <a:gd name="T44" fmla="*/ 11219 w 21573"/>
                <a:gd name="T45" fmla="*/ 5252 h 21600"/>
                <a:gd name="T46" fmla="*/ 11439 w 21573"/>
                <a:gd name="T47" fmla="*/ 4068 h 21600"/>
                <a:gd name="T48" fmla="*/ 12360 w 21573"/>
                <a:gd name="T49" fmla="*/ 11096 h 21600"/>
                <a:gd name="T50" fmla="*/ 12415 w 21573"/>
                <a:gd name="T51" fmla="*/ 12797 h 21600"/>
                <a:gd name="T52" fmla="*/ 12792 w 21573"/>
                <a:gd name="T53" fmla="*/ 15756 h 21600"/>
                <a:gd name="T54" fmla="*/ 13225 w 21573"/>
                <a:gd name="T55" fmla="*/ 15164 h 21600"/>
                <a:gd name="T56" fmla="*/ 13390 w 21573"/>
                <a:gd name="T57" fmla="*/ 13389 h 21600"/>
                <a:gd name="T58" fmla="*/ 14798 w 21573"/>
                <a:gd name="T59" fmla="*/ 1775 h 21600"/>
                <a:gd name="T60" fmla="*/ 15176 w 21573"/>
                <a:gd name="T61" fmla="*/ 2885 h 21600"/>
                <a:gd name="T62" fmla="*/ 15774 w 21573"/>
                <a:gd name="T63" fmla="*/ 9321 h 21600"/>
                <a:gd name="T64" fmla="*/ 16152 w 21573"/>
                <a:gd name="T65" fmla="*/ 17532 h 21600"/>
                <a:gd name="T66" fmla="*/ 16585 w 21573"/>
                <a:gd name="T67" fmla="*/ 9321 h 21600"/>
                <a:gd name="T68" fmla="*/ 16915 w 21573"/>
                <a:gd name="T69" fmla="*/ 4068 h 21600"/>
                <a:gd name="T70" fmla="*/ 17615 w 21573"/>
                <a:gd name="T71" fmla="*/ 12797 h 21600"/>
                <a:gd name="T72" fmla="*/ 18433 w 21573"/>
                <a:gd name="T73" fmla="*/ 7027 h 21600"/>
                <a:gd name="T74" fmla="*/ 18488 w 21573"/>
                <a:gd name="T75" fmla="*/ 5252 h 21600"/>
                <a:gd name="T76" fmla="*/ 18701 w 21573"/>
                <a:gd name="T77" fmla="*/ 10504 h 21600"/>
                <a:gd name="T78" fmla="*/ 19566 w 21573"/>
                <a:gd name="T79" fmla="*/ 21600 h 21600"/>
                <a:gd name="T80" fmla="*/ 19896 w 21573"/>
                <a:gd name="T81" fmla="*/ 21008 h 21600"/>
                <a:gd name="T82" fmla="*/ 20054 w 21573"/>
                <a:gd name="T83" fmla="*/ 17532 h 21600"/>
                <a:gd name="T84" fmla="*/ 20872 w 21573"/>
                <a:gd name="T85" fmla="*/ 1184 h 21600"/>
                <a:gd name="T86" fmla="*/ 21305 w 21573"/>
                <a:gd name="T87" fmla="*/ 6436 h 21600"/>
                <a:gd name="T88" fmla="*/ 21360 w 21573"/>
                <a:gd name="T89" fmla="*/ 8729 h 21600"/>
                <a:gd name="T90" fmla="*/ 21573 w 21573"/>
                <a:gd name="T91" fmla="*/ 1168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573" h="21600">
                  <a:moveTo>
                    <a:pt x="0" y="13389"/>
                  </a:moveTo>
                  <a:cubicBezTo>
                    <a:pt x="76" y="11022"/>
                    <a:pt x="247" y="10208"/>
                    <a:pt x="378" y="8137"/>
                  </a:cubicBezTo>
                  <a:cubicBezTo>
                    <a:pt x="680" y="8803"/>
                    <a:pt x="818" y="9395"/>
                    <a:pt x="1031" y="11688"/>
                  </a:cubicBezTo>
                  <a:cubicBezTo>
                    <a:pt x="1175" y="16200"/>
                    <a:pt x="1312" y="10948"/>
                    <a:pt x="1408" y="9321"/>
                  </a:cubicBezTo>
                  <a:cubicBezTo>
                    <a:pt x="1498" y="9542"/>
                    <a:pt x="1594" y="9468"/>
                    <a:pt x="1676" y="9912"/>
                  </a:cubicBezTo>
                  <a:cubicBezTo>
                    <a:pt x="1985" y="11614"/>
                    <a:pt x="1711" y="13315"/>
                    <a:pt x="2061" y="14573"/>
                  </a:cubicBezTo>
                  <a:cubicBezTo>
                    <a:pt x="2356" y="12132"/>
                    <a:pt x="2707" y="10282"/>
                    <a:pt x="3037" y="8137"/>
                  </a:cubicBezTo>
                  <a:cubicBezTo>
                    <a:pt x="3208" y="5548"/>
                    <a:pt x="3318" y="6214"/>
                    <a:pt x="3579" y="5252"/>
                  </a:cubicBezTo>
                  <a:cubicBezTo>
                    <a:pt x="3779" y="6732"/>
                    <a:pt x="3923" y="9616"/>
                    <a:pt x="4067" y="11688"/>
                  </a:cubicBezTo>
                  <a:cubicBezTo>
                    <a:pt x="4143" y="12797"/>
                    <a:pt x="4211" y="13981"/>
                    <a:pt x="4280" y="15164"/>
                  </a:cubicBezTo>
                  <a:cubicBezTo>
                    <a:pt x="4315" y="15756"/>
                    <a:pt x="4390" y="16940"/>
                    <a:pt x="4390" y="16940"/>
                  </a:cubicBezTo>
                  <a:cubicBezTo>
                    <a:pt x="4637" y="12945"/>
                    <a:pt x="4534" y="10652"/>
                    <a:pt x="5043" y="9321"/>
                  </a:cubicBezTo>
                  <a:cubicBezTo>
                    <a:pt x="5565" y="10134"/>
                    <a:pt x="5503" y="10800"/>
                    <a:pt x="5853" y="13981"/>
                  </a:cubicBezTo>
                  <a:cubicBezTo>
                    <a:pt x="5915" y="14499"/>
                    <a:pt x="5950" y="15312"/>
                    <a:pt x="6018" y="15756"/>
                  </a:cubicBezTo>
                  <a:cubicBezTo>
                    <a:pt x="6115" y="16348"/>
                    <a:pt x="6341" y="16940"/>
                    <a:pt x="6341" y="16940"/>
                  </a:cubicBezTo>
                  <a:cubicBezTo>
                    <a:pt x="6774" y="15386"/>
                    <a:pt x="7083" y="8729"/>
                    <a:pt x="7482" y="5844"/>
                  </a:cubicBezTo>
                  <a:cubicBezTo>
                    <a:pt x="7619" y="3699"/>
                    <a:pt x="7969" y="0"/>
                    <a:pt x="7969" y="0"/>
                  </a:cubicBezTo>
                  <a:cubicBezTo>
                    <a:pt x="8217" y="962"/>
                    <a:pt x="8512" y="2885"/>
                    <a:pt x="8725" y="4660"/>
                  </a:cubicBezTo>
                  <a:cubicBezTo>
                    <a:pt x="8924" y="6288"/>
                    <a:pt x="9014" y="8951"/>
                    <a:pt x="9213" y="10504"/>
                  </a:cubicBezTo>
                  <a:cubicBezTo>
                    <a:pt x="9364" y="11688"/>
                    <a:pt x="9577" y="12723"/>
                    <a:pt x="9756" y="13389"/>
                  </a:cubicBezTo>
                  <a:cubicBezTo>
                    <a:pt x="9934" y="13167"/>
                    <a:pt x="10127" y="13389"/>
                    <a:pt x="10298" y="12797"/>
                  </a:cubicBezTo>
                  <a:cubicBezTo>
                    <a:pt x="10463" y="12279"/>
                    <a:pt x="10498" y="9912"/>
                    <a:pt x="10573" y="8729"/>
                  </a:cubicBezTo>
                  <a:cubicBezTo>
                    <a:pt x="10731" y="6288"/>
                    <a:pt x="10965" y="5844"/>
                    <a:pt x="11219" y="5252"/>
                  </a:cubicBezTo>
                  <a:cubicBezTo>
                    <a:pt x="11295" y="4882"/>
                    <a:pt x="11356" y="4068"/>
                    <a:pt x="11439" y="4068"/>
                  </a:cubicBezTo>
                  <a:cubicBezTo>
                    <a:pt x="11851" y="4068"/>
                    <a:pt x="12181" y="7323"/>
                    <a:pt x="12360" y="11096"/>
                  </a:cubicBezTo>
                  <a:cubicBezTo>
                    <a:pt x="12387" y="11614"/>
                    <a:pt x="12380" y="12353"/>
                    <a:pt x="12415" y="12797"/>
                  </a:cubicBezTo>
                  <a:cubicBezTo>
                    <a:pt x="12469" y="13463"/>
                    <a:pt x="12710" y="15164"/>
                    <a:pt x="12792" y="15756"/>
                  </a:cubicBezTo>
                  <a:cubicBezTo>
                    <a:pt x="12937" y="15534"/>
                    <a:pt x="13088" y="15682"/>
                    <a:pt x="13225" y="15164"/>
                  </a:cubicBezTo>
                  <a:cubicBezTo>
                    <a:pt x="13301" y="14868"/>
                    <a:pt x="13328" y="13907"/>
                    <a:pt x="13390" y="13389"/>
                  </a:cubicBezTo>
                  <a:cubicBezTo>
                    <a:pt x="13727" y="10282"/>
                    <a:pt x="14407" y="2663"/>
                    <a:pt x="14798" y="1775"/>
                  </a:cubicBezTo>
                  <a:cubicBezTo>
                    <a:pt x="14922" y="2145"/>
                    <a:pt x="15066" y="2145"/>
                    <a:pt x="15176" y="2885"/>
                  </a:cubicBezTo>
                  <a:cubicBezTo>
                    <a:pt x="15396" y="4290"/>
                    <a:pt x="15616" y="7175"/>
                    <a:pt x="15774" y="9321"/>
                  </a:cubicBezTo>
                  <a:cubicBezTo>
                    <a:pt x="15829" y="12427"/>
                    <a:pt x="15905" y="15682"/>
                    <a:pt x="16152" y="17532"/>
                  </a:cubicBezTo>
                  <a:cubicBezTo>
                    <a:pt x="16372" y="15164"/>
                    <a:pt x="16495" y="12501"/>
                    <a:pt x="16585" y="9321"/>
                  </a:cubicBezTo>
                  <a:cubicBezTo>
                    <a:pt x="16688" y="5548"/>
                    <a:pt x="16544" y="5104"/>
                    <a:pt x="16915" y="4068"/>
                  </a:cubicBezTo>
                  <a:cubicBezTo>
                    <a:pt x="17169" y="6953"/>
                    <a:pt x="17258" y="11614"/>
                    <a:pt x="17615" y="12797"/>
                  </a:cubicBezTo>
                  <a:cubicBezTo>
                    <a:pt x="18213" y="11466"/>
                    <a:pt x="18110" y="11984"/>
                    <a:pt x="18433" y="7027"/>
                  </a:cubicBezTo>
                  <a:cubicBezTo>
                    <a:pt x="18453" y="6436"/>
                    <a:pt x="18453" y="4808"/>
                    <a:pt x="18488" y="5252"/>
                  </a:cubicBezTo>
                  <a:cubicBezTo>
                    <a:pt x="18598" y="6732"/>
                    <a:pt x="18625" y="8803"/>
                    <a:pt x="18701" y="10504"/>
                  </a:cubicBezTo>
                  <a:cubicBezTo>
                    <a:pt x="18927" y="15386"/>
                    <a:pt x="19092" y="18937"/>
                    <a:pt x="19566" y="21600"/>
                  </a:cubicBezTo>
                  <a:cubicBezTo>
                    <a:pt x="19676" y="21378"/>
                    <a:pt x="19800" y="21526"/>
                    <a:pt x="19896" y="21008"/>
                  </a:cubicBezTo>
                  <a:cubicBezTo>
                    <a:pt x="19999" y="20416"/>
                    <a:pt x="19999" y="18419"/>
                    <a:pt x="20054" y="17532"/>
                  </a:cubicBezTo>
                  <a:cubicBezTo>
                    <a:pt x="20370" y="12205"/>
                    <a:pt x="20721" y="7397"/>
                    <a:pt x="20872" y="1184"/>
                  </a:cubicBezTo>
                  <a:cubicBezTo>
                    <a:pt x="21167" y="2737"/>
                    <a:pt x="21105" y="3551"/>
                    <a:pt x="21305" y="6436"/>
                  </a:cubicBezTo>
                  <a:cubicBezTo>
                    <a:pt x="21325" y="7175"/>
                    <a:pt x="21318" y="8063"/>
                    <a:pt x="21360" y="8729"/>
                  </a:cubicBezTo>
                  <a:cubicBezTo>
                    <a:pt x="21600" y="12427"/>
                    <a:pt x="21573" y="8877"/>
                    <a:pt x="21573" y="11688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68" name="Freeform 76"/>
            <p:cNvSpPr>
              <a:spLocks/>
            </p:cNvSpPr>
            <p:nvPr/>
          </p:nvSpPr>
          <p:spPr bwMode="auto">
            <a:xfrm>
              <a:off x="827" y="0"/>
              <a:ext cx="826" cy="236"/>
            </a:xfrm>
            <a:custGeom>
              <a:avLst/>
              <a:gdLst>
                <a:gd name="T0" fmla="*/ 0 w 21573"/>
                <a:gd name="T1" fmla="*/ 13389 h 21600"/>
                <a:gd name="T2" fmla="*/ 378 w 21573"/>
                <a:gd name="T3" fmla="*/ 8137 h 21600"/>
                <a:gd name="T4" fmla="*/ 1031 w 21573"/>
                <a:gd name="T5" fmla="*/ 11688 h 21600"/>
                <a:gd name="T6" fmla="*/ 1408 w 21573"/>
                <a:gd name="T7" fmla="*/ 9321 h 21600"/>
                <a:gd name="T8" fmla="*/ 1676 w 21573"/>
                <a:gd name="T9" fmla="*/ 9912 h 21600"/>
                <a:gd name="T10" fmla="*/ 2061 w 21573"/>
                <a:gd name="T11" fmla="*/ 14573 h 21600"/>
                <a:gd name="T12" fmla="*/ 3037 w 21573"/>
                <a:gd name="T13" fmla="*/ 8137 h 21600"/>
                <a:gd name="T14" fmla="*/ 3579 w 21573"/>
                <a:gd name="T15" fmla="*/ 5252 h 21600"/>
                <a:gd name="T16" fmla="*/ 4067 w 21573"/>
                <a:gd name="T17" fmla="*/ 11688 h 21600"/>
                <a:gd name="T18" fmla="*/ 4280 w 21573"/>
                <a:gd name="T19" fmla="*/ 15164 h 21600"/>
                <a:gd name="T20" fmla="*/ 4390 w 21573"/>
                <a:gd name="T21" fmla="*/ 16940 h 21600"/>
                <a:gd name="T22" fmla="*/ 5043 w 21573"/>
                <a:gd name="T23" fmla="*/ 9321 h 21600"/>
                <a:gd name="T24" fmla="*/ 5853 w 21573"/>
                <a:gd name="T25" fmla="*/ 13981 h 21600"/>
                <a:gd name="T26" fmla="*/ 6018 w 21573"/>
                <a:gd name="T27" fmla="*/ 15756 h 21600"/>
                <a:gd name="T28" fmla="*/ 6341 w 21573"/>
                <a:gd name="T29" fmla="*/ 16940 h 21600"/>
                <a:gd name="T30" fmla="*/ 7482 w 21573"/>
                <a:gd name="T31" fmla="*/ 5844 h 21600"/>
                <a:gd name="T32" fmla="*/ 7969 w 21573"/>
                <a:gd name="T33" fmla="*/ 0 h 21600"/>
                <a:gd name="T34" fmla="*/ 8725 w 21573"/>
                <a:gd name="T35" fmla="*/ 4660 h 21600"/>
                <a:gd name="T36" fmla="*/ 9213 w 21573"/>
                <a:gd name="T37" fmla="*/ 10504 h 21600"/>
                <a:gd name="T38" fmla="*/ 9756 w 21573"/>
                <a:gd name="T39" fmla="*/ 13389 h 21600"/>
                <a:gd name="T40" fmla="*/ 10298 w 21573"/>
                <a:gd name="T41" fmla="*/ 12797 h 21600"/>
                <a:gd name="T42" fmla="*/ 10573 w 21573"/>
                <a:gd name="T43" fmla="*/ 8729 h 21600"/>
                <a:gd name="T44" fmla="*/ 11219 w 21573"/>
                <a:gd name="T45" fmla="*/ 5252 h 21600"/>
                <a:gd name="T46" fmla="*/ 11439 w 21573"/>
                <a:gd name="T47" fmla="*/ 4068 h 21600"/>
                <a:gd name="T48" fmla="*/ 12360 w 21573"/>
                <a:gd name="T49" fmla="*/ 11096 h 21600"/>
                <a:gd name="T50" fmla="*/ 12415 w 21573"/>
                <a:gd name="T51" fmla="*/ 12797 h 21600"/>
                <a:gd name="T52" fmla="*/ 12792 w 21573"/>
                <a:gd name="T53" fmla="*/ 15756 h 21600"/>
                <a:gd name="T54" fmla="*/ 13225 w 21573"/>
                <a:gd name="T55" fmla="*/ 15164 h 21600"/>
                <a:gd name="T56" fmla="*/ 13390 w 21573"/>
                <a:gd name="T57" fmla="*/ 13389 h 21600"/>
                <a:gd name="T58" fmla="*/ 14798 w 21573"/>
                <a:gd name="T59" fmla="*/ 1775 h 21600"/>
                <a:gd name="T60" fmla="*/ 15176 w 21573"/>
                <a:gd name="T61" fmla="*/ 2885 h 21600"/>
                <a:gd name="T62" fmla="*/ 15774 w 21573"/>
                <a:gd name="T63" fmla="*/ 9321 h 21600"/>
                <a:gd name="T64" fmla="*/ 16152 w 21573"/>
                <a:gd name="T65" fmla="*/ 17532 h 21600"/>
                <a:gd name="T66" fmla="*/ 16585 w 21573"/>
                <a:gd name="T67" fmla="*/ 9321 h 21600"/>
                <a:gd name="T68" fmla="*/ 16915 w 21573"/>
                <a:gd name="T69" fmla="*/ 4068 h 21600"/>
                <a:gd name="T70" fmla="*/ 17615 w 21573"/>
                <a:gd name="T71" fmla="*/ 12797 h 21600"/>
                <a:gd name="T72" fmla="*/ 18433 w 21573"/>
                <a:gd name="T73" fmla="*/ 7027 h 21600"/>
                <a:gd name="T74" fmla="*/ 18488 w 21573"/>
                <a:gd name="T75" fmla="*/ 5252 h 21600"/>
                <a:gd name="T76" fmla="*/ 18701 w 21573"/>
                <a:gd name="T77" fmla="*/ 10504 h 21600"/>
                <a:gd name="T78" fmla="*/ 19566 w 21573"/>
                <a:gd name="T79" fmla="*/ 21600 h 21600"/>
                <a:gd name="T80" fmla="*/ 19896 w 21573"/>
                <a:gd name="T81" fmla="*/ 21008 h 21600"/>
                <a:gd name="T82" fmla="*/ 20054 w 21573"/>
                <a:gd name="T83" fmla="*/ 17532 h 21600"/>
                <a:gd name="T84" fmla="*/ 20872 w 21573"/>
                <a:gd name="T85" fmla="*/ 1184 h 21600"/>
                <a:gd name="T86" fmla="*/ 21305 w 21573"/>
                <a:gd name="T87" fmla="*/ 6436 h 21600"/>
                <a:gd name="T88" fmla="*/ 21360 w 21573"/>
                <a:gd name="T89" fmla="*/ 8729 h 21600"/>
                <a:gd name="T90" fmla="*/ 21573 w 21573"/>
                <a:gd name="T91" fmla="*/ 1168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573" h="21600">
                  <a:moveTo>
                    <a:pt x="0" y="13389"/>
                  </a:moveTo>
                  <a:cubicBezTo>
                    <a:pt x="76" y="11022"/>
                    <a:pt x="247" y="10208"/>
                    <a:pt x="378" y="8137"/>
                  </a:cubicBezTo>
                  <a:cubicBezTo>
                    <a:pt x="680" y="8803"/>
                    <a:pt x="818" y="9395"/>
                    <a:pt x="1031" y="11688"/>
                  </a:cubicBezTo>
                  <a:cubicBezTo>
                    <a:pt x="1175" y="16200"/>
                    <a:pt x="1312" y="10948"/>
                    <a:pt x="1408" y="9321"/>
                  </a:cubicBezTo>
                  <a:cubicBezTo>
                    <a:pt x="1498" y="9542"/>
                    <a:pt x="1594" y="9468"/>
                    <a:pt x="1676" y="9912"/>
                  </a:cubicBezTo>
                  <a:cubicBezTo>
                    <a:pt x="1985" y="11614"/>
                    <a:pt x="1711" y="13315"/>
                    <a:pt x="2061" y="14573"/>
                  </a:cubicBezTo>
                  <a:cubicBezTo>
                    <a:pt x="2356" y="12132"/>
                    <a:pt x="2707" y="10282"/>
                    <a:pt x="3037" y="8137"/>
                  </a:cubicBezTo>
                  <a:cubicBezTo>
                    <a:pt x="3208" y="5548"/>
                    <a:pt x="3318" y="6214"/>
                    <a:pt x="3579" y="5252"/>
                  </a:cubicBezTo>
                  <a:cubicBezTo>
                    <a:pt x="3779" y="6732"/>
                    <a:pt x="3923" y="9616"/>
                    <a:pt x="4067" y="11688"/>
                  </a:cubicBezTo>
                  <a:cubicBezTo>
                    <a:pt x="4143" y="12797"/>
                    <a:pt x="4211" y="13981"/>
                    <a:pt x="4280" y="15164"/>
                  </a:cubicBezTo>
                  <a:cubicBezTo>
                    <a:pt x="4315" y="15756"/>
                    <a:pt x="4390" y="16940"/>
                    <a:pt x="4390" y="16940"/>
                  </a:cubicBezTo>
                  <a:cubicBezTo>
                    <a:pt x="4637" y="12945"/>
                    <a:pt x="4534" y="10652"/>
                    <a:pt x="5043" y="9321"/>
                  </a:cubicBezTo>
                  <a:cubicBezTo>
                    <a:pt x="5565" y="10134"/>
                    <a:pt x="5503" y="10800"/>
                    <a:pt x="5853" y="13981"/>
                  </a:cubicBezTo>
                  <a:cubicBezTo>
                    <a:pt x="5915" y="14499"/>
                    <a:pt x="5950" y="15312"/>
                    <a:pt x="6018" y="15756"/>
                  </a:cubicBezTo>
                  <a:cubicBezTo>
                    <a:pt x="6115" y="16348"/>
                    <a:pt x="6341" y="16940"/>
                    <a:pt x="6341" y="16940"/>
                  </a:cubicBezTo>
                  <a:cubicBezTo>
                    <a:pt x="6774" y="15386"/>
                    <a:pt x="7083" y="8729"/>
                    <a:pt x="7482" y="5844"/>
                  </a:cubicBezTo>
                  <a:cubicBezTo>
                    <a:pt x="7619" y="3699"/>
                    <a:pt x="7969" y="0"/>
                    <a:pt x="7969" y="0"/>
                  </a:cubicBezTo>
                  <a:cubicBezTo>
                    <a:pt x="8217" y="962"/>
                    <a:pt x="8512" y="2885"/>
                    <a:pt x="8725" y="4660"/>
                  </a:cubicBezTo>
                  <a:cubicBezTo>
                    <a:pt x="8924" y="6288"/>
                    <a:pt x="9014" y="8951"/>
                    <a:pt x="9213" y="10504"/>
                  </a:cubicBezTo>
                  <a:cubicBezTo>
                    <a:pt x="9364" y="11688"/>
                    <a:pt x="9577" y="12723"/>
                    <a:pt x="9756" y="13389"/>
                  </a:cubicBezTo>
                  <a:cubicBezTo>
                    <a:pt x="9934" y="13167"/>
                    <a:pt x="10127" y="13389"/>
                    <a:pt x="10298" y="12797"/>
                  </a:cubicBezTo>
                  <a:cubicBezTo>
                    <a:pt x="10463" y="12279"/>
                    <a:pt x="10498" y="9912"/>
                    <a:pt x="10573" y="8729"/>
                  </a:cubicBezTo>
                  <a:cubicBezTo>
                    <a:pt x="10731" y="6288"/>
                    <a:pt x="10965" y="5844"/>
                    <a:pt x="11219" y="5252"/>
                  </a:cubicBezTo>
                  <a:cubicBezTo>
                    <a:pt x="11295" y="4882"/>
                    <a:pt x="11356" y="4068"/>
                    <a:pt x="11439" y="4068"/>
                  </a:cubicBezTo>
                  <a:cubicBezTo>
                    <a:pt x="11851" y="4068"/>
                    <a:pt x="12181" y="7323"/>
                    <a:pt x="12360" y="11096"/>
                  </a:cubicBezTo>
                  <a:cubicBezTo>
                    <a:pt x="12387" y="11614"/>
                    <a:pt x="12380" y="12353"/>
                    <a:pt x="12415" y="12797"/>
                  </a:cubicBezTo>
                  <a:cubicBezTo>
                    <a:pt x="12469" y="13463"/>
                    <a:pt x="12710" y="15164"/>
                    <a:pt x="12792" y="15756"/>
                  </a:cubicBezTo>
                  <a:cubicBezTo>
                    <a:pt x="12937" y="15534"/>
                    <a:pt x="13088" y="15682"/>
                    <a:pt x="13225" y="15164"/>
                  </a:cubicBezTo>
                  <a:cubicBezTo>
                    <a:pt x="13301" y="14868"/>
                    <a:pt x="13328" y="13907"/>
                    <a:pt x="13390" y="13389"/>
                  </a:cubicBezTo>
                  <a:cubicBezTo>
                    <a:pt x="13727" y="10282"/>
                    <a:pt x="14407" y="2663"/>
                    <a:pt x="14798" y="1775"/>
                  </a:cubicBezTo>
                  <a:cubicBezTo>
                    <a:pt x="14922" y="2145"/>
                    <a:pt x="15066" y="2145"/>
                    <a:pt x="15176" y="2885"/>
                  </a:cubicBezTo>
                  <a:cubicBezTo>
                    <a:pt x="15396" y="4290"/>
                    <a:pt x="15616" y="7175"/>
                    <a:pt x="15774" y="9321"/>
                  </a:cubicBezTo>
                  <a:cubicBezTo>
                    <a:pt x="15829" y="12427"/>
                    <a:pt x="15905" y="15682"/>
                    <a:pt x="16152" y="17532"/>
                  </a:cubicBezTo>
                  <a:cubicBezTo>
                    <a:pt x="16372" y="15164"/>
                    <a:pt x="16495" y="12501"/>
                    <a:pt x="16585" y="9321"/>
                  </a:cubicBezTo>
                  <a:cubicBezTo>
                    <a:pt x="16688" y="5548"/>
                    <a:pt x="16544" y="5104"/>
                    <a:pt x="16915" y="4068"/>
                  </a:cubicBezTo>
                  <a:cubicBezTo>
                    <a:pt x="17169" y="6953"/>
                    <a:pt x="17258" y="11614"/>
                    <a:pt x="17615" y="12797"/>
                  </a:cubicBezTo>
                  <a:cubicBezTo>
                    <a:pt x="18213" y="11466"/>
                    <a:pt x="18110" y="11984"/>
                    <a:pt x="18433" y="7027"/>
                  </a:cubicBezTo>
                  <a:cubicBezTo>
                    <a:pt x="18453" y="6436"/>
                    <a:pt x="18453" y="4808"/>
                    <a:pt x="18488" y="5252"/>
                  </a:cubicBezTo>
                  <a:cubicBezTo>
                    <a:pt x="18598" y="6732"/>
                    <a:pt x="18625" y="8803"/>
                    <a:pt x="18701" y="10504"/>
                  </a:cubicBezTo>
                  <a:cubicBezTo>
                    <a:pt x="18927" y="15386"/>
                    <a:pt x="19092" y="18937"/>
                    <a:pt x="19566" y="21600"/>
                  </a:cubicBezTo>
                  <a:cubicBezTo>
                    <a:pt x="19676" y="21378"/>
                    <a:pt x="19800" y="21526"/>
                    <a:pt x="19896" y="21008"/>
                  </a:cubicBezTo>
                  <a:cubicBezTo>
                    <a:pt x="19999" y="20416"/>
                    <a:pt x="19999" y="18419"/>
                    <a:pt x="20054" y="17532"/>
                  </a:cubicBezTo>
                  <a:cubicBezTo>
                    <a:pt x="20370" y="12205"/>
                    <a:pt x="20721" y="7397"/>
                    <a:pt x="20872" y="1184"/>
                  </a:cubicBezTo>
                  <a:cubicBezTo>
                    <a:pt x="21167" y="2737"/>
                    <a:pt x="21105" y="3551"/>
                    <a:pt x="21305" y="6436"/>
                  </a:cubicBezTo>
                  <a:cubicBezTo>
                    <a:pt x="21325" y="7175"/>
                    <a:pt x="21318" y="8063"/>
                    <a:pt x="21360" y="8729"/>
                  </a:cubicBezTo>
                  <a:cubicBezTo>
                    <a:pt x="21600" y="12427"/>
                    <a:pt x="21573" y="8877"/>
                    <a:pt x="21573" y="11688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470" name="Line 78"/>
          <p:cNvSpPr>
            <a:spLocks noChangeShapeType="1"/>
          </p:cNvSpPr>
          <p:nvPr/>
        </p:nvSpPr>
        <p:spPr bwMode="auto">
          <a:xfrm rot="10800000" flipH="1">
            <a:off x="5260975" y="4327525"/>
            <a:ext cx="3044825" cy="127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71" name="Line 79"/>
          <p:cNvSpPr>
            <a:spLocks noChangeShapeType="1"/>
          </p:cNvSpPr>
          <p:nvPr/>
        </p:nvSpPr>
        <p:spPr bwMode="auto">
          <a:xfrm>
            <a:off x="5257800" y="4602163"/>
            <a:ext cx="3048000" cy="15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9474" name="Group 82"/>
          <p:cNvGrpSpPr>
            <a:grpSpLocks/>
          </p:cNvGrpSpPr>
          <p:nvPr/>
        </p:nvGrpSpPr>
        <p:grpSpPr bwMode="auto">
          <a:xfrm>
            <a:off x="4678363" y="3551238"/>
            <a:ext cx="4354512" cy="2925762"/>
            <a:chOff x="0" y="0"/>
            <a:chExt cx="2743" cy="1843"/>
          </a:xfrm>
        </p:grpSpPr>
        <p:sp>
          <p:nvSpPr>
            <p:cNvPr id="59472" name="Rectangle 80"/>
            <p:cNvSpPr>
              <a:spLocks/>
            </p:cNvSpPr>
            <p:nvPr/>
          </p:nvSpPr>
          <p:spPr bwMode="auto">
            <a:xfrm>
              <a:off x="0" y="0"/>
              <a:ext cx="2743" cy="1843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333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9473" name="Picture 8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" y="110"/>
              <a:ext cx="2558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479" name="Group 87"/>
          <p:cNvGrpSpPr>
            <a:grpSpLocks/>
          </p:cNvGrpSpPr>
          <p:nvPr/>
        </p:nvGrpSpPr>
        <p:grpSpPr bwMode="auto">
          <a:xfrm>
            <a:off x="5715000" y="4237038"/>
            <a:ext cx="2370138" cy="2011362"/>
            <a:chOff x="0" y="0"/>
            <a:chExt cx="1493" cy="1267"/>
          </a:xfrm>
        </p:grpSpPr>
        <p:sp>
          <p:nvSpPr>
            <p:cNvPr id="59475" name="Line 83"/>
            <p:cNvSpPr>
              <a:spLocks noChangeShapeType="1"/>
            </p:cNvSpPr>
            <p:nvPr/>
          </p:nvSpPr>
          <p:spPr bwMode="auto">
            <a:xfrm>
              <a:off x="0" y="0"/>
              <a:ext cx="1" cy="1267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6" name="Line 84"/>
            <p:cNvSpPr>
              <a:spLocks noChangeShapeType="1"/>
            </p:cNvSpPr>
            <p:nvPr/>
          </p:nvSpPr>
          <p:spPr bwMode="auto">
            <a:xfrm>
              <a:off x="1492" y="0"/>
              <a:ext cx="1" cy="1267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7" name="Line 85"/>
            <p:cNvSpPr>
              <a:spLocks noChangeShapeType="1"/>
            </p:cNvSpPr>
            <p:nvPr/>
          </p:nvSpPr>
          <p:spPr bwMode="auto">
            <a:xfrm>
              <a:off x="0" y="578"/>
              <a:ext cx="1492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8" name="Rectangle 86"/>
            <p:cNvSpPr>
              <a:spLocks/>
            </p:cNvSpPr>
            <p:nvPr/>
          </p:nvSpPr>
          <p:spPr bwMode="auto">
            <a:xfrm>
              <a:off x="250" y="294"/>
              <a:ext cx="65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Buffer Size</a:t>
              </a:r>
            </a:p>
          </p:txBody>
        </p:sp>
      </p:grpSp>
      <p:grpSp>
        <p:nvGrpSpPr>
          <p:cNvPr id="59555" name="Group 163"/>
          <p:cNvGrpSpPr>
            <a:grpSpLocks/>
          </p:cNvGrpSpPr>
          <p:nvPr/>
        </p:nvGrpSpPr>
        <p:grpSpPr bwMode="auto">
          <a:xfrm>
            <a:off x="455613" y="3886200"/>
            <a:ext cx="3979862" cy="2452688"/>
            <a:chOff x="0" y="0"/>
            <a:chExt cx="2506" cy="1545"/>
          </a:xfrm>
        </p:grpSpPr>
        <p:sp>
          <p:nvSpPr>
            <p:cNvPr id="59480" name="Freeform 88"/>
            <p:cNvSpPr>
              <a:spLocks/>
            </p:cNvSpPr>
            <p:nvPr/>
          </p:nvSpPr>
          <p:spPr bwMode="auto">
            <a:xfrm>
              <a:off x="317" y="7"/>
              <a:ext cx="2136" cy="13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160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59493" name="Group 101"/>
            <p:cNvGrpSpPr>
              <a:grpSpLocks/>
            </p:cNvGrpSpPr>
            <p:nvPr/>
          </p:nvGrpSpPr>
          <p:grpSpPr bwMode="auto">
            <a:xfrm>
              <a:off x="468" y="803"/>
              <a:ext cx="1805" cy="312"/>
              <a:chOff x="0" y="0"/>
              <a:chExt cx="1805" cy="311"/>
            </a:xfrm>
          </p:grpSpPr>
          <p:grpSp>
            <p:nvGrpSpPr>
              <p:cNvPr id="59483" name="Group 91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311"/>
                <a:chOff x="0" y="0"/>
                <a:chExt cx="451" cy="311"/>
              </a:xfrm>
            </p:grpSpPr>
            <p:sp>
              <p:nvSpPr>
                <p:cNvPr id="59481" name="Freeform 89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82" name="Line 90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86" name="Group 94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311"/>
                <a:chOff x="0" y="0"/>
                <a:chExt cx="451" cy="311"/>
              </a:xfrm>
            </p:grpSpPr>
            <p:sp>
              <p:nvSpPr>
                <p:cNvPr id="59484" name="Freeform 92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85" name="Line 93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89" name="Group 97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311"/>
                <a:chOff x="0" y="0"/>
                <a:chExt cx="451" cy="311"/>
              </a:xfrm>
            </p:grpSpPr>
            <p:sp>
              <p:nvSpPr>
                <p:cNvPr id="59487" name="Freeform 9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88" name="Line 9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92" name="Group 100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311"/>
                <a:chOff x="0" y="0"/>
                <a:chExt cx="451" cy="311"/>
              </a:xfrm>
            </p:grpSpPr>
            <p:sp>
              <p:nvSpPr>
                <p:cNvPr id="59490" name="Freeform 98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91" name="Line 99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59494" name="Line 102"/>
            <p:cNvSpPr>
              <a:spLocks noChangeShapeType="1"/>
            </p:cNvSpPr>
            <p:nvPr/>
          </p:nvSpPr>
          <p:spPr bwMode="auto">
            <a:xfrm>
              <a:off x="257" y="803"/>
              <a:ext cx="632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95" name="Line 103"/>
            <p:cNvSpPr>
              <a:spLocks noChangeShapeType="1"/>
            </p:cNvSpPr>
            <p:nvPr/>
          </p:nvSpPr>
          <p:spPr bwMode="auto">
            <a:xfrm>
              <a:off x="257" y="1115"/>
              <a:ext cx="662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9496" name="Picture 104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" y="976"/>
              <a:ext cx="190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97" name="Rectangle 105"/>
            <p:cNvSpPr>
              <a:spLocks/>
            </p:cNvSpPr>
            <p:nvPr/>
          </p:nvSpPr>
          <p:spPr bwMode="auto">
            <a:xfrm>
              <a:off x="2369" y="1321"/>
              <a:ext cx="137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latin typeface="Times New Roman Bold Italic" charset="0"/>
                  <a:ea typeface="ＭＳ Ｐゴシック" charset="0"/>
                  <a:cs typeface="Times New Roman Bold Italic" charset="0"/>
                  <a:sym typeface="Times New Roman Bold Italic" charset="0"/>
                </a:rPr>
                <a:t>t</a:t>
              </a:r>
            </a:p>
          </p:txBody>
        </p:sp>
        <p:grpSp>
          <p:nvGrpSpPr>
            <p:cNvPr id="59510" name="Group 118"/>
            <p:cNvGrpSpPr>
              <a:grpSpLocks/>
            </p:cNvGrpSpPr>
            <p:nvPr/>
          </p:nvGrpSpPr>
          <p:grpSpPr bwMode="auto">
            <a:xfrm>
              <a:off x="481" y="812"/>
              <a:ext cx="1805" cy="311"/>
              <a:chOff x="0" y="0"/>
              <a:chExt cx="1805" cy="311"/>
            </a:xfrm>
          </p:grpSpPr>
          <p:grpSp>
            <p:nvGrpSpPr>
              <p:cNvPr id="59500" name="Group 108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311"/>
                <a:chOff x="0" y="0"/>
                <a:chExt cx="451" cy="311"/>
              </a:xfrm>
            </p:grpSpPr>
            <p:sp>
              <p:nvSpPr>
                <p:cNvPr id="59498" name="Freeform 106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99" name="Line 107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03" name="Group 111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311"/>
                <a:chOff x="0" y="0"/>
                <a:chExt cx="451" cy="311"/>
              </a:xfrm>
            </p:grpSpPr>
            <p:sp>
              <p:nvSpPr>
                <p:cNvPr id="59501" name="Freeform 109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02" name="Line 110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06" name="Group 114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311"/>
                <a:chOff x="0" y="0"/>
                <a:chExt cx="451" cy="311"/>
              </a:xfrm>
            </p:grpSpPr>
            <p:sp>
              <p:nvSpPr>
                <p:cNvPr id="59504" name="Freeform 112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05" name="Line 113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09" name="Group 117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311"/>
                <a:chOff x="0" y="0"/>
                <a:chExt cx="451" cy="311"/>
              </a:xfrm>
            </p:grpSpPr>
            <p:sp>
              <p:nvSpPr>
                <p:cNvPr id="59507" name="Freeform 11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08" name="Line 11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9523" name="Group 131"/>
            <p:cNvGrpSpPr>
              <a:grpSpLocks/>
            </p:cNvGrpSpPr>
            <p:nvPr/>
          </p:nvGrpSpPr>
          <p:grpSpPr bwMode="auto">
            <a:xfrm>
              <a:off x="494" y="821"/>
              <a:ext cx="1805" cy="311"/>
              <a:chOff x="0" y="0"/>
              <a:chExt cx="1805" cy="311"/>
            </a:xfrm>
          </p:grpSpPr>
          <p:grpSp>
            <p:nvGrpSpPr>
              <p:cNvPr id="59513" name="Group 121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311"/>
                <a:chOff x="0" y="0"/>
                <a:chExt cx="451" cy="311"/>
              </a:xfrm>
            </p:grpSpPr>
            <p:sp>
              <p:nvSpPr>
                <p:cNvPr id="59511" name="Freeform 119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12" name="Line 120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16" name="Group 124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311"/>
                <a:chOff x="0" y="0"/>
                <a:chExt cx="451" cy="311"/>
              </a:xfrm>
            </p:grpSpPr>
            <p:sp>
              <p:nvSpPr>
                <p:cNvPr id="59514" name="Freeform 122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15" name="Line 123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19" name="Group 127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311"/>
                <a:chOff x="0" y="0"/>
                <a:chExt cx="451" cy="311"/>
              </a:xfrm>
            </p:grpSpPr>
            <p:sp>
              <p:nvSpPr>
                <p:cNvPr id="59517" name="Freeform 12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18" name="Line 12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22" name="Group 130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311"/>
                <a:chOff x="0" y="0"/>
                <a:chExt cx="451" cy="311"/>
              </a:xfrm>
            </p:grpSpPr>
            <p:sp>
              <p:nvSpPr>
                <p:cNvPr id="59520" name="Freeform 128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21" name="Line 129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9536" name="Group 144"/>
            <p:cNvGrpSpPr>
              <a:grpSpLocks/>
            </p:cNvGrpSpPr>
            <p:nvPr/>
          </p:nvGrpSpPr>
          <p:grpSpPr bwMode="auto">
            <a:xfrm>
              <a:off x="507" y="829"/>
              <a:ext cx="1805" cy="312"/>
              <a:chOff x="0" y="0"/>
              <a:chExt cx="1805" cy="311"/>
            </a:xfrm>
          </p:grpSpPr>
          <p:grpSp>
            <p:nvGrpSpPr>
              <p:cNvPr id="59526" name="Group 134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311"/>
                <a:chOff x="0" y="0"/>
                <a:chExt cx="451" cy="311"/>
              </a:xfrm>
            </p:grpSpPr>
            <p:sp>
              <p:nvSpPr>
                <p:cNvPr id="59524" name="Freeform 132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25" name="Line 133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29" name="Group 137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311"/>
                <a:chOff x="0" y="0"/>
                <a:chExt cx="451" cy="311"/>
              </a:xfrm>
            </p:grpSpPr>
            <p:sp>
              <p:nvSpPr>
                <p:cNvPr id="59527" name="Freeform 13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28" name="Line 13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32" name="Group 140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311"/>
                <a:chOff x="0" y="0"/>
                <a:chExt cx="451" cy="311"/>
              </a:xfrm>
            </p:grpSpPr>
            <p:sp>
              <p:nvSpPr>
                <p:cNvPr id="59530" name="Freeform 138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31" name="Line 139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35" name="Group 143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311"/>
                <a:chOff x="0" y="0"/>
                <a:chExt cx="451" cy="311"/>
              </a:xfrm>
            </p:grpSpPr>
            <p:sp>
              <p:nvSpPr>
                <p:cNvPr id="59533" name="Freeform 141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34" name="Line 142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9549" name="Group 157"/>
            <p:cNvGrpSpPr>
              <a:grpSpLocks/>
            </p:cNvGrpSpPr>
            <p:nvPr/>
          </p:nvGrpSpPr>
          <p:grpSpPr bwMode="auto">
            <a:xfrm>
              <a:off x="451" y="111"/>
              <a:ext cx="1805" cy="519"/>
              <a:chOff x="0" y="0"/>
              <a:chExt cx="1805" cy="519"/>
            </a:xfrm>
          </p:grpSpPr>
          <p:grpSp>
            <p:nvGrpSpPr>
              <p:cNvPr id="59539" name="Group 147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519"/>
                <a:chOff x="0" y="0"/>
                <a:chExt cx="451" cy="519"/>
              </a:xfrm>
            </p:grpSpPr>
            <p:sp>
              <p:nvSpPr>
                <p:cNvPr id="59537" name="Freeform 14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519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38" name="Line 14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519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42" name="Group 150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519"/>
                <a:chOff x="0" y="0"/>
                <a:chExt cx="451" cy="519"/>
              </a:xfrm>
            </p:grpSpPr>
            <p:sp>
              <p:nvSpPr>
                <p:cNvPr id="59540" name="Freeform 148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519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41" name="Line 149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519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45" name="Group 153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519"/>
                <a:chOff x="0" y="0"/>
                <a:chExt cx="451" cy="519"/>
              </a:xfrm>
            </p:grpSpPr>
            <p:sp>
              <p:nvSpPr>
                <p:cNvPr id="59543" name="Freeform 151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519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44" name="Line 152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519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48" name="Group 156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519"/>
                <a:chOff x="0" y="0"/>
                <a:chExt cx="451" cy="519"/>
              </a:xfrm>
            </p:grpSpPr>
            <p:sp>
              <p:nvSpPr>
                <p:cNvPr id="59546" name="Freeform 154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519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47" name="Line 155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519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pic>
          <p:nvPicPr>
            <p:cNvPr id="59550" name="Picture 158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"/>
              <a:ext cx="28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551" name="Picture 15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" y="0"/>
              <a:ext cx="2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552" name="Line 160"/>
            <p:cNvSpPr>
              <a:spLocks noChangeShapeType="1"/>
            </p:cNvSpPr>
            <p:nvPr/>
          </p:nvSpPr>
          <p:spPr bwMode="auto">
            <a:xfrm>
              <a:off x="257" y="111"/>
              <a:ext cx="632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553" name="Line 161"/>
            <p:cNvSpPr>
              <a:spLocks noChangeShapeType="1"/>
            </p:cNvSpPr>
            <p:nvPr/>
          </p:nvSpPr>
          <p:spPr bwMode="auto">
            <a:xfrm>
              <a:off x="287" y="630"/>
              <a:ext cx="632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9554" name="Picture 162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" y="742"/>
              <a:ext cx="170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4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9" grpId="0" animBg="1"/>
      <p:bldP spid="594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3" name="Rectangle 1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497840"/>
          <a:lstStyle/>
          <a:p>
            <a:pPr marL="222250"/>
            <a:r>
              <a:rPr lang="en-US"/>
              <a:t>Buffer Sizing Story</a:t>
            </a:r>
          </a:p>
        </p:txBody>
      </p:sp>
      <p:pic>
        <p:nvPicPr>
          <p:cNvPr id="56334" name="Picture 1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584325"/>
            <a:ext cx="8510588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37" name="Group 17"/>
          <p:cNvGrpSpPr>
            <a:grpSpLocks/>
          </p:cNvGrpSpPr>
          <p:nvPr/>
        </p:nvGrpSpPr>
        <p:grpSpPr bwMode="auto">
          <a:xfrm>
            <a:off x="3729038" y="962025"/>
            <a:ext cx="1055687" cy="1244600"/>
            <a:chOff x="0" y="0"/>
            <a:chExt cx="664" cy="783"/>
          </a:xfrm>
        </p:grpSpPr>
        <p:pic>
          <p:nvPicPr>
            <p:cNvPr id="56335" name="Picture 1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6" name="Picture 1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" y="113"/>
              <a:ext cx="519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0" name="Group 20"/>
          <p:cNvGrpSpPr>
            <a:grpSpLocks/>
          </p:cNvGrpSpPr>
          <p:nvPr/>
        </p:nvGrpSpPr>
        <p:grpSpPr bwMode="auto">
          <a:xfrm>
            <a:off x="1254125" y="962025"/>
            <a:ext cx="1055688" cy="1244600"/>
            <a:chOff x="0" y="0"/>
            <a:chExt cx="664" cy="783"/>
          </a:xfrm>
        </p:grpSpPr>
        <p:pic>
          <p:nvPicPr>
            <p:cNvPr id="56338" name="Picture 18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9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17"/>
              <a:ext cx="429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3" name="Group 23"/>
          <p:cNvGrpSpPr>
            <a:grpSpLocks/>
          </p:cNvGrpSpPr>
          <p:nvPr/>
        </p:nvGrpSpPr>
        <p:grpSpPr bwMode="auto">
          <a:xfrm>
            <a:off x="6203950" y="962025"/>
            <a:ext cx="1062038" cy="1244600"/>
            <a:chOff x="0" y="0"/>
            <a:chExt cx="668" cy="783"/>
          </a:xfrm>
        </p:grpSpPr>
        <p:pic>
          <p:nvPicPr>
            <p:cNvPr id="56341" name="Picture 21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8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42" name="Picture 22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" y="83"/>
              <a:ext cx="51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465497" y="1737512"/>
          <a:ext cx="1096859" cy="39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57200" imgH="165100" progId="Equation.3">
                  <p:embed/>
                </p:oleObj>
              </mc:Choice>
              <mc:Fallback>
                <p:oleObj name="Equation" r:id="rId10" imgW="457200" imgH="165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65497" y="1737512"/>
                        <a:ext cx="1096859" cy="39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084763" y="1577791"/>
          <a:ext cx="889275" cy="77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2600" imgH="419100" progId="Equation.3">
                  <p:embed/>
                </p:oleObj>
              </mc:Choice>
              <mc:Fallback>
                <p:oleObj name="Equation" r:id="rId12" imgW="482600" imgH="4191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84763" y="1577791"/>
                        <a:ext cx="889275" cy="77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7265988" y="1719262"/>
          <a:ext cx="14605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09600" imgH="203200" progId="Equation.3">
                  <p:embed/>
                </p:oleObj>
              </mc:Choice>
              <mc:Fallback>
                <p:oleObj name="Equation" r:id="rId14" imgW="6096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65988" y="1719262"/>
                        <a:ext cx="1460500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1CE6E-3F97-324C-AF78-C75169D0C57D}"/>
              </a:ext>
            </a:extLst>
          </p:cNvPr>
          <p:cNvSpPr txBox="1"/>
          <p:nvPr/>
        </p:nvSpPr>
        <p:spPr>
          <a:xfrm rot="20796721">
            <a:off x="2350914" y="1639170"/>
            <a:ext cx="5598227" cy="5078313"/>
          </a:xfrm>
          <a:prstGeom prst="rect">
            <a:avLst/>
          </a:prstGeom>
          <a:solidFill>
            <a:schemeClr val="bg1">
              <a:alpha val="90000"/>
            </a:schemeClr>
          </a:solidFill>
          <a:ln w="47625">
            <a:solidFill>
              <a:schemeClr val="tx1"/>
            </a:solidFill>
          </a:ln>
        </p:spPr>
        <p:txBody>
          <a:bodyPr wrap="square" lIns="360000" rtlCol="0">
            <a:spAutoFit/>
          </a:bodyPr>
          <a:lstStyle/>
          <a:p>
            <a:endParaRPr lang="en-US" dirty="0"/>
          </a:p>
          <a:p>
            <a:r>
              <a:rPr lang="en-US" dirty="0"/>
              <a:t>What size do we make the buffer?</a:t>
            </a:r>
          </a:p>
          <a:p>
            <a:r>
              <a:rPr lang="en-US" dirty="0"/>
              <a:t>Well it depends…</a:t>
            </a:r>
          </a:p>
          <a:p>
            <a:endParaRPr lang="en-US" dirty="0"/>
          </a:p>
          <a:p>
            <a:r>
              <a:rPr lang="en-US" dirty="0"/>
              <a:t>One TCP connection?</a:t>
            </a:r>
          </a:p>
          <a:p>
            <a:r>
              <a:rPr lang="en-US" dirty="0"/>
              <a:t>	Many Synchronized TCP connections?</a:t>
            </a:r>
          </a:p>
          <a:p>
            <a:r>
              <a:rPr lang="en-US" dirty="0"/>
              <a:t>		Just TCP – what about other applications?</a:t>
            </a:r>
          </a:p>
          <a:p>
            <a:r>
              <a:rPr lang="en-US" dirty="0"/>
              <a:t>			Small BDP link?</a:t>
            </a:r>
          </a:p>
          <a:p>
            <a:r>
              <a:rPr lang="en-US" dirty="0"/>
              <a:t>				Large BDP link?</a:t>
            </a:r>
          </a:p>
          <a:p>
            <a:r>
              <a:rPr lang="en-US" dirty="0"/>
              <a:t>					How many devices?</a:t>
            </a:r>
          </a:p>
          <a:p>
            <a:r>
              <a:rPr lang="en-US" dirty="0"/>
              <a:t>						W of flows?</a:t>
            </a:r>
          </a:p>
          <a:p>
            <a:r>
              <a:rPr lang="en-US" dirty="0"/>
              <a:t>							How many flows?</a:t>
            </a:r>
          </a:p>
          <a:p>
            <a:endParaRPr lang="en-US" dirty="0"/>
          </a:p>
          <a:p>
            <a:r>
              <a:rPr lang="en-US" dirty="0"/>
              <a:t>How much do you know about your traffic?</a:t>
            </a:r>
          </a:p>
          <a:p>
            <a:endParaRPr lang="en-US" dirty="0"/>
          </a:p>
          <a:p>
            <a:r>
              <a:rPr lang="en-US" dirty="0"/>
              <a:t>				What is </a:t>
            </a:r>
            <a:r>
              <a:rPr lang="en-US" i="1" dirty="0"/>
              <a:t>best</a:t>
            </a:r>
            <a:r>
              <a:rPr lang="en-US" dirty="0"/>
              <a:t> for your traffic?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982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TCP’s Approach in a Nutshell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connection has window</a:t>
            </a:r>
          </a:p>
          <a:p>
            <a:pPr lvl="1"/>
            <a:r>
              <a:rPr lang="en-US" dirty="0"/>
              <a:t>Controls number of packets in flight </a:t>
            </a:r>
          </a:p>
          <a:p>
            <a:pPr lvl="1"/>
            <a:endParaRPr lang="en-US" dirty="0"/>
          </a:p>
          <a:p>
            <a:r>
              <a:rPr lang="en-US" dirty="0"/>
              <a:t>Sending rate: ~Window/RTT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Vary window size to control sending rate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213</a:t>
            </a:fld>
            <a:endParaRPr lang="en-US" dirty="0"/>
          </a:p>
        </p:txBody>
      </p:sp>
      <p:pic>
        <p:nvPicPr>
          <p:cNvPr id="153602" name="Picture 2" descr="Motorway slip road sign">
            <a:extLst>
              <a:ext uri="{FF2B5EF4-FFF2-40B4-BE49-F238E27FC236}">
                <a16:creationId xmlns:a16="http://schemas.microsoft.com/office/drawing/2014/main" id="{09BFBA18-AEDF-9340-B059-0B947297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076"/>
            <a:ext cx="1234123" cy="123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21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5" grpId="0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914400"/>
          </a:xfrm>
        </p:spPr>
        <p:txBody>
          <a:bodyPr/>
          <a:lstStyle/>
          <a:p>
            <a:r>
              <a:rPr lang="en-US" dirty="0"/>
              <a:t>All These Windows…</a:t>
            </a:r>
          </a:p>
        </p:txBody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9942886" cy="4724400"/>
          </a:xfrm>
        </p:spPr>
        <p:txBody>
          <a:bodyPr/>
          <a:lstStyle/>
          <a:p>
            <a:r>
              <a:rPr lang="en-US" sz="2400" dirty="0"/>
              <a:t>Congestion Window: </a:t>
            </a:r>
            <a:r>
              <a:rPr lang="en-US" sz="2400" dirty="0">
                <a:solidFill>
                  <a:srgbClr val="FF0000"/>
                </a:solidFill>
              </a:rPr>
              <a:t>CWND</a:t>
            </a:r>
          </a:p>
          <a:p>
            <a:pPr lvl="1"/>
            <a:r>
              <a:rPr lang="en-US" sz="2000" dirty="0"/>
              <a:t>How many bytes can be sent without overflowing routers</a:t>
            </a:r>
          </a:p>
          <a:p>
            <a:pPr lvl="1"/>
            <a:r>
              <a:rPr lang="en-US" sz="2000" dirty="0"/>
              <a:t>Computed by the sender using congestion control algorithm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Flow control window: </a:t>
            </a:r>
            <a:r>
              <a:rPr lang="en-US" sz="2400" dirty="0" err="1">
                <a:solidFill>
                  <a:srgbClr val="0000FF"/>
                </a:solidFill>
              </a:rPr>
              <a:t>AdvertisedWindow</a:t>
            </a:r>
            <a:r>
              <a:rPr lang="en-US" sz="2400" dirty="0">
                <a:solidFill>
                  <a:srgbClr val="0000FF"/>
                </a:solidFill>
              </a:rPr>
              <a:t> (RWND)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How many bytes can be sent without overflowing receiver’s buffers</a:t>
            </a:r>
          </a:p>
          <a:p>
            <a:pPr lvl="1"/>
            <a:r>
              <a:rPr lang="en-US" sz="2000" dirty="0"/>
              <a:t>Determined by the receiver and reported to the sender</a:t>
            </a:r>
          </a:p>
          <a:p>
            <a:pPr lvl="1"/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Sender-side window =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minimum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24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CWND,RWND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pPr lvl="2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Assume for this material that RWND &gt;&gt; CWND</a:t>
            </a:r>
          </a:p>
          <a:p>
            <a:pPr lvl="1"/>
            <a:endParaRPr lang="en-US" sz="20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306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395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2938"/>
            <a:ext cx="8458200" cy="4411662"/>
          </a:xfrm>
        </p:spPr>
        <p:txBody>
          <a:bodyPr/>
          <a:lstStyle/>
          <a:p>
            <a:r>
              <a:rPr lang="en-US" dirty="0"/>
              <a:t>This lecture will talk about CWND in units of MSS </a:t>
            </a:r>
          </a:p>
          <a:p>
            <a:pPr lvl="1"/>
            <a:r>
              <a:rPr lang="en-US" dirty="0"/>
              <a:t>(Recall MSS: Maximum Segment Size, the amount of payload data in a TCP packet)</a:t>
            </a:r>
          </a:p>
          <a:p>
            <a:pPr lvl="1"/>
            <a:r>
              <a:rPr lang="en-US" dirty="0"/>
              <a:t>This is only for pedagogical purposes</a:t>
            </a:r>
          </a:p>
          <a:p>
            <a:pPr lvl="1"/>
            <a:endParaRPr lang="en-US" sz="2000" dirty="0"/>
          </a:p>
          <a:p>
            <a:pPr lvl="3"/>
            <a:endParaRPr lang="en-US" sz="1600" dirty="0"/>
          </a:p>
          <a:p>
            <a:r>
              <a:rPr lang="en-US" b="1" dirty="0"/>
              <a:t>In reality this is a SIMPLICATION: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Real implementations maintain CWND in bytes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14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1173162"/>
          </a:xfrm>
        </p:spPr>
        <p:txBody>
          <a:bodyPr/>
          <a:lstStyle/>
          <a:p>
            <a:r>
              <a:rPr lang="en-US" dirty="0"/>
              <a:t>Two Basic Questions</a:t>
            </a:r>
          </a:p>
        </p:txBody>
      </p:sp>
      <p:sp>
        <p:nvSpPr>
          <p:cNvPr id="99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1538"/>
            <a:ext cx="8229600" cy="4411662"/>
          </a:xfrm>
        </p:spPr>
        <p:txBody>
          <a:bodyPr/>
          <a:lstStyle/>
          <a:p>
            <a:r>
              <a:rPr lang="en-US" dirty="0"/>
              <a:t>How does the sender detect congestion?</a:t>
            </a:r>
          </a:p>
          <a:p>
            <a:endParaRPr lang="en-US" dirty="0"/>
          </a:p>
          <a:p>
            <a:r>
              <a:rPr lang="en-US" dirty="0"/>
              <a:t>How does the sender adjust its sending rate?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To address three issues</a:t>
            </a:r>
          </a:p>
          <a:p>
            <a:pPr lvl="2"/>
            <a:r>
              <a:rPr lang="en-US" sz="2400" dirty="0">
                <a:solidFill>
                  <a:srgbClr val="000090"/>
                </a:solidFill>
              </a:rPr>
              <a:t>Finding available bottleneck bandwidth</a:t>
            </a:r>
          </a:p>
          <a:p>
            <a:pPr lvl="2"/>
            <a:r>
              <a:rPr lang="en-US" sz="2400" dirty="0">
                <a:solidFill>
                  <a:srgbClr val="000090"/>
                </a:solidFill>
              </a:rPr>
              <a:t>Adjusting to bandwidth variations</a:t>
            </a:r>
          </a:p>
          <a:p>
            <a:pPr lvl="2"/>
            <a:r>
              <a:rPr lang="en-US" sz="2400" dirty="0">
                <a:solidFill>
                  <a:srgbClr val="000090"/>
                </a:solidFill>
              </a:rPr>
              <a:t>Sharing bandwidth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5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211" grpId="0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(Recall) Detecting Congestion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Arial" charset="0"/>
              </a:rPr>
              <a:t>Packet delays 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Tricky: noisy signal (delay often varies considerably)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Router tell end-hosts they’re congested</a:t>
            </a:r>
          </a:p>
          <a:p>
            <a:pPr marL="693737" lvl="2" indent="0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Arial" charset="0"/>
              </a:rPr>
              <a:t>Packet loss</a:t>
            </a:r>
          </a:p>
          <a:p>
            <a:pPr lvl="1">
              <a:buClr>
                <a:schemeClr val="tx2"/>
              </a:buClr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Fail-safe signal that TCP already has to detect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Complication: non-congestive loss (checksum errors)</a:t>
            </a: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2400" dirty="0"/>
              <a:t>Two indicators of packet loss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 ACK after certain time interval: </a:t>
            </a:r>
            <a:r>
              <a:rPr lang="en-US" sz="2000" dirty="0">
                <a:solidFill>
                  <a:srgbClr val="FF0000"/>
                </a:solidFill>
              </a:rPr>
              <a:t>timeout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Multiple </a:t>
            </a:r>
            <a:r>
              <a:rPr lang="en-US" sz="2000" dirty="0">
                <a:solidFill>
                  <a:srgbClr val="FF0000"/>
                </a:solidFill>
              </a:rPr>
              <a:t>duplicate ACKs</a:t>
            </a:r>
            <a:endParaRPr lang="en-US" sz="2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4487" lvl="1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112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539" grpId="0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Losses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Duplicate ACKs: isolated loss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Still getting ACKs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Timeout: much more serious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Not enough packets in progress to trigger duplicate-acks, OR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Suffered several losses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rgbClr val="0000FF"/>
                </a:solidFill>
              </a:rPr>
              <a:t>We will adjust rate differently for each case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112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Rate Adjustment</a:t>
            </a:r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12938"/>
            <a:ext cx="8534400" cy="4411662"/>
          </a:xfrm>
        </p:spPr>
        <p:txBody>
          <a:bodyPr/>
          <a:lstStyle/>
          <a:p>
            <a:r>
              <a:rPr lang="en-US" dirty="0"/>
              <a:t>Basic structure: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Upon receipt of ACK (of new data): increase rate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Upon detection of loss: decrease rate</a:t>
            </a:r>
            <a:br>
              <a:rPr lang="en-US" dirty="0">
                <a:solidFill>
                  <a:srgbClr val="000090"/>
                </a:solidFill>
              </a:rPr>
            </a:br>
            <a:endParaRPr lang="en-US" dirty="0">
              <a:solidFill>
                <a:srgbClr val="00009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How we increase/decrease the rate depends on the phase of congestion control we’re in: 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Discovering available bottleneck bandwidth </a:t>
            </a:r>
            <a:r>
              <a:rPr lang="en-US" i="1" dirty="0">
                <a:solidFill>
                  <a:srgbClr val="000090"/>
                </a:solidFill>
              </a:rPr>
              <a:t>vs.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Adjusting to bandwidth variations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63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23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300" dirty="0"/>
              <a:t>Multiplexing/demultiplexing</a:t>
            </a:r>
          </a:p>
        </p:txBody>
      </p:sp>
      <p:sp>
        <p:nvSpPr>
          <p:cNvPr id="132" name="Freeform 157">
            <a:extLst>
              <a:ext uri="{FF2B5EF4-FFF2-40B4-BE49-F238E27FC236}">
                <a16:creationId xmlns:a16="http://schemas.microsoft.com/office/drawing/2014/main" id="{511A693F-4BF3-344C-BDC6-28BAA983976E}"/>
              </a:ext>
            </a:extLst>
          </p:cNvPr>
          <p:cNvSpPr>
            <a:spLocks/>
          </p:cNvSpPr>
          <p:nvPr/>
        </p:nvSpPr>
        <p:spPr bwMode="auto">
          <a:xfrm>
            <a:off x="3831323" y="3536808"/>
            <a:ext cx="414338" cy="15621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3" name="Text Box 37">
            <a:extLst>
              <a:ext uri="{FF2B5EF4-FFF2-40B4-BE49-F238E27FC236}">
                <a16:creationId xmlns:a16="http://schemas.microsoft.com/office/drawing/2014/main" id="{4EEECEF7-BD4D-FD41-9A84-F2FC20AA2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6496" y="4230943"/>
            <a:ext cx="7216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Arial" charset="0"/>
              </a:rPr>
              <a:t>process</a:t>
            </a:r>
          </a:p>
        </p:txBody>
      </p:sp>
      <p:sp>
        <p:nvSpPr>
          <p:cNvPr id="134" name="Text Box 38">
            <a:extLst>
              <a:ext uri="{FF2B5EF4-FFF2-40B4-BE49-F238E27FC236}">
                <a16:creationId xmlns:a16="http://schemas.microsoft.com/office/drawing/2014/main" id="{FC061EBE-026B-F943-BBD5-748F965BF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156" y="3929715"/>
            <a:ext cx="6174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</a:rPr>
              <a:t>socket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AFC3DE-B7EF-9945-9B42-A8FE2028B2CF}"/>
              </a:ext>
            </a:extLst>
          </p:cNvPr>
          <p:cNvGrpSpPr/>
          <p:nvPr/>
        </p:nvGrpSpPr>
        <p:grpSpPr>
          <a:xfrm>
            <a:off x="5262455" y="2098533"/>
            <a:ext cx="3627237" cy="1229917"/>
            <a:chOff x="7016607" y="1655043"/>
            <a:chExt cx="4836316" cy="16398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BAE722-1B29-F74D-B90E-AAE0C7FE9C2E}"/>
                </a:ext>
              </a:extLst>
            </p:cNvPr>
            <p:cNvSpPr/>
            <p:nvPr/>
          </p:nvSpPr>
          <p:spPr>
            <a:xfrm>
              <a:off x="7016607" y="1945555"/>
              <a:ext cx="4508220" cy="12516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35" name="Group 177">
              <a:extLst>
                <a:ext uri="{FF2B5EF4-FFF2-40B4-BE49-F238E27FC236}">
                  <a16:creationId xmlns:a16="http://schemas.microsoft.com/office/drawing/2014/main" id="{0626849A-4E21-EE42-AD9A-55F4D52F11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1697" y="1655043"/>
              <a:ext cx="4721226" cy="1639889"/>
              <a:chOff x="2873" y="903"/>
              <a:chExt cx="2974" cy="1033"/>
            </a:xfrm>
          </p:grpSpPr>
          <p:sp>
            <p:nvSpPr>
              <p:cNvPr id="136" name="Rectangle 41">
                <a:extLst>
                  <a:ext uri="{FF2B5EF4-FFF2-40B4-BE49-F238E27FC236}">
                    <a16:creationId xmlns:a16="http://schemas.microsoft.com/office/drawing/2014/main" id="{1C592E58-CF36-1C40-A0FA-08F6B8498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148"/>
                <a:ext cx="2892" cy="78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 dirty="0">
                    <a:solidFill>
                      <a:srgbClr val="000000"/>
                    </a:solidFill>
                    <a:latin typeface="Calibri" panose="020F0502020204030204"/>
                    <a:ea typeface="ＭＳ Ｐゴシック" charset="0"/>
                  </a:rPr>
                  <a:t>use header info to deliver</a:t>
                </a:r>
              </a:p>
              <a:p>
                <a:pPr defTabSz="6858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 dirty="0">
                    <a:solidFill>
                      <a:srgbClr val="000000"/>
                    </a:solidFill>
                    <a:latin typeface="Calibri" panose="020F0502020204030204"/>
                    <a:ea typeface="ＭＳ Ｐゴシック" charset="0"/>
                  </a:rPr>
                  <a:t>received segments to correct </a:t>
                </a:r>
              </a:p>
              <a:p>
                <a:pPr defTabSz="6858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 dirty="0">
                    <a:solidFill>
                      <a:srgbClr val="000000"/>
                    </a:solidFill>
                    <a:latin typeface="Calibri" panose="020F0502020204030204"/>
                    <a:ea typeface="ＭＳ Ｐゴシック" charset="0"/>
                  </a:rPr>
                  <a:t>socket</a:t>
                </a:r>
              </a:p>
            </p:txBody>
          </p: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4D9CEE39-3F97-1346-9C27-5F6F930F2A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73" y="903"/>
                <a:ext cx="2606" cy="349"/>
                <a:chOff x="884" y="3594"/>
                <a:chExt cx="2091" cy="349"/>
              </a:xfrm>
            </p:grpSpPr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id="{8DE7A6B0-1014-184E-9108-23C65807C2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" y="3732"/>
                  <a:ext cx="1002" cy="21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350" kern="0">
                    <a:solidFill>
                      <a:srgbClr val="000000"/>
                    </a:solidFill>
                    <a:latin typeface="Calibri" panose="020F0502020204030204"/>
                    <a:ea typeface="ＭＳ Ｐゴシック" charset="0"/>
                  </a:endParaRPr>
                </a:p>
              </p:txBody>
            </p:sp>
            <p:sp>
              <p:nvSpPr>
                <p:cNvPr id="139" name="Text Box 44">
                  <a:extLst>
                    <a:ext uri="{FF2B5EF4-FFF2-40B4-BE49-F238E27FC236}">
                      <a16:creationId xmlns:a16="http://schemas.microsoft.com/office/drawing/2014/main" id="{88457A8D-2DB2-C848-9B52-93F5252D0E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84" y="3594"/>
                  <a:ext cx="2091" cy="34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100" i="1" kern="0" dirty="0">
                      <a:solidFill>
                        <a:srgbClr val="CC0000"/>
                      </a:solidFill>
                      <a:latin typeface="Calibri" panose="020F0502020204030204"/>
                    </a:rPr>
                    <a:t>demultiplexing as receiver:</a:t>
                  </a:r>
                </a:p>
              </p:txBody>
            </p:sp>
          </p:grpSp>
        </p:grpSp>
      </p:grpSp>
      <p:grpSp>
        <p:nvGrpSpPr>
          <p:cNvPr id="140" name="Group 57">
            <a:extLst>
              <a:ext uri="{FF2B5EF4-FFF2-40B4-BE49-F238E27FC236}">
                <a16:creationId xmlns:a16="http://schemas.microsoft.com/office/drawing/2014/main" id="{AE84E6CF-C8B6-044E-92D9-9754C3253112}"/>
              </a:ext>
            </a:extLst>
          </p:cNvPr>
          <p:cNvGrpSpPr>
            <a:grpSpLocks/>
          </p:cNvGrpSpPr>
          <p:nvPr/>
        </p:nvGrpSpPr>
        <p:grpSpPr bwMode="auto">
          <a:xfrm>
            <a:off x="7367480" y="3985675"/>
            <a:ext cx="400050" cy="154781"/>
            <a:chOff x="344" y="1846"/>
            <a:chExt cx="336" cy="130"/>
          </a:xfrm>
        </p:grpSpPr>
        <p:sp>
          <p:nvSpPr>
            <p:cNvPr id="141" name="Rectangle 35">
              <a:extLst>
                <a:ext uri="{FF2B5EF4-FFF2-40B4-BE49-F238E27FC236}">
                  <a16:creationId xmlns:a16="http://schemas.microsoft.com/office/drawing/2014/main" id="{7D4B092F-0804-EE4A-94E0-8271C5100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42" name="Rectangle 54">
              <a:extLst>
                <a:ext uri="{FF2B5EF4-FFF2-40B4-BE49-F238E27FC236}">
                  <a16:creationId xmlns:a16="http://schemas.microsoft.com/office/drawing/2014/main" id="{8FBA6612-C2CB-7A4A-BDE1-C5A9430DF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43" name="Rectangle 55">
              <a:extLst>
                <a:ext uri="{FF2B5EF4-FFF2-40B4-BE49-F238E27FC236}">
                  <a16:creationId xmlns:a16="http://schemas.microsoft.com/office/drawing/2014/main" id="{CB6C4329-1870-6D47-94B8-AB8D08DC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44" name="Rectangle 56">
              <a:extLst>
                <a:ext uri="{FF2B5EF4-FFF2-40B4-BE49-F238E27FC236}">
                  <a16:creationId xmlns:a16="http://schemas.microsoft.com/office/drawing/2014/main" id="{7506EAD6-B400-9A41-8C08-BA0829851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45" name="Rectangle 23">
            <a:extLst>
              <a:ext uri="{FF2B5EF4-FFF2-40B4-BE49-F238E27FC236}">
                <a16:creationId xmlns:a16="http://schemas.microsoft.com/office/drawing/2014/main" id="{F1314FFD-BA11-A042-BA84-1061E3729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089" y="3574908"/>
            <a:ext cx="1122760" cy="14859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" name="Rectangle 24">
            <a:extLst>
              <a:ext uri="{FF2B5EF4-FFF2-40B4-BE49-F238E27FC236}">
                <a16:creationId xmlns:a16="http://schemas.microsoft.com/office/drawing/2014/main" id="{89D8A59C-E128-B74A-B94F-06FAC9DB7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5895" y="3615390"/>
            <a:ext cx="1104900" cy="14847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7" name="Line 25">
            <a:extLst>
              <a:ext uri="{FF2B5EF4-FFF2-40B4-BE49-F238E27FC236}">
                <a16:creationId xmlns:a16="http://schemas.microsoft.com/office/drawing/2014/main" id="{B922FB1F-8B1A-1843-A740-29E910EB3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0657" y="4192843"/>
            <a:ext cx="1095375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8" name="Text Box 26">
            <a:extLst>
              <a:ext uri="{FF2B5EF4-FFF2-40B4-BE49-F238E27FC236}">
                <a16:creationId xmlns:a16="http://schemas.microsoft.com/office/drawing/2014/main" id="{BE3B5056-5F96-5946-AEC3-17140DB16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236" y="4179745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transport</a:t>
            </a:r>
          </a:p>
        </p:txBody>
      </p:sp>
      <p:sp>
        <p:nvSpPr>
          <p:cNvPr id="149" name="Line 27">
            <a:extLst>
              <a:ext uri="{FF2B5EF4-FFF2-40B4-BE49-F238E27FC236}">
                <a16:creationId xmlns:a16="http://schemas.microsoft.com/office/drawing/2014/main" id="{FF1A214D-FBCE-7342-8332-F3FA9C577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1849" y="4430968"/>
            <a:ext cx="109299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0" name="Text Box 26">
            <a:extLst>
              <a:ext uri="{FF2B5EF4-FFF2-40B4-BE49-F238E27FC236}">
                <a16:creationId xmlns:a16="http://schemas.microsoft.com/office/drawing/2014/main" id="{975D136A-FEFB-9E40-BA33-B33E91228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855" y="3590386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151" name="Text Box 26">
            <a:extLst>
              <a:ext uri="{FF2B5EF4-FFF2-40B4-BE49-F238E27FC236}">
                <a16:creationId xmlns:a16="http://schemas.microsoft.com/office/drawing/2014/main" id="{50D62C6A-4C80-854F-A4B8-723E99A5A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9474" y="4858402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152" name="Text Box 26">
            <a:extLst>
              <a:ext uri="{FF2B5EF4-FFF2-40B4-BE49-F238E27FC236}">
                <a16:creationId xmlns:a16="http://schemas.microsoft.com/office/drawing/2014/main" id="{A79D3A45-C33B-7046-9088-A02FAACCA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9474" y="4644089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link</a:t>
            </a:r>
          </a:p>
        </p:txBody>
      </p:sp>
      <p:sp>
        <p:nvSpPr>
          <p:cNvPr id="153" name="Text Box 26">
            <a:extLst>
              <a:ext uri="{FF2B5EF4-FFF2-40B4-BE49-F238E27FC236}">
                <a16:creationId xmlns:a16="http://schemas.microsoft.com/office/drawing/2014/main" id="{F3520259-D4C5-3340-8000-3B8C746A7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9474" y="4420252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154" name="Oval 120">
            <a:extLst>
              <a:ext uri="{FF2B5EF4-FFF2-40B4-BE49-F238E27FC236}">
                <a16:creationId xmlns:a16="http://schemas.microsoft.com/office/drawing/2014/main" id="{A77294DB-DD97-F741-82FD-F8B94839A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539" y="3871374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  <a:latin typeface="Calibri" panose="020F0502020204030204"/>
                <a:ea typeface="ＭＳ Ｐゴシック" charset="0"/>
              </a:rPr>
              <a:t>P2</a:t>
            </a:r>
          </a:p>
        </p:txBody>
      </p:sp>
      <p:sp>
        <p:nvSpPr>
          <p:cNvPr id="155" name="Line 27">
            <a:extLst>
              <a:ext uri="{FF2B5EF4-FFF2-40B4-BE49-F238E27FC236}">
                <a16:creationId xmlns:a16="http://schemas.microsoft.com/office/drawing/2014/main" id="{E1326351-38D1-A440-A7B8-5079367D5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9467" y="4664330"/>
            <a:ext cx="109299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6" name="Line 27">
            <a:extLst>
              <a:ext uri="{FF2B5EF4-FFF2-40B4-BE49-F238E27FC236}">
                <a16:creationId xmlns:a16="http://schemas.microsoft.com/office/drawing/2014/main" id="{891B0B5D-A14D-1A40-B291-CC1A04A0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7086" y="4888168"/>
            <a:ext cx="109299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7" name="Oval 128">
            <a:extLst>
              <a:ext uri="{FF2B5EF4-FFF2-40B4-BE49-F238E27FC236}">
                <a16:creationId xmlns:a16="http://schemas.microsoft.com/office/drawing/2014/main" id="{AAD00A20-9526-2F4E-9C87-C3B249C8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901" y="3871374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  <a:latin typeface="Calibri" panose="020F0502020204030204"/>
                <a:ea typeface="ＭＳ Ｐゴシック" charset="0"/>
              </a:rPr>
              <a:t>P1</a:t>
            </a:r>
          </a:p>
        </p:txBody>
      </p:sp>
      <p:grpSp>
        <p:nvGrpSpPr>
          <p:cNvPr id="158" name="Group 134">
            <a:extLst>
              <a:ext uri="{FF2B5EF4-FFF2-40B4-BE49-F238E27FC236}">
                <a16:creationId xmlns:a16="http://schemas.microsoft.com/office/drawing/2014/main" id="{015BC705-D8E3-EA41-A198-6A8DDB031BE2}"/>
              </a:ext>
            </a:extLst>
          </p:cNvPr>
          <p:cNvGrpSpPr>
            <a:grpSpLocks/>
          </p:cNvGrpSpPr>
          <p:nvPr/>
        </p:nvGrpSpPr>
        <p:grpSpPr bwMode="auto">
          <a:xfrm>
            <a:off x="4851688" y="4140455"/>
            <a:ext cx="309563" cy="119063"/>
            <a:chOff x="1383" y="2620"/>
            <a:chExt cx="260" cy="100"/>
          </a:xfrm>
        </p:grpSpPr>
        <p:sp>
          <p:nvSpPr>
            <p:cNvPr id="159" name="Rectangle 130">
              <a:extLst>
                <a:ext uri="{FF2B5EF4-FFF2-40B4-BE49-F238E27FC236}">
                  <a16:creationId xmlns:a16="http://schemas.microsoft.com/office/drawing/2014/main" id="{617E09BE-67A7-E846-8718-4C5F4E89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60" name="Rectangle 131">
              <a:extLst>
                <a:ext uri="{FF2B5EF4-FFF2-40B4-BE49-F238E27FC236}">
                  <a16:creationId xmlns:a16="http://schemas.microsoft.com/office/drawing/2014/main" id="{DAEC0345-B8B5-6942-9E07-837C51C1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61" name="Rectangle 132">
              <a:extLst>
                <a:ext uri="{FF2B5EF4-FFF2-40B4-BE49-F238E27FC236}">
                  <a16:creationId xmlns:a16="http://schemas.microsoft.com/office/drawing/2014/main" id="{CBC575E8-9188-C944-A373-1BE60CED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62" name="Rectangle 133">
              <a:extLst>
                <a:ext uri="{FF2B5EF4-FFF2-40B4-BE49-F238E27FC236}">
                  <a16:creationId xmlns:a16="http://schemas.microsoft.com/office/drawing/2014/main" id="{5CBAC889-4624-214B-8DD0-1C5D2121C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63" name="Group 135">
            <a:extLst>
              <a:ext uri="{FF2B5EF4-FFF2-40B4-BE49-F238E27FC236}">
                <a16:creationId xmlns:a16="http://schemas.microsoft.com/office/drawing/2014/main" id="{E0C06B10-B8DE-5649-9DA7-1C38410338CA}"/>
              </a:ext>
            </a:extLst>
          </p:cNvPr>
          <p:cNvGrpSpPr>
            <a:grpSpLocks/>
          </p:cNvGrpSpPr>
          <p:nvPr/>
        </p:nvGrpSpPr>
        <p:grpSpPr bwMode="auto">
          <a:xfrm>
            <a:off x="4325432" y="4134502"/>
            <a:ext cx="309563" cy="119063"/>
            <a:chOff x="1383" y="2620"/>
            <a:chExt cx="260" cy="100"/>
          </a:xfrm>
        </p:grpSpPr>
        <p:sp>
          <p:nvSpPr>
            <p:cNvPr id="164" name="Rectangle 136">
              <a:extLst>
                <a:ext uri="{FF2B5EF4-FFF2-40B4-BE49-F238E27FC236}">
                  <a16:creationId xmlns:a16="http://schemas.microsoft.com/office/drawing/2014/main" id="{90DDD937-6604-0E4A-BC22-D30869333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65" name="Rectangle 137">
              <a:extLst>
                <a:ext uri="{FF2B5EF4-FFF2-40B4-BE49-F238E27FC236}">
                  <a16:creationId xmlns:a16="http://schemas.microsoft.com/office/drawing/2014/main" id="{12ACDF7C-B3D8-9B4A-BD4A-D8CF4A028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66" name="Rectangle 138">
              <a:extLst>
                <a:ext uri="{FF2B5EF4-FFF2-40B4-BE49-F238E27FC236}">
                  <a16:creationId xmlns:a16="http://schemas.microsoft.com/office/drawing/2014/main" id="{BBABF61C-A52E-5440-86D9-57F0C4530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67" name="Rectangle 139">
              <a:extLst>
                <a:ext uri="{FF2B5EF4-FFF2-40B4-BE49-F238E27FC236}">
                  <a16:creationId xmlns:a16="http://schemas.microsoft.com/office/drawing/2014/main" id="{32461327-4600-6E4F-AB44-FD06E8C35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70" name="Rectangle 23">
            <a:extLst>
              <a:ext uri="{FF2B5EF4-FFF2-40B4-BE49-F238E27FC236}">
                <a16:creationId xmlns:a16="http://schemas.microsoft.com/office/drawing/2014/main" id="{18A5F7E9-E597-8A49-8FBA-5EBCB6131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730" y="3852324"/>
            <a:ext cx="972740" cy="14859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1" name="Rectangle 24">
            <a:extLst>
              <a:ext uri="{FF2B5EF4-FFF2-40B4-BE49-F238E27FC236}">
                <a16:creationId xmlns:a16="http://schemas.microsoft.com/office/drawing/2014/main" id="{5DFFE03C-FB1C-D742-84E9-52CBDDB98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155" y="3892805"/>
            <a:ext cx="954881" cy="1484709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2" name="Line 25">
            <a:extLst>
              <a:ext uri="{FF2B5EF4-FFF2-40B4-BE49-F238E27FC236}">
                <a16:creationId xmlns:a16="http://schemas.microsoft.com/office/drawing/2014/main" id="{5AD7BC14-F444-E745-8910-70D580A77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298" y="4463115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3" name="Text Box 26">
            <a:extLst>
              <a:ext uri="{FF2B5EF4-FFF2-40B4-BE49-F238E27FC236}">
                <a16:creationId xmlns:a16="http://schemas.microsoft.com/office/drawing/2014/main" id="{1058B2AB-1EA8-1A46-9E03-D8FFDD9E5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151" y="4450018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transport</a:t>
            </a:r>
          </a:p>
        </p:txBody>
      </p:sp>
      <p:sp>
        <p:nvSpPr>
          <p:cNvPr id="174" name="Line 27">
            <a:extLst>
              <a:ext uri="{FF2B5EF4-FFF2-40B4-BE49-F238E27FC236}">
                <a16:creationId xmlns:a16="http://schemas.microsoft.com/office/drawing/2014/main" id="{3A83CA24-DF84-F740-B870-F5C298378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3251" y="4703621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5" name="Line 28">
            <a:extLst>
              <a:ext uri="{FF2B5EF4-FFF2-40B4-BE49-F238E27FC236}">
                <a16:creationId xmlns:a16="http://schemas.microsoft.com/office/drawing/2014/main" id="{1D5846CF-9A4C-784A-A5A4-98F8F1486D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2536" y="4935793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6" name="Line 29">
            <a:extLst>
              <a:ext uri="{FF2B5EF4-FFF2-40B4-BE49-F238E27FC236}">
                <a16:creationId xmlns:a16="http://schemas.microsoft.com/office/drawing/2014/main" id="{987AF988-33D7-A644-9737-1635D99E9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2536" y="5150106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7" name="Text Box 26">
            <a:extLst>
              <a:ext uri="{FF2B5EF4-FFF2-40B4-BE49-F238E27FC236}">
                <a16:creationId xmlns:a16="http://schemas.microsoft.com/office/drawing/2014/main" id="{DC53D19A-63B2-7141-9008-9BC3F6780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345" y="3885661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178" name="Text Box 26">
            <a:extLst>
              <a:ext uri="{FF2B5EF4-FFF2-40B4-BE49-F238E27FC236}">
                <a16:creationId xmlns:a16="http://schemas.microsoft.com/office/drawing/2014/main" id="{668FFB30-2FA6-AE41-99EF-4D74E37F3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008" y="5128674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179" name="Text Box 26">
            <a:extLst>
              <a:ext uri="{FF2B5EF4-FFF2-40B4-BE49-F238E27FC236}">
                <a16:creationId xmlns:a16="http://schemas.microsoft.com/office/drawing/2014/main" id="{9646084A-4EA0-5345-8A3E-91D34753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295" y="4914361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link</a:t>
            </a:r>
          </a:p>
        </p:txBody>
      </p:sp>
      <p:sp>
        <p:nvSpPr>
          <p:cNvPr id="180" name="Text Box 26">
            <a:extLst>
              <a:ext uri="{FF2B5EF4-FFF2-40B4-BE49-F238E27FC236}">
                <a16:creationId xmlns:a16="http://schemas.microsoft.com/office/drawing/2014/main" id="{9FDE009F-BD4C-6B4C-A66D-690533C0F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151" y="4692905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181" name="Oval 101">
            <a:extLst>
              <a:ext uri="{FF2B5EF4-FFF2-40B4-BE49-F238E27FC236}">
                <a16:creationId xmlns:a16="http://schemas.microsoft.com/office/drawing/2014/main" id="{092F802C-72A1-EE41-9CEB-72883AD3F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568" y="4141646"/>
            <a:ext cx="448865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  <a:latin typeface="Calibri" panose="020F0502020204030204"/>
                <a:ea typeface="ＭＳ Ｐゴシック" charset="0"/>
              </a:rPr>
              <a:t>P4</a:t>
            </a:r>
          </a:p>
        </p:txBody>
      </p:sp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6874561" y="3876136"/>
            <a:ext cx="435769" cy="1528763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2232313" y="3891614"/>
            <a:ext cx="414338" cy="15621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4" name="Rectangle 23">
            <a:extLst>
              <a:ext uri="{FF2B5EF4-FFF2-40B4-BE49-F238E27FC236}">
                <a16:creationId xmlns:a16="http://schemas.microsoft.com/office/drawing/2014/main" id="{AC94A5E0-4794-4246-825A-61CE41279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989" y="3858277"/>
            <a:ext cx="972741" cy="14859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5" name="Rectangle 24">
            <a:extLst>
              <a:ext uri="{FF2B5EF4-FFF2-40B4-BE49-F238E27FC236}">
                <a16:creationId xmlns:a16="http://schemas.microsoft.com/office/drawing/2014/main" id="{6F8DDC46-C4B7-DF4E-8AF5-C602B6EAA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414" y="3898758"/>
            <a:ext cx="954881" cy="14847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6" name="Line 25">
            <a:extLst>
              <a:ext uri="{FF2B5EF4-FFF2-40B4-BE49-F238E27FC236}">
                <a16:creationId xmlns:a16="http://schemas.microsoft.com/office/drawing/2014/main" id="{DBA82451-A905-D646-87C3-445C7FB42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8557" y="4469068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7" name="Text Box 26">
            <a:extLst>
              <a:ext uri="{FF2B5EF4-FFF2-40B4-BE49-F238E27FC236}">
                <a16:creationId xmlns:a16="http://schemas.microsoft.com/office/drawing/2014/main" id="{20A57016-2D36-9945-9BC2-7F8B32341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11" y="4455970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transport</a:t>
            </a:r>
          </a:p>
        </p:txBody>
      </p:sp>
      <p:sp>
        <p:nvSpPr>
          <p:cNvPr id="188" name="Line 27">
            <a:extLst>
              <a:ext uri="{FF2B5EF4-FFF2-40B4-BE49-F238E27FC236}">
                <a16:creationId xmlns:a16="http://schemas.microsoft.com/office/drawing/2014/main" id="{C4DE758D-2140-4D46-8462-D030054EF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4511" y="4709575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9" name="Line 28">
            <a:extLst>
              <a:ext uri="{FF2B5EF4-FFF2-40B4-BE49-F238E27FC236}">
                <a16:creationId xmlns:a16="http://schemas.microsoft.com/office/drawing/2014/main" id="{54E984A7-4546-6E49-B9F8-528EAF4E1F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3795" y="4941746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0" name="Line 29">
            <a:extLst>
              <a:ext uri="{FF2B5EF4-FFF2-40B4-BE49-F238E27FC236}">
                <a16:creationId xmlns:a16="http://schemas.microsoft.com/office/drawing/2014/main" id="{85DE9E64-476F-6F4E-8BFA-3205F1E59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3795" y="5156059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1" name="Text Box 26">
            <a:extLst>
              <a:ext uri="{FF2B5EF4-FFF2-40B4-BE49-F238E27FC236}">
                <a16:creationId xmlns:a16="http://schemas.microsoft.com/office/drawing/2014/main" id="{A1B9282E-64F8-1442-8F95-7A9813CE8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605" y="3891614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192" name="Text Box 26">
            <a:extLst>
              <a:ext uri="{FF2B5EF4-FFF2-40B4-BE49-F238E27FC236}">
                <a16:creationId xmlns:a16="http://schemas.microsoft.com/office/drawing/2014/main" id="{83782313-46E0-BE46-BEED-BDC4F6A04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267" y="5134627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193" name="Text Box 26">
            <a:extLst>
              <a:ext uri="{FF2B5EF4-FFF2-40B4-BE49-F238E27FC236}">
                <a16:creationId xmlns:a16="http://schemas.microsoft.com/office/drawing/2014/main" id="{E3A71501-A89A-D249-84FB-20D98047A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55" y="4920314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link</a:t>
            </a:r>
          </a:p>
        </p:txBody>
      </p:sp>
      <p:sp>
        <p:nvSpPr>
          <p:cNvPr id="194" name="Text Box 26">
            <a:extLst>
              <a:ext uri="{FF2B5EF4-FFF2-40B4-BE49-F238E27FC236}">
                <a16:creationId xmlns:a16="http://schemas.microsoft.com/office/drawing/2014/main" id="{6C7F0039-C145-9D4F-92E4-1AF9B0406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11" y="4698858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195" name="Oval 23">
            <a:extLst>
              <a:ext uri="{FF2B5EF4-FFF2-40B4-BE49-F238E27FC236}">
                <a16:creationId xmlns:a16="http://schemas.microsoft.com/office/drawing/2014/main" id="{34D7692A-81D8-4D48-8FE7-F92A1F474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826" y="4147599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  <a:latin typeface="Calibri" panose="020F0502020204030204"/>
                <a:ea typeface="ＭＳ Ｐゴシック" charset="0"/>
              </a:rPr>
              <a:t>P3</a:t>
            </a:r>
          </a:p>
        </p:txBody>
      </p:sp>
      <p:grpSp>
        <p:nvGrpSpPr>
          <p:cNvPr id="196" name="Group 149">
            <a:extLst>
              <a:ext uri="{FF2B5EF4-FFF2-40B4-BE49-F238E27FC236}">
                <a16:creationId xmlns:a16="http://schemas.microsoft.com/office/drawing/2014/main" id="{21881EDC-E749-4F46-8C1C-B44DD21BA9AD}"/>
              </a:ext>
            </a:extLst>
          </p:cNvPr>
          <p:cNvGrpSpPr>
            <a:grpSpLocks/>
          </p:cNvGrpSpPr>
          <p:nvPr/>
        </p:nvGrpSpPr>
        <p:grpSpPr bwMode="auto">
          <a:xfrm>
            <a:off x="2971692" y="4401202"/>
            <a:ext cx="309563" cy="119063"/>
            <a:chOff x="1287" y="2524"/>
            <a:chExt cx="260" cy="100"/>
          </a:xfrm>
        </p:grpSpPr>
        <p:sp>
          <p:nvSpPr>
            <p:cNvPr id="197" name="Rectangle 73">
              <a:extLst>
                <a:ext uri="{FF2B5EF4-FFF2-40B4-BE49-F238E27FC236}">
                  <a16:creationId xmlns:a16="http://schemas.microsoft.com/office/drawing/2014/main" id="{F3D0248D-63A0-3447-AD45-C92BA38B9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98" name="Rectangle 74">
              <a:extLst>
                <a:ext uri="{FF2B5EF4-FFF2-40B4-BE49-F238E27FC236}">
                  <a16:creationId xmlns:a16="http://schemas.microsoft.com/office/drawing/2014/main" id="{A8C44BD4-B473-EA48-B1D2-4212120DE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99" name="Rectangle 75">
              <a:extLst>
                <a:ext uri="{FF2B5EF4-FFF2-40B4-BE49-F238E27FC236}">
                  <a16:creationId xmlns:a16="http://schemas.microsoft.com/office/drawing/2014/main" id="{08B6F9A7-9AD7-B040-B431-D7898B467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0" name="Rectangle 129">
              <a:extLst>
                <a:ext uri="{FF2B5EF4-FFF2-40B4-BE49-F238E27FC236}">
                  <a16:creationId xmlns:a16="http://schemas.microsoft.com/office/drawing/2014/main" id="{310C322C-F672-7946-BD16-DA4CE50EE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201" name="Group 150">
            <a:extLst>
              <a:ext uri="{FF2B5EF4-FFF2-40B4-BE49-F238E27FC236}">
                <a16:creationId xmlns:a16="http://schemas.microsoft.com/office/drawing/2014/main" id="{C5660C67-80CE-084B-8B8D-F5CCCDA73638}"/>
              </a:ext>
            </a:extLst>
          </p:cNvPr>
          <p:cNvGrpSpPr>
            <a:grpSpLocks/>
          </p:cNvGrpSpPr>
          <p:nvPr/>
        </p:nvGrpSpPr>
        <p:grpSpPr bwMode="auto">
          <a:xfrm>
            <a:off x="6226861" y="4400011"/>
            <a:ext cx="309563" cy="119063"/>
            <a:chOff x="1287" y="2524"/>
            <a:chExt cx="260" cy="100"/>
          </a:xfrm>
        </p:grpSpPr>
        <p:sp>
          <p:nvSpPr>
            <p:cNvPr id="202" name="Rectangle 151">
              <a:extLst>
                <a:ext uri="{FF2B5EF4-FFF2-40B4-BE49-F238E27FC236}">
                  <a16:creationId xmlns:a16="http://schemas.microsoft.com/office/drawing/2014/main" id="{E39443DC-01F4-7A42-BC3B-BD48B195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3" name="Rectangle 152">
              <a:extLst>
                <a:ext uri="{FF2B5EF4-FFF2-40B4-BE49-F238E27FC236}">
                  <a16:creationId xmlns:a16="http://schemas.microsoft.com/office/drawing/2014/main" id="{810BA023-C5B8-434B-9FF4-507BAFBB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4" name="Rectangle 153">
              <a:extLst>
                <a:ext uri="{FF2B5EF4-FFF2-40B4-BE49-F238E27FC236}">
                  <a16:creationId xmlns:a16="http://schemas.microsoft.com/office/drawing/2014/main" id="{48739CB2-AA1C-8B4E-8D0B-CFBBB2A4F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5" name="Rectangle 154">
              <a:extLst>
                <a:ext uri="{FF2B5EF4-FFF2-40B4-BE49-F238E27FC236}">
                  <a16:creationId xmlns:a16="http://schemas.microsoft.com/office/drawing/2014/main" id="{435BB581-5D52-C345-BA75-358EC9A43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206" name="Freeform 146">
            <a:extLst>
              <a:ext uri="{FF2B5EF4-FFF2-40B4-BE49-F238E27FC236}">
                <a16:creationId xmlns:a16="http://schemas.microsoft.com/office/drawing/2014/main" id="{8EB20ED3-9276-204C-BA00-A485E0531DD2}"/>
              </a:ext>
            </a:extLst>
          </p:cNvPr>
          <p:cNvSpPr>
            <a:spLocks/>
          </p:cNvSpPr>
          <p:nvPr/>
        </p:nvSpPr>
        <p:spPr bwMode="auto">
          <a:xfrm>
            <a:off x="4762393" y="4176174"/>
            <a:ext cx="1629965" cy="1491853"/>
          </a:xfrm>
          <a:custGeom>
            <a:avLst/>
            <a:gdLst>
              <a:gd name="T0" fmla="*/ 2147483647 w 1369"/>
              <a:gd name="T1" fmla="*/ 2147483647 h 1253"/>
              <a:gd name="T2" fmla="*/ 2147483647 w 1369"/>
              <a:gd name="T3" fmla="*/ 2147483647 h 1253"/>
              <a:gd name="T4" fmla="*/ 2147483647 w 1369"/>
              <a:gd name="T5" fmla="*/ 2147483647 h 1253"/>
              <a:gd name="T6" fmla="*/ 0 w 1369"/>
              <a:gd name="T7" fmla="*/ 2147483647 h 1253"/>
              <a:gd name="T8" fmla="*/ 2147483647 w 1369"/>
              <a:gd name="T9" fmla="*/ 0 h 12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69" h="1253">
                <a:moveTo>
                  <a:pt x="1369" y="216"/>
                </a:moveTo>
                <a:lnTo>
                  <a:pt x="1362" y="1252"/>
                </a:lnTo>
                <a:lnTo>
                  <a:pt x="16" y="1253"/>
                </a:lnTo>
                <a:lnTo>
                  <a:pt x="0" y="121"/>
                </a:lnTo>
                <a:lnTo>
                  <a:pt x="19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7" name="Freeform 147">
            <a:extLst>
              <a:ext uri="{FF2B5EF4-FFF2-40B4-BE49-F238E27FC236}">
                <a16:creationId xmlns:a16="http://schemas.microsoft.com/office/drawing/2014/main" id="{911482D4-C931-F64A-A760-F208DA9E7FB6}"/>
              </a:ext>
            </a:extLst>
          </p:cNvPr>
          <p:cNvSpPr>
            <a:spLocks/>
          </p:cNvSpPr>
          <p:nvPr/>
        </p:nvSpPr>
        <p:spPr bwMode="auto">
          <a:xfrm>
            <a:off x="4851689" y="4199987"/>
            <a:ext cx="1488281" cy="1407319"/>
          </a:xfrm>
          <a:custGeom>
            <a:avLst/>
            <a:gdLst>
              <a:gd name="T0" fmla="*/ 2147483647 w 1250"/>
              <a:gd name="T1" fmla="*/ 2147483647 h 1182"/>
              <a:gd name="T2" fmla="*/ 2147483647 w 1250"/>
              <a:gd name="T3" fmla="*/ 2147483647 h 1182"/>
              <a:gd name="T4" fmla="*/ 2147483647 w 1250"/>
              <a:gd name="T5" fmla="*/ 2147483647 h 1182"/>
              <a:gd name="T6" fmla="*/ 0 w 1250"/>
              <a:gd name="T7" fmla="*/ 2147483647 h 1182"/>
              <a:gd name="T8" fmla="*/ 2147483647 w 1250"/>
              <a:gd name="T9" fmla="*/ 0 h 1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0" h="1182">
                <a:moveTo>
                  <a:pt x="1250" y="190"/>
                </a:moveTo>
                <a:lnTo>
                  <a:pt x="1244" y="1182"/>
                </a:lnTo>
                <a:lnTo>
                  <a:pt x="19" y="1181"/>
                </a:lnTo>
                <a:lnTo>
                  <a:pt x="0" y="155"/>
                </a:lnTo>
                <a:lnTo>
                  <a:pt x="17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8" name="Oval 36">
            <a:extLst>
              <a:ext uri="{FF2B5EF4-FFF2-40B4-BE49-F238E27FC236}">
                <a16:creationId xmlns:a16="http://schemas.microsoft.com/office/drawing/2014/main" id="{6C459D77-5631-504A-9CB0-A48BD9C6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764" y="4259518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45698" y="4354748"/>
            <a:ext cx="416499" cy="53633"/>
            <a:chOff x="1420065" y="5012608"/>
            <a:chExt cx="555332" cy="71510"/>
          </a:xfrm>
        </p:grpSpPr>
        <p:sp>
          <p:nvSpPr>
            <p:cNvPr id="210" name="Oval 166">
              <a:extLst>
                <a:ext uri="{FF2B5EF4-FFF2-40B4-BE49-F238E27FC236}">
                  <a16:creationId xmlns:a16="http://schemas.microsoft.com/office/drawing/2014/main" id="{ADD1825C-C7DB-6844-A3DF-BCF2BA1F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065" y="501260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1" name="Oval 167">
              <a:extLst>
                <a:ext uri="{FF2B5EF4-FFF2-40B4-BE49-F238E27FC236}">
                  <a16:creationId xmlns:a16="http://schemas.microsoft.com/office/drawing/2014/main" id="{0600B33C-3B3C-0646-85DB-B042B7A87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547" y="501426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212" name="Freeform 168">
            <a:extLst>
              <a:ext uri="{FF2B5EF4-FFF2-40B4-BE49-F238E27FC236}">
                <a16:creationId xmlns:a16="http://schemas.microsoft.com/office/drawing/2014/main" id="{202E5E96-F7A0-1448-90F0-6A79F4073978}"/>
              </a:ext>
            </a:extLst>
          </p:cNvPr>
          <p:cNvSpPr>
            <a:spLocks/>
          </p:cNvSpPr>
          <p:nvPr/>
        </p:nvSpPr>
        <p:spPr bwMode="auto">
          <a:xfrm>
            <a:off x="3983723" y="3314162"/>
            <a:ext cx="516731" cy="1076325"/>
          </a:xfrm>
          <a:custGeom>
            <a:avLst/>
            <a:gdLst>
              <a:gd name="T0" fmla="*/ 434 w 434"/>
              <a:gd name="T1" fmla="*/ 904 h 904"/>
              <a:gd name="T2" fmla="*/ 2 w 434"/>
              <a:gd name="T3" fmla="*/ 902 h 904"/>
              <a:gd name="T4" fmla="*/ 0 w 434"/>
              <a:gd name="T5" fmla="*/ 0 h 9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4" h="904">
                <a:moveTo>
                  <a:pt x="434" y="904"/>
                </a:moveTo>
                <a:lnTo>
                  <a:pt x="2" y="902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13" name="Group 172">
            <a:extLst>
              <a:ext uri="{FF2B5EF4-FFF2-40B4-BE49-F238E27FC236}">
                <a16:creationId xmlns:a16="http://schemas.microsoft.com/office/drawing/2014/main" id="{A2D29F5F-484F-7547-9B9A-8974E37BD10F}"/>
              </a:ext>
            </a:extLst>
          </p:cNvPr>
          <p:cNvGrpSpPr>
            <a:grpSpLocks/>
          </p:cNvGrpSpPr>
          <p:nvPr/>
        </p:nvGrpSpPr>
        <p:grpSpPr bwMode="auto">
          <a:xfrm>
            <a:off x="4658807" y="3286777"/>
            <a:ext cx="785813" cy="1081088"/>
            <a:chOff x="2432" y="1758"/>
            <a:chExt cx="660" cy="908"/>
          </a:xfrm>
        </p:grpSpPr>
        <p:sp>
          <p:nvSpPr>
            <p:cNvPr id="214" name="Oval 170">
              <a:extLst>
                <a:ext uri="{FF2B5EF4-FFF2-40B4-BE49-F238E27FC236}">
                  <a16:creationId xmlns:a16="http://schemas.microsoft.com/office/drawing/2014/main" id="{E03C7F13-7247-C24D-85C2-723A1405F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564"/>
              <a:ext cx="144" cy="10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5" name="Freeform 171">
              <a:extLst>
                <a:ext uri="{FF2B5EF4-FFF2-40B4-BE49-F238E27FC236}">
                  <a16:creationId xmlns:a16="http://schemas.microsoft.com/office/drawing/2014/main" id="{9BC6BA8A-16A3-F446-97F4-767748284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1758"/>
              <a:ext cx="586" cy="810"/>
            </a:xfrm>
            <a:custGeom>
              <a:avLst/>
              <a:gdLst>
                <a:gd name="T0" fmla="*/ 0 w 586"/>
                <a:gd name="T1" fmla="*/ 810 h 810"/>
                <a:gd name="T2" fmla="*/ 2 w 586"/>
                <a:gd name="T3" fmla="*/ 808 h 810"/>
                <a:gd name="T4" fmla="*/ 2 w 586"/>
                <a:gd name="T5" fmla="*/ 170 h 810"/>
                <a:gd name="T6" fmla="*/ 586 w 586"/>
                <a:gd name="T7" fmla="*/ 0 h 8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6" h="810">
                  <a:moveTo>
                    <a:pt x="0" y="810"/>
                  </a:moveTo>
                  <a:lnTo>
                    <a:pt x="2" y="808"/>
                  </a:lnTo>
                  <a:lnTo>
                    <a:pt x="2" y="170"/>
                  </a:lnTo>
                  <a:lnTo>
                    <a:pt x="586" y="0"/>
                  </a:lnTo>
                </a:path>
              </a:pathLst>
            </a:custGeom>
            <a:noFill/>
            <a:ln w="127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16" name="Group 179">
            <a:extLst>
              <a:ext uri="{FF2B5EF4-FFF2-40B4-BE49-F238E27FC236}">
                <a16:creationId xmlns:a16="http://schemas.microsoft.com/office/drawing/2014/main" id="{D0DD382B-DAC3-2346-B02D-B07D99212014}"/>
              </a:ext>
            </a:extLst>
          </p:cNvPr>
          <p:cNvGrpSpPr>
            <a:grpSpLocks/>
          </p:cNvGrpSpPr>
          <p:nvPr/>
        </p:nvGrpSpPr>
        <p:grpSpPr bwMode="auto">
          <a:xfrm>
            <a:off x="1883461" y="5023900"/>
            <a:ext cx="600075" cy="621506"/>
            <a:chOff x="-44" y="1473"/>
            <a:chExt cx="981" cy="1105"/>
          </a:xfrm>
        </p:grpSpPr>
        <p:pic>
          <p:nvPicPr>
            <p:cNvPr id="217" name="Picture 180" descr="desktop_computer_stylized_medium">
              <a:extLst>
                <a:ext uri="{FF2B5EF4-FFF2-40B4-BE49-F238E27FC236}">
                  <a16:creationId xmlns:a16="http://schemas.microsoft.com/office/drawing/2014/main" id="{DED124CB-DBF2-BA4A-A3F5-D0D2EE27E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8" name="Freeform 181">
              <a:extLst>
                <a:ext uri="{FF2B5EF4-FFF2-40B4-BE49-F238E27FC236}">
                  <a16:creationId xmlns:a16="http://schemas.microsoft.com/office/drawing/2014/main" id="{45C70753-F80F-0E44-A5BE-EA6A01030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19" name="Group 182">
            <a:extLst>
              <a:ext uri="{FF2B5EF4-FFF2-40B4-BE49-F238E27FC236}">
                <a16:creationId xmlns:a16="http://schemas.microsoft.com/office/drawing/2014/main" id="{8C1F52F1-3DCD-D94D-B922-F8CEBAB5F0B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9830" y="4959606"/>
            <a:ext cx="591740" cy="586978"/>
            <a:chOff x="-44" y="1473"/>
            <a:chExt cx="981" cy="1105"/>
          </a:xfrm>
        </p:grpSpPr>
        <p:pic>
          <p:nvPicPr>
            <p:cNvPr id="220" name="Picture 183" descr="desktop_computer_stylized_medium">
              <a:extLst>
                <a:ext uri="{FF2B5EF4-FFF2-40B4-BE49-F238E27FC236}">
                  <a16:creationId xmlns:a16="http://schemas.microsoft.com/office/drawing/2014/main" id="{E6083DB7-3B07-6F40-9810-0033E2E06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1" name="Freeform 184">
              <a:extLst>
                <a:ext uri="{FF2B5EF4-FFF2-40B4-BE49-F238E27FC236}">
                  <a16:creationId xmlns:a16="http://schemas.microsoft.com/office/drawing/2014/main" id="{28CB0DC7-F192-5840-BCC3-B9D6621060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3812274" y="4648852"/>
            <a:ext cx="269081" cy="528638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255" name="Group 176">
            <a:extLst>
              <a:ext uri="{FF2B5EF4-FFF2-40B4-BE49-F238E27FC236}">
                <a16:creationId xmlns:a16="http://schemas.microsoft.com/office/drawing/2014/main" id="{A688A9DA-2CE4-9245-B0CF-12C3AB6DA03D}"/>
              </a:ext>
            </a:extLst>
          </p:cNvPr>
          <p:cNvGrpSpPr>
            <a:grpSpLocks/>
          </p:cNvGrpSpPr>
          <p:nvPr/>
        </p:nvGrpSpPr>
        <p:grpSpPr bwMode="auto">
          <a:xfrm>
            <a:off x="887316" y="2029501"/>
            <a:ext cx="3619524" cy="1289741"/>
            <a:chOff x="5" y="727"/>
            <a:chExt cx="2460" cy="1047"/>
          </a:xfrm>
        </p:grpSpPr>
        <p:sp>
          <p:nvSpPr>
            <p:cNvPr id="256" name="Text Box 45">
              <a:extLst>
                <a:ext uri="{FF2B5EF4-FFF2-40B4-BE49-F238E27FC236}">
                  <a16:creationId xmlns:a16="http://schemas.microsoft.com/office/drawing/2014/main" id="{08227C49-D6DA-834A-88D1-4F61E7C3A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" y="1101"/>
              <a:ext cx="2332" cy="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80000"/>
                </a:lnSpc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handle data from multiple</a:t>
              </a:r>
            </a:p>
            <a:p>
              <a:pPr defTabSz="685800">
                <a:lnSpc>
                  <a:spcPct val="80000"/>
                </a:lnSpc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sockets, add transport header (later used for demultiplexing)</a:t>
              </a:r>
            </a:p>
          </p:txBody>
        </p:sp>
        <p:sp>
          <p:nvSpPr>
            <p:cNvPr id="257" name="Rectangle 46">
              <a:extLst>
                <a:ext uri="{FF2B5EF4-FFF2-40B4-BE49-F238E27FC236}">
                  <a16:creationId xmlns:a16="http://schemas.microsoft.com/office/drawing/2014/main" id="{3B2C1C25-63A3-9D42-A34A-56DE5B3AC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901"/>
              <a:ext cx="2298" cy="873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500">
                <a:solidFill>
                  <a:prstClr val="black"/>
                </a:solidFill>
                <a:latin typeface="Calibri" panose="020F0502020204030204"/>
                <a:ea typeface="ＭＳ Ｐゴシック" charset="0"/>
              </a:endParaRPr>
            </a:p>
          </p:txBody>
        </p:sp>
        <p:grpSp>
          <p:nvGrpSpPr>
            <p:cNvPr id="258" name="Group 47">
              <a:extLst>
                <a:ext uri="{FF2B5EF4-FFF2-40B4-BE49-F238E27FC236}">
                  <a16:creationId xmlns:a16="http://schemas.microsoft.com/office/drawing/2014/main" id="{9141C6D7-5B52-C14E-B286-0BE1FAEACC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" y="727"/>
              <a:ext cx="1854" cy="375"/>
              <a:chOff x="869" y="3567"/>
              <a:chExt cx="1780" cy="375"/>
            </a:xfrm>
          </p:grpSpPr>
          <p:sp>
            <p:nvSpPr>
              <p:cNvPr id="259" name="Rectangle 48">
                <a:extLst>
                  <a:ext uri="{FF2B5EF4-FFF2-40B4-BE49-F238E27FC236}">
                    <a16:creationId xmlns:a16="http://schemas.microsoft.com/office/drawing/2014/main" id="{9B8AF1CA-3C6F-F243-9464-0DF4CA71C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" y="3732"/>
                <a:ext cx="1006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50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endParaRPr>
              </a:p>
            </p:txBody>
          </p:sp>
          <p:sp>
            <p:nvSpPr>
              <p:cNvPr id="260" name="Text Box 49">
                <a:extLst>
                  <a:ext uri="{FF2B5EF4-FFF2-40B4-BE49-F238E27FC236}">
                    <a16:creationId xmlns:a16="http://schemas.microsoft.com/office/drawing/2014/main" id="{70A5AF43-DDA0-2A40-9B92-B39F358268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9" y="3567"/>
                <a:ext cx="1780" cy="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2100" i="1" dirty="0">
                    <a:solidFill>
                      <a:srgbClr val="CC0000"/>
                    </a:solidFill>
                    <a:latin typeface="Calibri" panose="020F0502020204030204"/>
                  </a:rPr>
                  <a:t>multiplexing as sender:</a:t>
                </a:r>
              </a:p>
            </p:txBody>
          </p:sp>
        </p:grpSp>
      </p:grpSp>
      <p:sp>
        <p:nvSpPr>
          <p:cNvPr id="169" name="Freeform 142">
            <a:extLst>
              <a:ext uri="{FF2B5EF4-FFF2-40B4-BE49-F238E27FC236}">
                <a16:creationId xmlns:a16="http://schemas.microsoft.com/office/drawing/2014/main" id="{9633E13F-8D02-CA4B-A3EB-E64D4EB42802}"/>
              </a:ext>
            </a:extLst>
          </p:cNvPr>
          <p:cNvSpPr>
            <a:spLocks/>
          </p:cNvSpPr>
          <p:nvPr/>
        </p:nvSpPr>
        <p:spPr bwMode="auto">
          <a:xfrm>
            <a:off x="3149095" y="4201177"/>
            <a:ext cx="1471613" cy="1422797"/>
          </a:xfrm>
          <a:custGeom>
            <a:avLst/>
            <a:gdLst>
              <a:gd name="T0" fmla="*/ 0 w 1236"/>
              <a:gd name="T1" fmla="*/ 2147483647 h 1195"/>
              <a:gd name="T2" fmla="*/ 2147483647 w 1236"/>
              <a:gd name="T3" fmla="*/ 2147483647 h 1195"/>
              <a:gd name="T4" fmla="*/ 2147483647 w 1236"/>
              <a:gd name="T5" fmla="*/ 2147483647 h 1195"/>
              <a:gd name="T6" fmla="*/ 2147483647 w 1236"/>
              <a:gd name="T7" fmla="*/ 2147483647 h 1195"/>
              <a:gd name="T8" fmla="*/ 2147483647 w 1236"/>
              <a:gd name="T9" fmla="*/ 0 h 11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6" h="1195">
                <a:moveTo>
                  <a:pt x="0" y="202"/>
                </a:moveTo>
                <a:lnTo>
                  <a:pt x="6" y="1194"/>
                </a:lnTo>
                <a:lnTo>
                  <a:pt x="1236" y="1195"/>
                </a:lnTo>
                <a:lnTo>
                  <a:pt x="1227" y="150"/>
                </a:lnTo>
                <a:lnTo>
                  <a:pt x="1069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8" name="Freeform 141">
            <a:extLst>
              <a:ext uri="{FF2B5EF4-FFF2-40B4-BE49-F238E27FC236}">
                <a16:creationId xmlns:a16="http://schemas.microsoft.com/office/drawing/2014/main" id="{68E70704-F4BA-164C-AD06-3859E25D67E2}"/>
              </a:ext>
            </a:extLst>
          </p:cNvPr>
          <p:cNvSpPr>
            <a:spLocks/>
          </p:cNvSpPr>
          <p:nvPr/>
        </p:nvSpPr>
        <p:spPr bwMode="auto">
          <a:xfrm>
            <a:off x="3101470" y="4182127"/>
            <a:ext cx="1620441" cy="1491854"/>
          </a:xfrm>
          <a:custGeom>
            <a:avLst/>
            <a:gdLst>
              <a:gd name="T0" fmla="*/ 0 w 1361"/>
              <a:gd name="T1" fmla="*/ 2147483647 h 1253"/>
              <a:gd name="T2" fmla="*/ 2147483647 w 1361"/>
              <a:gd name="T3" fmla="*/ 2147483647 h 1253"/>
              <a:gd name="T4" fmla="*/ 2147483647 w 1361"/>
              <a:gd name="T5" fmla="*/ 2147483647 h 1253"/>
              <a:gd name="T6" fmla="*/ 2147483647 w 1361"/>
              <a:gd name="T7" fmla="*/ 2147483647 h 1253"/>
              <a:gd name="T8" fmla="*/ 2147483647 w 1361"/>
              <a:gd name="T9" fmla="*/ 2147483647 h 1253"/>
              <a:gd name="T10" fmla="*/ 2147483647 w 1361"/>
              <a:gd name="T11" fmla="*/ 0 h 12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61" h="1253">
                <a:moveTo>
                  <a:pt x="0" y="216"/>
                </a:moveTo>
                <a:lnTo>
                  <a:pt x="7" y="1252"/>
                </a:lnTo>
                <a:lnTo>
                  <a:pt x="1320" y="1253"/>
                </a:lnTo>
                <a:lnTo>
                  <a:pt x="1361" y="1252"/>
                </a:lnTo>
                <a:lnTo>
                  <a:pt x="1353" y="114"/>
                </a:lnTo>
                <a:lnTo>
                  <a:pt x="1178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38205" y="4098566"/>
            <a:ext cx="2811727" cy="86160"/>
            <a:chOff x="4450940" y="4321755"/>
            <a:chExt cx="3748969" cy="114880"/>
          </a:xfrm>
        </p:grpSpPr>
        <p:sp>
          <p:nvSpPr>
            <p:cNvPr id="6" name="Left-Right Arrow 5"/>
            <p:cNvSpPr/>
            <p:nvPr/>
          </p:nvSpPr>
          <p:spPr>
            <a:xfrm rot="20821812">
              <a:off x="4450940" y="4321755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Left-Right Arrow 260"/>
            <p:cNvSpPr/>
            <p:nvPr/>
          </p:nvSpPr>
          <p:spPr>
            <a:xfrm rot="778188" flipV="1">
              <a:off x="6983757" y="4337631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09" name="Slide Number Placeholder 2">
            <a:extLst>
              <a:ext uri="{FF2B5EF4-FFF2-40B4-BE49-F238E27FC236}">
                <a16:creationId xmlns:a16="http://schemas.microsoft.com/office/drawing/2014/main" id="{1BB112E7-9179-7C48-99F0-38E45F5BC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defRPr/>
            </a:pPr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22</a:t>
            </a:fld>
            <a:endParaRPr lang="en-US" sz="825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0254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212" grpId="0" animBg="1"/>
      <p:bldP spid="212" grpId="1" animBg="1"/>
      <p:bldP spid="169" grpId="0" animBg="1"/>
      <p:bldP spid="168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73162"/>
          </a:xfrm>
        </p:spPr>
        <p:txBody>
          <a:bodyPr/>
          <a:lstStyle/>
          <a:p>
            <a:r>
              <a:rPr lang="en-US" sz="3600" dirty="0">
                <a:latin typeface="Helvetica" charset="0"/>
                <a:ea typeface="ＭＳ Ｐゴシック" charset="0"/>
                <a:cs typeface="ＭＳ Ｐゴシック" charset="0"/>
              </a:rPr>
              <a:t>Bandwidth Discovery with Slow Start</a:t>
            </a:r>
          </a:p>
        </p:txBody>
      </p:sp>
      <p:sp>
        <p:nvSpPr>
          <p:cNvPr id="109571" name="Subtitle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</a:rPr>
              <a:t>Goal: estimate available bandwidth </a:t>
            </a:r>
          </a:p>
          <a:p>
            <a:pPr lvl="1"/>
            <a:r>
              <a:rPr lang="en-US" dirty="0">
                <a:latin typeface="Arial" charset="0"/>
              </a:rPr>
              <a:t>start slow (for safety) </a:t>
            </a:r>
          </a:p>
          <a:p>
            <a:pPr lvl="1"/>
            <a:r>
              <a:rPr lang="en-US" dirty="0">
                <a:latin typeface="Arial" charset="0"/>
              </a:rPr>
              <a:t>but ramp up quickly (for efficiency) </a:t>
            </a:r>
          </a:p>
          <a:p>
            <a:pPr lvl="1"/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Consider</a:t>
            </a:r>
          </a:p>
          <a:p>
            <a:pPr lvl="1"/>
            <a:r>
              <a:rPr lang="en-US" dirty="0"/>
              <a:t>RTT = 100ms, MSS=1000bytes</a:t>
            </a:r>
          </a:p>
          <a:p>
            <a:pPr lvl="1"/>
            <a:r>
              <a:rPr lang="en-US" dirty="0"/>
              <a:t>Window size to fill 1Mbps of BW = 12.5 packets</a:t>
            </a:r>
          </a:p>
          <a:p>
            <a:pPr lvl="1"/>
            <a:r>
              <a:rPr lang="en-US" dirty="0"/>
              <a:t>Window size to fill</a:t>
            </a:r>
            <a:r>
              <a:rPr lang="en-US" i="1" dirty="0"/>
              <a:t> </a:t>
            </a:r>
            <a:r>
              <a:rPr lang="en-US" dirty="0"/>
              <a:t>1Gbps = 12,500 packets</a:t>
            </a:r>
          </a:p>
          <a:p>
            <a:pPr lvl="1"/>
            <a:r>
              <a:rPr lang="en-US" dirty="0"/>
              <a:t>Either is possible! </a:t>
            </a:r>
          </a:p>
          <a:p>
            <a:pPr lvl="2"/>
            <a:endParaRPr lang="en-US" dirty="0"/>
          </a:p>
          <a:p>
            <a:endParaRPr lang="en-US" dirty="0">
              <a:latin typeface="Arial" charset="0"/>
            </a:endParaRPr>
          </a:p>
          <a:p>
            <a:pPr lvl="1"/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53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build="p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Helvetica" charset="0"/>
                <a:ea typeface="ＭＳ Ｐゴシック" charset="0"/>
                <a:cs typeface="ＭＳ Ｐゴシック" charset="0"/>
              </a:rPr>
              <a:t>Slow Start</a:t>
            </a:r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Helvetica" charset="0"/>
                <a:ea typeface="ＭＳ Ｐゴシック" charset="0"/>
                <a:cs typeface="ＭＳ Ｐゴシック" charset="0"/>
              </a:rPr>
              <a:t> Phase</a:t>
            </a: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Sender starts at a slow rate but increases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exponentially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until first loss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</a:rPr>
              <a:t>Start with a small congestion window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Initially, CWND = 1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So, initial sending rate is MSS/RTT</a:t>
            </a:r>
          </a:p>
          <a:p>
            <a:pPr>
              <a:buClr>
                <a:schemeClr val="tx2"/>
              </a:buClr>
            </a:pPr>
            <a:endParaRPr lang="en-US" sz="2400" dirty="0">
              <a:solidFill>
                <a:srgbClr val="0000FF"/>
              </a:solidFill>
              <a:latin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Double the CWND for each RTT with no loss </a:t>
            </a:r>
          </a:p>
          <a:p>
            <a:pPr marL="344487" lvl="1" indent="0">
              <a:buNone/>
            </a:pP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3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7" grpId="0" build="p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Slow Start in Action</a:t>
            </a: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228600" y="1799171"/>
            <a:ext cx="8610600" cy="117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sz="2600" b="0" dirty="0">
                <a:latin typeface="+mn-lt"/>
              </a:rPr>
              <a:t>For each RTT: double CWND</a:t>
            </a:r>
          </a:p>
          <a:p>
            <a:pPr marL="457200" indent="-457200" algn="l">
              <a:lnSpc>
                <a:spcPct val="70000"/>
              </a:lnSpc>
              <a:buFont typeface="Arial"/>
              <a:buChar char="•"/>
            </a:pPr>
            <a:endParaRPr lang="en-US" sz="2600" b="0" dirty="0">
              <a:latin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600" b="0" dirty="0">
                <a:latin typeface="+mn-lt"/>
              </a:rPr>
              <a:t>Simpler implementation: for each ACK, CWND += 1</a:t>
            </a:r>
          </a:p>
        </p:txBody>
      </p:sp>
      <p:sp>
        <p:nvSpPr>
          <p:cNvPr id="992262" name="Line 6"/>
          <p:cNvSpPr>
            <a:spLocks noChangeShapeType="1"/>
          </p:cNvSpPr>
          <p:nvPr/>
        </p:nvSpPr>
        <p:spPr bwMode="auto">
          <a:xfrm>
            <a:off x="1600200" y="4219575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64" name="Line 8"/>
          <p:cNvSpPr>
            <a:spLocks noChangeShapeType="1"/>
          </p:cNvSpPr>
          <p:nvPr/>
        </p:nvSpPr>
        <p:spPr bwMode="auto">
          <a:xfrm>
            <a:off x="3429000" y="4219575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66" name="Line 10"/>
          <p:cNvSpPr>
            <a:spLocks noChangeShapeType="1"/>
          </p:cNvSpPr>
          <p:nvPr/>
        </p:nvSpPr>
        <p:spPr bwMode="auto">
          <a:xfrm>
            <a:off x="3733800" y="4219575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74" name="Rectangle 18"/>
          <p:cNvSpPr>
            <a:spLocks noChangeArrowheads="1"/>
          </p:cNvSpPr>
          <p:nvPr/>
        </p:nvSpPr>
        <p:spPr bwMode="auto">
          <a:xfrm>
            <a:off x="1600200" y="3990975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2275" name="Line 19"/>
          <p:cNvSpPr>
            <a:spLocks noChangeShapeType="1"/>
          </p:cNvSpPr>
          <p:nvPr/>
        </p:nvSpPr>
        <p:spPr bwMode="auto">
          <a:xfrm>
            <a:off x="1828800" y="39909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76" name="Rectangle 20"/>
          <p:cNvSpPr>
            <a:spLocks noChangeArrowheads="1"/>
          </p:cNvSpPr>
          <p:nvPr/>
        </p:nvSpPr>
        <p:spPr bwMode="auto">
          <a:xfrm>
            <a:off x="3429000" y="3990975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2277" name="Line 21"/>
          <p:cNvSpPr>
            <a:spLocks noChangeShapeType="1"/>
          </p:cNvSpPr>
          <p:nvPr/>
        </p:nvSpPr>
        <p:spPr bwMode="auto">
          <a:xfrm>
            <a:off x="3657600" y="399256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78" name="Rectangle 22"/>
          <p:cNvSpPr>
            <a:spLocks noChangeArrowheads="1"/>
          </p:cNvSpPr>
          <p:nvPr/>
        </p:nvSpPr>
        <p:spPr bwMode="auto">
          <a:xfrm>
            <a:off x="3810000" y="3990975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2279" name="Line 23"/>
          <p:cNvSpPr>
            <a:spLocks noChangeShapeType="1"/>
          </p:cNvSpPr>
          <p:nvPr/>
        </p:nvSpPr>
        <p:spPr bwMode="auto">
          <a:xfrm>
            <a:off x="4038600" y="39909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98" name="Text Box 42"/>
          <p:cNvSpPr txBox="1">
            <a:spLocks noChangeArrowheads="1"/>
          </p:cNvSpPr>
          <p:nvPr/>
        </p:nvSpPr>
        <p:spPr bwMode="auto">
          <a:xfrm>
            <a:off x="1676400" y="4894263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 b="0">
                <a:latin typeface="Comic Sans MS" charset="0"/>
              </a:rPr>
              <a:t>D</a:t>
            </a:r>
          </a:p>
        </p:txBody>
      </p:sp>
      <p:grpSp>
        <p:nvGrpSpPr>
          <p:cNvPr id="2" name="Group 74"/>
          <p:cNvGrpSpPr>
            <a:grpSpLocks/>
          </p:cNvGrpSpPr>
          <p:nvPr/>
        </p:nvGrpSpPr>
        <p:grpSpPr bwMode="auto">
          <a:xfrm>
            <a:off x="2438400" y="4219575"/>
            <a:ext cx="990600" cy="1828800"/>
            <a:chOff x="1536" y="2448"/>
            <a:chExt cx="624" cy="1152"/>
          </a:xfrm>
        </p:grpSpPr>
        <p:sp>
          <p:nvSpPr>
            <p:cNvPr id="80972" name="Line 7"/>
            <p:cNvSpPr>
              <a:spLocks noChangeShapeType="1"/>
            </p:cNvSpPr>
            <p:nvPr/>
          </p:nvSpPr>
          <p:spPr bwMode="auto">
            <a:xfrm flipV="1">
              <a:off x="1536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3" name="Text Box 43"/>
            <p:cNvSpPr txBox="1">
              <a:spLocks noChangeArrowheads="1"/>
            </p:cNvSpPr>
            <p:nvPr/>
          </p:nvSpPr>
          <p:spPr bwMode="auto">
            <a:xfrm>
              <a:off x="1664" y="288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</p:grpSp>
      <p:sp>
        <p:nvSpPr>
          <p:cNvPr id="992300" name="Text Box 44"/>
          <p:cNvSpPr txBox="1">
            <a:spLocks noChangeArrowheads="1"/>
          </p:cNvSpPr>
          <p:nvPr/>
        </p:nvSpPr>
        <p:spPr bwMode="auto">
          <a:xfrm>
            <a:off x="3505200" y="4829175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 b="0">
                <a:latin typeface="Comic Sans MS" charset="0"/>
              </a:rPr>
              <a:t>D</a:t>
            </a:r>
          </a:p>
        </p:txBody>
      </p:sp>
      <p:sp>
        <p:nvSpPr>
          <p:cNvPr id="992301" name="Text Box 45"/>
          <p:cNvSpPr txBox="1">
            <a:spLocks noChangeArrowheads="1"/>
          </p:cNvSpPr>
          <p:nvPr/>
        </p:nvSpPr>
        <p:spPr bwMode="auto">
          <a:xfrm>
            <a:off x="3784600" y="4829175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 b="0">
                <a:latin typeface="Comic Sans MS" charset="0"/>
              </a:rPr>
              <a:t>D</a:t>
            </a:r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4267200" y="4219575"/>
            <a:ext cx="990600" cy="1828800"/>
            <a:chOff x="2688" y="2448"/>
            <a:chExt cx="624" cy="1152"/>
          </a:xfrm>
        </p:grpSpPr>
        <p:sp>
          <p:nvSpPr>
            <p:cNvPr id="80970" name="Line 9"/>
            <p:cNvSpPr>
              <a:spLocks noChangeShapeType="1"/>
            </p:cNvSpPr>
            <p:nvPr/>
          </p:nvSpPr>
          <p:spPr bwMode="auto">
            <a:xfrm flipV="1">
              <a:off x="2688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1" name="Text Box 46"/>
            <p:cNvSpPr txBox="1">
              <a:spLocks noChangeArrowheads="1"/>
            </p:cNvSpPr>
            <p:nvPr/>
          </p:nvSpPr>
          <p:spPr bwMode="auto">
            <a:xfrm>
              <a:off x="2832" y="2832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</p:grp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4572000" y="4219575"/>
            <a:ext cx="990600" cy="1828800"/>
            <a:chOff x="2880" y="2448"/>
            <a:chExt cx="624" cy="1152"/>
          </a:xfrm>
        </p:grpSpPr>
        <p:sp>
          <p:nvSpPr>
            <p:cNvPr id="80968" name="Line 11"/>
            <p:cNvSpPr>
              <a:spLocks noChangeShapeType="1"/>
            </p:cNvSpPr>
            <p:nvPr/>
          </p:nvSpPr>
          <p:spPr bwMode="auto">
            <a:xfrm flipV="1">
              <a:off x="2880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9" name="Text Box 47"/>
            <p:cNvSpPr txBox="1">
              <a:spLocks noChangeArrowheads="1"/>
            </p:cNvSpPr>
            <p:nvPr/>
          </p:nvSpPr>
          <p:spPr bwMode="auto">
            <a:xfrm>
              <a:off x="3024" y="2832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</p:grpSp>
      <p:grpSp>
        <p:nvGrpSpPr>
          <p:cNvPr id="5" name="Group 71"/>
          <p:cNvGrpSpPr>
            <a:grpSpLocks/>
          </p:cNvGrpSpPr>
          <p:nvPr/>
        </p:nvGrpSpPr>
        <p:grpSpPr bwMode="auto">
          <a:xfrm>
            <a:off x="5257800" y="4219575"/>
            <a:ext cx="1143000" cy="1828800"/>
            <a:chOff x="3312" y="2448"/>
            <a:chExt cx="720" cy="1152"/>
          </a:xfrm>
        </p:grpSpPr>
        <p:sp>
          <p:nvSpPr>
            <p:cNvPr id="80964" name="Line 12"/>
            <p:cNvSpPr>
              <a:spLocks noChangeShapeType="1"/>
            </p:cNvSpPr>
            <p:nvPr/>
          </p:nvSpPr>
          <p:spPr bwMode="auto">
            <a:xfrm>
              <a:off x="3312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5" name="Line 14"/>
            <p:cNvSpPr>
              <a:spLocks noChangeShapeType="1"/>
            </p:cNvSpPr>
            <p:nvPr/>
          </p:nvSpPr>
          <p:spPr bwMode="auto">
            <a:xfrm>
              <a:off x="3504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6" name="Text Box 48"/>
            <p:cNvSpPr txBox="1">
              <a:spLocks noChangeArrowheads="1"/>
            </p:cNvSpPr>
            <p:nvPr/>
          </p:nvSpPr>
          <p:spPr bwMode="auto">
            <a:xfrm>
              <a:off x="3360" y="283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D</a:t>
              </a:r>
            </a:p>
          </p:txBody>
        </p:sp>
        <p:sp>
          <p:nvSpPr>
            <p:cNvPr id="80967" name="Text Box 49"/>
            <p:cNvSpPr txBox="1">
              <a:spLocks noChangeArrowheads="1"/>
            </p:cNvSpPr>
            <p:nvPr/>
          </p:nvSpPr>
          <p:spPr bwMode="auto">
            <a:xfrm>
              <a:off x="3536" y="283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9600" y="3914775"/>
            <a:ext cx="7620000" cy="2286000"/>
            <a:chOff x="609600" y="3914775"/>
            <a:chExt cx="7620000" cy="2286000"/>
          </a:xfrm>
        </p:grpSpPr>
        <p:sp>
          <p:nvSpPr>
            <p:cNvPr id="80900" name="Line 4"/>
            <p:cNvSpPr>
              <a:spLocks noChangeShapeType="1"/>
            </p:cNvSpPr>
            <p:nvPr/>
          </p:nvSpPr>
          <p:spPr bwMode="auto">
            <a:xfrm>
              <a:off x="1371600" y="4219575"/>
              <a:ext cx="685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1" name="Line 5"/>
            <p:cNvSpPr>
              <a:spLocks noChangeShapeType="1"/>
            </p:cNvSpPr>
            <p:nvPr/>
          </p:nvSpPr>
          <p:spPr bwMode="auto">
            <a:xfrm>
              <a:off x="1295400" y="6048375"/>
              <a:ext cx="6934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8" name="Text Box 54"/>
            <p:cNvSpPr txBox="1">
              <a:spLocks noChangeArrowheads="1"/>
            </p:cNvSpPr>
            <p:nvPr/>
          </p:nvSpPr>
          <p:spPr bwMode="auto">
            <a:xfrm>
              <a:off x="609600" y="3914775"/>
              <a:ext cx="6985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400" b="0">
                  <a:latin typeface="Comic Sans MS" charset="0"/>
                </a:rPr>
                <a:t>Src</a:t>
              </a:r>
            </a:p>
          </p:txBody>
        </p:sp>
        <p:sp>
          <p:nvSpPr>
            <p:cNvPr id="80919" name="Text Box 55"/>
            <p:cNvSpPr txBox="1">
              <a:spLocks noChangeArrowheads="1"/>
            </p:cNvSpPr>
            <p:nvPr/>
          </p:nvSpPr>
          <p:spPr bwMode="auto">
            <a:xfrm>
              <a:off x="609600" y="5743575"/>
              <a:ext cx="863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400" b="0">
                  <a:latin typeface="Comic Sans MS" charset="0"/>
                </a:rPr>
                <a:t>Dest</a:t>
              </a:r>
            </a:p>
          </p:txBody>
        </p:sp>
      </p:grp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5943600" y="4219575"/>
            <a:ext cx="1219200" cy="1828800"/>
            <a:chOff x="3744" y="2448"/>
            <a:chExt cx="768" cy="1152"/>
          </a:xfrm>
        </p:grpSpPr>
        <p:sp>
          <p:nvSpPr>
            <p:cNvPr id="80960" name="Line 16"/>
            <p:cNvSpPr>
              <a:spLocks noChangeShapeType="1"/>
            </p:cNvSpPr>
            <p:nvPr/>
          </p:nvSpPr>
          <p:spPr bwMode="auto">
            <a:xfrm>
              <a:off x="3744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1" name="Text Box 52"/>
            <p:cNvSpPr txBox="1">
              <a:spLocks noChangeArrowheads="1"/>
            </p:cNvSpPr>
            <p:nvPr/>
          </p:nvSpPr>
          <p:spPr bwMode="auto">
            <a:xfrm>
              <a:off x="3776" y="283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D</a:t>
              </a:r>
            </a:p>
          </p:txBody>
        </p:sp>
        <p:sp>
          <p:nvSpPr>
            <p:cNvPr id="80962" name="Line 56"/>
            <p:cNvSpPr>
              <a:spLocks noChangeShapeType="1"/>
            </p:cNvSpPr>
            <p:nvPr/>
          </p:nvSpPr>
          <p:spPr bwMode="auto">
            <a:xfrm>
              <a:off x="3984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3" name="Text Box 57"/>
            <p:cNvSpPr txBox="1">
              <a:spLocks noChangeArrowheads="1"/>
            </p:cNvSpPr>
            <p:nvPr/>
          </p:nvSpPr>
          <p:spPr bwMode="auto">
            <a:xfrm>
              <a:off x="4016" y="281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D</a:t>
              </a:r>
            </a:p>
          </p:txBody>
        </p:sp>
      </p:grpSp>
      <p:sp>
        <p:nvSpPr>
          <p:cNvPr id="992318" name="Text Box 62"/>
          <p:cNvSpPr txBox="1">
            <a:spLocks noChangeArrowheads="1"/>
          </p:cNvSpPr>
          <p:nvPr/>
        </p:nvSpPr>
        <p:spPr bwMode="auto">
          <a:xfrm>
            <a:off x="1600200" y="3657600"/>
            <a:ext cx="298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b="0">
                <a:solidFill>
                  <a:srgbClr val="000099"/>
                </a:solidFill>
                <a:latin typeface="Comic Sans MS" charset="0"/>
              </a:rPr>
              <a:t>1</a:t>
            </a:r>
          </a:p>
        </p:txBody>
      </p:sp>
      <p:sp>
        <p:nvSpPr>
          <p:cNvPr id="992319" name="Text Box 63"/>
          <p:cNvSpPr txBox="1">
            <a:spLocks noChangeArrowheads="1"/>
          </p:cNvSpPr>
          <p:nvPr/>
        </p:nvSpPr>
        <p:spPr bwMode="auto">
          <a:xfrm>
            <a:off x="3657600" y="3670300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b="0">
                <a:solidFill>
                  <a:srgbClr val="000099"/>
                </a:solidFill>
                <a:latin typeface="Comic Sans MS" charset="0"/>
              </a:rPr>
              <a:t>2</a:t>
            </a:r>
          </a:p>
        </p:txBody>
      </p: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5715000" y="3683000"/>
            <a:ext cx="990600" cy="460375"/>
            <a:chOff x="3600" y="2110"/>
            <a:chExt cx="624" cy="290"/>
          </a:xfrm>
        </p:grpSpPr>
        <p:sp>
          <p:nvSpPr>
            <p:cNvPr id="80955" name="Rectangle 32"/>
            <p:cNvSpPr>
              <a:spLocks noChangeArrowheads="1"/>
            </p:cNvSpPr>
            <p:nvPr/>
          </p:nvSpPr>
          <p:spPr bwMode="auto">
            <a:xfrm>
              <a:off x="3792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56" name="Line 33"/>
            <p:cNvSpPr>
              <a:spLocks noChangeShapeType="1"/>
            </p:cNvSpPr>
            <p:nvPr/>
          </p:nvSpPr>
          <p:spPr bwMode="auto">
            <a:xfrm>
              <a:off x="3936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7" name="Rectangle 58"/>
            <p:cNvSpPr>
              <a:spLocks noChangeArrowheads="1"/>
            </p:cNvSpPr>
            <p:nvPr/>
          </p:nvSpPr>
          <p:spPr bwMode="auto">
            <a:xfrm>
              <a:off x="4032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58" name="Line 59"/>
            <p:cNvSpPr>
              <a:spLocks noChangeShapeType="1"/>
            </p:cNvSpPr>
            <p:nvPr/>
          </p:nvSpPr>
          <p:spPr bwMode="auto">
            <a:xfrm>
              <a:off x="4176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9" name="Text Box 64"/>
            <p:cNvSpPr txBox="1">
              <a:spLocks noChangeArrowheads="1"/>
            </p:cNvSpPr>
            <p:nvPr/>
          </p:nvSpPr>
          <p:spPr bwMode="auto">
            <a:xfrm>
              <a:off x="3600" y="2110"/>
              <a:ext cx="2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b="0">
                  <a:solidFill>
                    <a:srgbClr val="000099"/>
                  </a:solidFill>
                  <a:latin typeface="Comic Sans MS" charset="0"/>
                </a:rPr>
                <a:t>4</a:t>
              </a:r>
            </a:p>
          </p:txBody>
        </p:sp>
      </p:grpSp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5257800" y="3678238"/>
            <a:ext cx="685800" cy="465137"/>
            <a:chOff x="3312" y="2107"/>
            <a:chExt cx="432" cy="293"/>
          </a:xfrm>
        </p:grpSpPr>
        <p:sp>
          <p:nvSpPr>
            <p:cNvPr id="80949" name="Rectangle 26"/>
            <p:cNvSpPr>
              <a:spLocks noChangeArrowheads="1"/>
            </p:cNvSpPr>
            <p:nvPr/>
          </p:nvSpPr>
          <p:spPr bwMode="auto">
            <a:xfrm>
              <a:off x="3552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50" name="Line 27"/>
            <p:cNvSpPr>
              <a:spLocks noChangeShapeType="1"/>
            </p:cNvSpPr>
            <p:nvPr/>
          </p:nvSpPr>
          <p:spPr bwMode="auto">
            <a:xfrm>
              <a:off x="3696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951" name="Group 69"/>
            <p:cNvGrpSpPr>
              <a:grpSpLocks/>
            </p:cNvGrpSpPr>
            <p:nvPr/>
          </p:nvGrpSpPr>
          <p:grpSpPr bwMode="auto">
            <a:xfrm>
              <a:off x="3312" y="2107"/>
              <a:ext cx="262" cy="293"/>
              <a:chOff x="3312" y="2107"/>
              <a:chExt cx="262" cy="293"/>
            </a:xfrm>
          </p:grpSpPr>
          <p:sp>
            <p:nvSpPr>
              <p:cNvPr id="80952" name="Rectangle 24"/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192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Line 25"/>
              <p:cNvSpPr>
                <a:spLocks noChangeShapeType="1"/>
              </p:cNvSpPr>
              <p:nvPr/>
            </p:nvSpPr>
            <p:spPr bwMode="auto">
              <a:xfrm flipH="1">
                <a:off x="3456" y="230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54" name="Text Box 66"/>
              <p:cNvSpPr txBox="1">
                <a:spLocks noChangeArrowheads="1"/>
              </p:cNvSpPr>
              <p:nvPr/>
            </p:nvSpPr>
            <p:spPr bwMode="auto">
              <a:xfrm>
                <a:off x="3360" y="2107"/>
                <a:ext cx="21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l"/>
                <a:r>
                  <a:rPr lang="en-US" b="0">
                    <a:solidFill>
                      <a:srgbClr val="000099"/>
                    </a:solidFill>
                    <a:latin typeface="Comic Sans MS" charset="0"/>
                  </a:rPr>
                  <a:t>3</a:t>
                </a:r>
              </a:p>
            </p:txBody>
          </p:sp>
        </p:grpSp>
      </p:grpSp>
      <p:sp>
        <p:nvSpPr>
          <p:cNvPr id="992331" name="Oval 75"/>
          <p:cNvSpPr>
            <a:spLocks noChangeArrowheads="1"/>
          </p:cNvSpPr>
          <p:nvPr/>
        </p:nvSpPr>
        <p:spPr bwMode="auto">
          <a:xfrm>
            <a:off x="3733800" y="3914775"/>
            <a:ext cx="2286000" cy="381000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76"/>
          <p:cNvGrpSpPr>
            <a:grpSpLocks/>
          </p:cNvGrpSpPr>
          <p:nvPr/>
        </p:nvGrpSpPr>
        <p:grpSpPr bwMode="auto">
          <a:xfrm>
            <a:off x="6096000" y="3686175"/>
            <a:ext cx="2473325" cy="2362200"/>
            <a:chOff x="3840" y="2112"/>
            <a:chExt cx="1558" cy="1488"/>
          </a:xfrm>
        </p:grpSpPr>
        <p:sp>
          <p:nvSpPr>
            <p:cNvPr id="80928" name="Line 77"/>
            <p:cNvSpPr>
              <a:spLocks noChangeShapeType="1"/>
            </p:cNvSpPr>
            <p:nvPr/>
          </p:nvSpPr>
          <p:spPr bwMode="auto">
            <a:xfrm flipV="1">
              <a:off x="3840" y="2450"/>
              <a:ext cx="623" cy="1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9" name="Line 78"/>
            <p:cNvSpPr>
              <a:spLocks noChangeShapeType="1"/>
            </p:cNvSpPr>
            <p:nvPr/>
          </p:nvSpPr>
          <p:spPr bwMode="auto">
            <a:xfrm flipV="1">
              <a:off x="4032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0" name="Line 79"/>
            <p:cNvSpPr>
              <a:spLocks noChangeShapeType="1"/>
            </p:cNvSpPr>
            <p:nvPr/>
          </p:nvSpPr>
          <p:spPr bwMode="auto">
            <a:xfrm flipV="1">
              <a:off x="4272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1" name="Rectangle 80"/>
            <p:cNvSpPr>
              <a:spLocks noChangeArrowheads="1"/>
            </p:cNvSpPr>
            <p:nvPr/>
          </p:nvSpPr>
          <p:spPr bwMode="auto">
            <a:xfrm>
              <a:off x="446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2" name="Line 81"/>
            <p:cNvSpPr>
              <a:spLocks noChangeShapeType="1"/>
            </p:cNvSpPr>
            <p:nvPr/>
          </p:nvSpPr>
          <p:spPr bwMode="auto">
            <a:xfrm>
              <a:off x="4608" y="2305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3" name="Rectangle 82"/>
            <p:cNvSpPr>
              <a:spLocks noChangeArrowheads="1"/>
            </p:cNvSpPr>
            <p:nvPr/>
          </p:nvSpPr>
          <p:spPr bwMode="auto">
            <a:xfrm>
              <a:off x="470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4" name="Line 83"/>
            <p:cNvSpPr>
              <a:spLocks noChangeShapeType="1"/>
            </p:cNvSpPr>
            <p:nvPr/>
          </p:nvSpPr>
          <p:spPr bwMode="auto">
            <a:xfrm>
              <a:off x="4848" y="2305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5" name="Rectangle 84"/>
            <p:cNvSpPr>
              <a:spLocks noChangeArrowheads="1"/>
            </p:cNvSpPr>
            <p:nvPr/>
          </p:nvSpPr>
          <p:spPr bwMode="auto">
            <a:xfrm>
              <a:off x="494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6" name="Line 85"/>
            <p:cNvSpPr>
              <a:spLocks noChangeShapeType="1"/>
            </p:cNvSpPr>
            <p:nvPr/>
          </p:nvSpPr>
          <p:spPr bwMode="auto">
            <a:xfrm>
              <a:off x="5088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7" name="Rectangle 86"/>
            <p:cNvSpPr>
              <a:spLocks noChangeArrowheads="1"/>
            </p:cNvSpPr>
            <p:nvPr/>
          </p:nvSpPr>
          <p:spPr bwMode="auto">
            <a:xfrm>
              <a:off x="518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8" name="Line 87"/>
            <p:cNvSpPr>
              <a:spLocks noChangeShapeType="1"/>
            </p:cNvSpPr>
            <p:nvPr/>
          </p:nvSpPr>
          <p:spPr bwMode="auto">
            <a:xfrm>
              <a:off x="5328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9" name="Line 88"/>
            <p:cNvSpPr>
              <a:spLocks noChangeShapeType="1"/>
            </p:cNvSpPr>
            <p:nvPr/>
          </p:nvSpPr>
          <p:spPr bwMode="auto">
            <a:xfrm>
              <a:off x="4464" y="2496"/>
              <a:ext cx="192" cy="38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0" name="Line 89"/>
            <p:cNvSpPr>
              <a:spLocks noChangeShapeType="1"/>
            </p:cNvSpPr>
            <p:nvPr/>
          </p:nvSpPr>
          <p:spPr bwMode="auto">
            <a:xfrm>
              <a:off x="4656" y="2496"/>
              <a:ext cx="183" cy="36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1" name="Line 90"/>
            <p:cNvSpPr>
              <a:spLocks noChangeShapeType="1"/>
            </p:cNvSpPr>
            <p:nvPr/>
          </p:nvSpPr>
          <p:spPr bwMode="auto">
            <a:xfrm>
              <a:off x="4896" y="2496"/>
              <a:ext cx="183" cy="36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2" name="Line 91"/>
            <p:cNvSpPr>
              <a:spLocks noChangeShapeType="1"/>
            </p:cNvSpPr>
            <p:nvPr/>
          </p:nvSpPr>
          <p:spPr bwMode="auto">
            <a:xfrm>
              <a:off x="5088" y="2448"/>
              <a:ext cx="192" cy="38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3" name="Text Box 92"/>
            <p:cNvSpPr txBox="1">
              <a:spLocks noChangeArrowheads="1"/>
            </p:cNvSpPr>
            <p:nvPr/>
          </p:nvSpPr>
          <p:spPr bwMode="auto">
            <a:xfrm>
              <a:off x="3840" y="310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  <p:sp>
          <p:nvSpPr>
            <p:cNvPr id="80944" name="Text Box 93"/>
            <p:cNvSpPr txBox="1">
              <a:spLocks noChangeArrowheads="1"/>
            </p:cNvSpPr>
            <p:nvPr/>
          </p:nvSpPr>
          <p:spPr bwMode="auto">
            <a:xfrm>
              <a:off x="4062" y="310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  <p:sp>
          <p:nvSpPr>
            <p:cNvPr id="80945" name="Text Box 94"/>
            <p:cNvSpPr txBox="1">
              <a:spLocks noChangeArrowheads="1"/>
            </p:cNvSpPr>
            <p:nvPr/>
          </p:nvSpPr>
          <p:spPr bwMode="auto">
            <a:xfrm>
              <a:off x="4320" y="310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  <p:sp>
          <p:nvSpPr>
            <p:cNvPr id="80946" name="Line 95"/>
            <p:cNvSpPr>
              <a:spLocks noChangeShapeType="1"/>
            </p:cNvSpPr>
            <p:nvPr/>
          </p:nvSpPr>
          <p:spPr bwMode="auto">
            <a:xfrm flipV="1">
              <a:off x="4512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7" name="Text Box 96"/>
            <p:cNvSpPr txBox="1">
              <a:spLocks noChangeArrowheads="1"/>
            </p:cNvSpPr>
            <p:nvPr/>
          </p:nvSpPr>
          <p:spPr bwMode="auto">
            <a:xfrm>
              <a:off x="4560" y="310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  <p:sp>
          <p:nvSpPr>
            <p:cNvPr id="80948" name="Text Box 97"/>
            <p:cNvSpPr txBox="1">
              <a:spLocks noChangeArrowheads="1"/>
            </p:cNvSpPr>
            <p:nvPr/>
          </p:nvSpPr>
          <p:spPr bwMode="auto">
            <a:xfrm>
              <a:off x="5184" y="2112"/>
              <a:ext cx="2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b="0" dirty="0">
                  <a:solidFill>
                    <a:srgbClr val="000099"/>
                  </a:solidFill>
                  <a:latin typeface="Comic Sans MS" charset="0"/>
                </a:rPr>
                <a:t>8</a:t>
              </a:r>
            </a:p>
          </p:txBody>
        </p:sp>
      </p:grpSp>
      <p:sp>
        <p:nvSpPr>
          <p:cNvPr id="992354" name="Oval 98"/>
          <p:cNvSpPr>
            <a:spLocks noChangeArrowheads="1"/>
          </p:cNvSpPr>
          <p:nvPr/>
        </p:nvSpPr>
        <p:spPr bwMode="auto">
          <a:xfrm>
            <a:off x="5029200" y="3914775"/>
            <a:ext cx="1905000" cy="381000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5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262" grpId="0" animBg="1"/>
      <p:bldP spid="992264" grpId="0" animBg="1"/>
      <p:bldP spid="992266" grpId="0" animBg="1"/>
      <p:bldP spid="992274" grpId="0" animBg="1"/>
      <p:bldP spid="992275" grpId="0" animBg="1"/>
      <p:bldP spid="992276" grpId="0" animBg="1"/>
      <p:bldP spid="992277" grpId="0" animBg="1"/>
      <p:bldP spid="992278" grpId="0" animBg="1"/>
      <p:bldP spid="992279" grpId="0" animBg="1"/>
      <p:bldP spid="992298" grpId="0"/>
      <p:bldP spid="992300" grpId="0"/>
      <p:bldP spid="992301" grpId="0"/>
      <p:bldP spid="992318" grpId="0"/>
      <p:bldP spid="992319" grpId="0"/>
      <p:bldP spid="992331" grpId="0" animBg="1"/>
      <p:bldP spid="992354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848600" cy="838200"/>
          </a:xfrm>
        </p:spPr>
        <p:txBody>
          <a:bodyPr/>
          <a:lstStyle/>
          <a:p>
            <a:r>
              <a:rPr lang="en-US" dirty="0"/>
              <a:t>Adjusting to Varying Bandwidth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71663"/>
            <a:ext cx="8991600" cy="48339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Slow start gave an estimate of available bandwidth </a:t>
            </a:r>
          </a:p>
          <a:p>
            <a:endParaRPr lang="en-US" dirty="0"/>
          </a:p>
          <a:p>
            <a:r>
              <a:rPr lang="en-US" dirty="0"/>
              <a:t>Now, want to track variations in this available bandwidth, oscillating around its current value</a:t>
            </a:r>
          </a:p>
          <a:p>
            <a:pPr lvl="1"/>
            <a:r>
              <a:rPr lang="en-US" dirty="0"/>
              <a:t>Repeated probing (rate increase) and </a:t>
            </a:r>
            <a:r>
              <a:rPr lang="en-US" dirty="0" err="1"/>
              <a:t>backoff</a:t>
            </a:r>
            <a:r>
              <a:rPr lang="en-US" dirty="0"/>
              <a:t> (rate decrease)</a:t>
            </a:r>
            <a:br>
              <a:rPr lang="en-US" dirty="0"/>
            </a:br>
            <a:endParaRPr lang="en-US" sz="2800" dirty="0"/>
          </a:p>
          <a:p>
            <a:r>
              <a:rPr lang="en-US" dirty="0"/>
              <a:t>TCP uses: “Additive Increase Multiplicative Decrease” (AIMD)</a:t>
            </a:r>
          </a:p>
          <a:p>
            <a:pPr lvl="1"/>
            <a:r>
              <a:rPr lang="en-US" dirty="0">
                <a:latin typeface="Arial" charset="0"/>
              </a:rPr>
              <a:t>We’ll see why shortly…</a:t>
            </a:r>
          </a:p>
          <a:p>
            <a:pPr lvl="1"/>
            <a:endParaRPr lang="en-US" sz="2000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sz="3200" dirty="0">
              <a:sym typeface="Symbol" charset="0"/>
            </a:endParaRPr>
          </a:p>
          <a:p>
            <a:pPr lvl="1"/>
            <a:endParaRPr lang="en-US" sz="28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14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9907" grpId="0" build="p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60538"/>
            <a:ext cx="8686800" cy="44116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</a:rPr>
              <a:t>Additive increase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W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indow grows by one MSS for every RTT with no loss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For each successful RTT, CWND = CWND + 1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Simple implementation: 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for each ACK, CWND = CWND+ 1/CWND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</a:rPr>
              <a:t>Multiplicative decrease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On loss of packet, divide congestion window in </a:t>
            </a:r>
            <a:r>
              <a:rPr lang="en-US" b="1" u="sng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half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On loss, CWND = CWND/2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10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Leads to the TCP “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Sawtooth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”</a:t>
            </a:r>
          </a:p>
        </p:txBody>
      </p:sp>
      <p:sp>
        <p:nvSpPr>
          <p:cNvPr id="84995" name="Freeform 3"/>
          <p:cNvSpPr>
            <a:spLocks/>
          </p:cNvSpPr>
          <p:nvPr/>
        </p:nvSpPr>
        <p:spPr bwMode="auto">
          <a:xfrm>
            <a:off x="914400" y="2619375"/>
            <a:ext cx="7010400" cy="2819400"/>
          </a:xfrm>
          <a:custGeom>
            <a:avLst/>
            <a:gdLst>
              <a:gd name="T0" fmla="*/ 0 w 4416"/>
              <a:gd name="T1" fmla="*/ 0 h 1968"/>
              <a:gd name="T2" fmla="*/ 0 w 4416"/>
              <a:gd name="T3" fmla="*/ 2147483647 h 1968"/>
              <a:gd name="T4" fmla="*/ 2147483647 w 4416"/>
              <a:gd name="T5" fmla="*/ 2147483647 h 1968"/>
              <a:gd name="T6" fmla="*/ 0 60000 65536"/>
              <a:gd name="T7" fmla="*/ 0 60000 65536"/>
              <a:gd name="T8" fmla="*/ 0 60000 65536"/>
              <a:gd name="T9" fmla="*/ 0 w 4416"/>
              <a:gd name="T10" fmla="*/ 0 h 1968"/>
              <a:gd name="T11" fmla="*/ 4416 w 441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>
            <a:off x="2743200" y="30765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3352800" y="33051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5410200" y="25431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>
            <a:off x="6102350" y="2934657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0" name="Line 8"/>
          <p:cNvSpPr>
            <a:spLocks noChangeShapeType="1"/>
          </p:cNvSpPr>
          <p:nvPr/>
        </p:nvSpPr>
        <p:spPr bwMode="auto">
          <a:xfrm>
            <a:off x="7245350" y="3010857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2306638" y="2681288"/>
            <a:ext cx="80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>
                <a:latin typeface="Comic Sans MS" charset="0"/>
              </a:rPr>
              <a:t>Loss</a:t>
            </a:r>
          </a:p>
        </p:txBody>
      </p:sp>
      <p:sp>
        <p:nvSpPr>
          <p:cNvPr id="85002" name="Freeform 10"/>
          <p:cNvSpPr>
            <a:spLocks/>
          </p:cNvSpPr>
          <p:nvPr/>
        </p:nvSpPr>
        <p:spPr bwMode="auto">
          <a:xfrm>
            <a:off x="914400" y="3990975"/>
            <a:ext cx="1828800" cy="1371600"/>
          </a:xfrm>
          <a:custGeom>
            <a:avLst/>
            <a:gdLst>
              <a:gd name="T0" fmla="*/ 2147483647 w 1152"/>
              <a:gd name="T1" fmla="*/ 0 h 864"/>
              <a:gd name="T2" fmla="*/ 2147483647 w 1152"/>
              <a:gd name="T3" fmla="*/ 2147483647 h 864"/>
              <a:gd name="T4" fmla="*/ 2147483647 w 1152"/>
              <a:gd name="T5" fmla="*/ 2147483647 h 864"/>
              <a:gd name="T6" fmla="*/ 2147483647 w 1152"/>
              <a:gd name="T7" fmla="*/ 2147483647 h 864"/>
              <a:gd name="T8" fmla="*/ 0 w 1152"/>
              <a:gd name="T9" fmla="*/ 2147483647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3" name="AutoShape 11"/>
          <p:cNvSpPr>
            <a:spLocks noChangeArrowheads="1"/>
          </p:cNvSpPr>
          <p:nvPr/>
        </p:nvSpPr>
        <p:spPr bwMode="auto">
          <a:xfrm>
            <a:off x="1828800" y="5638800"/>
            <a:ext cx="1447800" cy="609600"/>
          </a:xfrm>
          <a:prstGeom prst="wedgeRectCallout">
            <a:avLst>
              <a:gd name="adj1" fmla="val -43968"/>
              <a:gd name="adj2" fmla="val -12344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b="0">
                <a:latin typeface="Comic Sans MS" charset="0"/>
              </a:rPr>
              <a:t>Exponential</a:t>
            </a:r>
            <a:br>
              <a:rPr lang="en-US" sz="1600" b="0">
                <a:latin typeface="Comic Sans MS" charset="0"/>
              </a:rPr>
            </a:br>
            <a:r>
              <a:rPr lang="ja-JP" altLang="en-US" sz="1600" b="0">
                <a:latin typeface="Comic Sans MS" charset="0"/>
              </a:rPr>
              <a:t>“</a:t>
            </a:r>
            <a:r>
              <a:rPr lang="en-US" altLang="ja-JP" sz="1600" b="0">
                <a:latin typeface="Comic Sans MS" charset="0"/>
              </a:rPr>
              <a:t>slow start</a:t>
            </a:r>
            <a:r>
              <a:rPr lang="ja-JP" altLang="en-US" sz="1600" b="0">
                <a:latin typeface="Comic Sans MS" charset="0"/>
              </a:rPr>
              <a:t>”</a:t>
            </a:r>
            <a:endParaRPr lang="en-US" sz="1600" b="0">
              <a:latin typeface="Comic Sans MS" charset="0"/>
            </a:endParaRPr>
          </a:p>
        </p:txBody>
      </p:sp>
      <p:sp>
        <p:nvSpPr>
          <p:cNvPr id="85004" name="Text Box 12"/>
          <p:cNvSpPr txBox="1">
            <a:spLocks noChangeArrowheads="1"/>
          </p:cNvSpPr>
          <p:nvPr/>
        </p:nvSpPr>
        <p:spPr bwMode="auto">
          <a:xfrm>
            <a:off x="7123113" y="5514975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 i="1">
                <a:latin typeface="Times New Roman" charset="0"/>
              </a:rPr>
              <a:t>t</a:t>
            </a:r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341313" y="2085975"/>
            <a:ext cx="1182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 i="1">
                <a:latin typeface="Times New Roman" charset="0"/>
              </a:rPr>
              <a:t>Window</a:t>
            </a:r>
          </a:p>
        </p:txBody>
      </p:sp>
      <p:sp>
        <p:nvSpPr>
          <p:cNvPr id="85007" name="Freeform 15"/>
          <p:cNvSpPr>
            <a:spLocks/>
          </p:cNvSpPr>
          <p:nvPr/>
        </p:nvSpPr>
        <p:spPr bwMode="auto">
          <a:xfrm>
            <a:off x="2743200" y="3457575"/>
            <a:ext cx="2667000" cy="1524000"/>
          </a:xfrm>
          <a:custGeom>
            <a:avLst/>
            <a:gdLst>
              <a:gd name="T0" fmla="*/ 0 w 1680"/>
              <a:gd name="T1" fmla="*/ 2147483647 h 960"/>
              <a:gd name="T2" fmla="*/ 0 w 1680"/>
              <a:gd name="T3" fmla="*/ 2147483647 h 960"/>
              <a:gd name="T4" fmla="*/ 2147483647 w 1680"/>
              <a:gd name="T5" fmla="*/ 2147483647 h 960"/>
              <a:gd name="T6" fmla="*/ 2147483647 w 1680"/>
              <a:gd name="T7" fmla="*/ 2147483647 h 960"/>
              <a:gd name="T8" fmla="*/ 2147483647 w 1680"/>
              <a:gd name="T9" fmla="*/ 0 h 9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0"/>
              <a:gd name="T16" fmla="*/ 0 h 960"/>
              <a:gd name="T17" fmla="*/ 1680 w 1680"/>
              <a:gd name="T18" fmla="*/ 960 h 9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0" h="960">
                <a:moveTo>
                  <a:pt x="0" y="336"/>
                </a:moveTo>
                <a:lnTo>
                  <a:pt x="0" y="816"/>
                </a:lnTo>
                <a:lnTo>
                  <a:pt x="384" y="528"/>
                </a:lnTo>
                <a:lnTo>
                  <a:pt x="384" y="960"/>
                </a:lnTo>
                <a:lnTo>
                  <a:pt x="1680" y="0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8" name="Freeform 16"/>
          <p:cNvSpPr>
            <a:spLocks/>
          </p:cNvSpPr>
          <p:nvPr/>
        </p:nvSpPr>
        <p:spPr bwMode="auto">
          <a:xfrm>
            <a:off x="6102350" y="3849057"/>
            <a:ext cx="1600200" cy="990600"/>
          </a:xfrm>
          <a:custGeom>
            <a:avLst/>
            <a:gdLst>
              <a:gd name="T0" fmla="*/ 0 w 1008"/>
              <a:gd name="T1" fmla="*/ 0 h 624"/>
              <a:gd name="T2" fmla="*/ 0 w 1008"/>
              <a:gd name="T3" fmla="*/ 2147483647 h 624"/>
              <a:gd name="T4" fmla="*/ 2147483647 w 1008"/>
              <a:gd name="T5" fmla="*/ 2147483647 h 624"/>
              <a:gd name="T6" fmla="*/ 2147483647 w 1008"/>
              <a:gd name="T7" fmla="*/ 2147483647 h 624"/>
              <a:gd name="T8" fmla="*/ 2147483647 w 1008"/>
              <a:gd name="T9" fmla="*/ 2147483647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8"/>
              <a:gd name="T16" fmla="*/ 0 h 624"/>
              <a:gd name="T17" fmla="*/ 1008 w 1008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8" h="624">
                <a:moveTo>
                  <a:pt x="0" y="0"/>
                </a:moveTo>
                <a:lnTo>
                  <a:pt x="0" y="624"/>
                </a:lnTo>
                <a:lnTo>
                  <a:pt x="720" y="48"/>
                </a:lnTo>
                <a:lnTo>
                  <a:pt x="720" y="576"/>
                </a:lnTo>
                <a:lnTo>
                  <a:pt x="1008" y="336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 flipV="1">
            <a:off x="5416550" y="3841750"/>
            <a:ext cx="685800" cy="68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10" name="Line 18"/>
          <p:cNvSpPr>
            <a:spLocks noChangeShapeType="1"/>
          </p:cNvSpPr>
          <p:nvPr/>
        </p:nvSpPr>
        <p:spPr bwMode="auto">
          <a:xfrm>
            <a:off x="5410200" y="3457575"/>
            <a:ext cx="6350" cy="1066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3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Slow-Start vs. AIMD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does a sender stop Slow-Start and start Additive Increase?</a:t>
            </a:r>
          </a:p>
          <a:p>
            <a:endParaRPr lang="en-US" dirty="0"/>
          </a:p>
          <a:p>
            <a:r>
              <a:rPr lang="en-US" dirty="0"/>
              <a:t>Introduce a “slow start threshold”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ssthresh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/>
              <a:t>Initialized to a large value</a:t>
            </a:r>
          </a:p>
          <a:p>
            <a:pPr lvl="1"/>
            <a:r>
              <a:rPr lang="en-US" dirty="0"/>
              <a:t>On timeout, </a:t>
            </a:r>
            <a:r>
              <a:rPr lang="en-US" dirty="0" err="1"/>
              <a:t>ssthresh</a:t>
            </a:r>
            <a:r>
              <a:rPr lang="en-US" dirty="0"/>
              <a:t> = CWND/2</a:t>
            </a:r>
          </a:p>
          <a:p>
            <a:pPr lvl="1"/>
            <a:endParaRPr lang="en-US" dirty="0"/>
          </a:p>
          <a:p>
            <a:r>
              <a:rPr lang="en-US" dirty="0"/>
              <a:t>When CWND = </a:t>
            </a:r>
            <a:r>
              <a:rPr lang="en-US" dirty="0" err="1"/>
              <a:t>ssthresh</a:t>
            </a:r>
            <a:r>
              <a:rPr lang="en-US" dirty="0"/>
              <a:t>, sender switches from slow-start to AIMD-style increase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226</a:t>
            </a:fld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828BE7-28D6-6A44-825C-169A4C1A9E19}" type="slidenum">
              <a:rPr lang="en-US" smtClean="0"/>
              <a:pPr/>
              <a:t>226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10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  <a:p>
            <a:r>
              <a:rPr lang="en-US" dirty="0"/>
              <a:t>Congestion Control in TCP</a:t>
            </a:r>
          </a:p>
          <a:p>
            <a:pPr lvl="1"/>
            <a:r>
              <a:rPr lang="en-US" dirty="0"/>
              <a:t>AIMD (slow-start, congestion avoidance)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711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  <a:p>
            <a:r>
              <a:rPr lang="en-US" dirty="0"/>
              <a:t>Congestion Control in TCP</a:t>
            </a:r>
          </a:p>
          <a:p>
            <a:pPr lvl="1"/>
            <a:r>
              <a:rPr lang="en-US" dirty="0"/>
              <a:t>AIMD (slow-start, congestion avoidance)</a:t>
            </a:r>
          </a:p>
          <a:p>
            <a:pPr marL="457200" lvl="1" indent="0">
              <a:buNone/>
            </a:pPr>
            <a:r>
              <a:rPr lang="en-US" dirty="0"/>
              <a:t>		and Fast-Recovery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8108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Final Phase: Fast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problem: congestion avoidance too slow in recovering from an isolated loss 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How demultiplexing </a:t>
            </a:r>
            <a:r>
              <a:rPr lang="en-US" dirty="0"/>
              <a:t>w</a:t>
            </a:r>
            <a:r>
              <a:rPr lang="en-US" sz="3300" dirty="0"/>
              <a:t>orks</a:t>
            </a:r>
          </a:p>
        </p:txBody>
      </p:sp>
      <p:sp>
        <p:nvSpPr>
          <p:cNvPr id="277" name="Rectangle 23">
            <a:extLst>
              <a:ext uri="{FF2B5EF4-FFF2-40B4-BE49-F238E27FC236}">
                <a16:creationId xmlns:a16="http://schemas.microsoft.com/office/drawing/2014/main" id="{0F916DA5-15D2-0A42-8C9B-01DCE4B19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2031571"/>
            <a:ext cx="4277478" cy="209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13122" indent="-213122" defTabSz="685800">
              <a:buFont typeface="Wingdings" charset="2"/>
              <a:buChar char="§"/>
              <a:defRPr/>
            </a:pPr>
            <a:r>
              <a:rPr lang="en-US" sz="24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receives IP datagrams</a:t>
            </a:r>
          </a:p>
          <a:p>
            <a:pPr marL="515541" lvl="1" indent="-172641" defTabSz="685800">
              <a:buFont typeface="Arial"/>
              <a:buChar char="•"/>
              <a:defRPr/>
            </a:pPr>
            <a:r>
              <a:rPr lang="en-US" sz="2100" kern="0" dirty="0">
                <a:solidFill>
                  <a:srgbClr val="000000"/>
                </a:solidFill>
                <a:latin typeface="Calibri" panose="020F0502020204030204"/>
              </a:rPr>
              <a:t>each datagram has source IP address, destination IP address</a:t>
            </a:r>
          </a:p>
          <a:p>
            <a:pPr marL="515541" lvl="1" indent="-172641" defTabSz="685800">
              <a:buFont typeface="Arial"/>
              <a:buChar char="•"/>
              <a:defRPr/>
            </a:pPr>
            <a:r>
              <a:rPr lang="en-US" sz="2100" kern="0" dirty="0">
                <a:solidFill>
                  <a:srgbClr val="000000"/>
                </a:solidFill>
                <a:latin typeface="Calibri" panose="020F0502020204030204"/>
              </a:rPr>
              <a:t>each datagram carries one transport-layer segment</a:t>
            </a:r>
          </a:p>
          <a:p>
            <a:pPr marL="515541" lvl="1" indent="-172641" defTabSz="685800">
              <a:buFont typeface="Arial"/>
              <a:buChar char="•"/>
              <a:defRPr/>
            </a:pPr>
            <a:r>
              <a:rPr lang="en-US" sz="2100" kern="0" dirty="0">
                <a:solidFill>
                  <a:srgbClr val="000000"/>
                </a:solidFill>
                <a:latin typeface="Calibri" panose="020F0502020204030204"/>
              </a:rPr>
              <a:t>each segment has source, destination port number </a:t>
            </a:r>
          </a:p>
          <a:p>
            <a:pPr marL="213122" indent="-213122" defTabSz="685800">
              <a:buFont typeface="Wingdings" charset="2"/>
              <a:buChar char="§"/>
              <a:defRPr/>
            </a:pPr>
            <a:r>
              <a:rPr lang="en-US" sz="24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uses </a:t>
            </a:r>
            <a:r>
              <a:rPr lang="en-US" sz="2400" i="1" kern="0" dirty="0">
                <a:solidFill>
                  <a:srgbClr val="CC0000"/>
                </a:solidFill>
                <a:latin typeface="Calibri" panose="020F0502020204030204"/>
                <a:cs typeface="+mn-cs"/>
              </a:rPr>
              <a:t>IP addresses &amp; port numbers</a:t>
            </a:r>
            <a:r>
              <a:rPr lang="en-US" sz="24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to direct segment to appropriate socket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657412" y="2135589"/>
            <a:ext cx="2561034" cy="3116372"/>
            <a:chOff x="7543216" y="1704452"/>
            <a:chExt cx="3414712" cy="4155162"/>
          </a:xfrm>
        </p:grpSpPr>
        <p:sp>
          <p:nvSpPr>
            <p:cNvPr id="275" name="Rectangle 75">
              <a:extLst>
                <a:ext uri="{FF2B5EF4-FFF2-40B4-BE49-F238E27FC236}">
                  <a16:creationId xmlns:a16="http://schemas.microsoft.com/office/drawing/2014/main" id="{FCCA66F1-5923-DC45-83A7-1942BA80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3703" y="2048939"/>
              <a:ext cx="3324225" cy="32004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76" name="Rectangle 65">
              <a:extLst>
                <a:ext uri="{FF2B5EF4-FFF2-40B4-BE49-F238E27FC236}">
                  <a16:creationId xmlns:a16="http://schemas.microsoft.com/office/drawing/2014/main" id="{325B2818-1D14-0544-87D5-B34939698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7503" y="2144189"/>
              <a:ext cx="3324225" cy="3200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78" name="Text Box 63">
              <a:extLst>
                <a:ext uri="{FF2B5EF4-FFF2-40B4-BE49-F238E27FC236}">
                  <a16:creationId xmlns:a16="http://schemas.microsoft.com/office/drawing/2014/main" id="{0308811F-F83C-684C-9A70-7056E7030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7013" y="2156889"/>
              <a:ext cx="164404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>
                  <a:solidFill>
                    <a:srgbClr val="CC0000"/>
                  </a:solidFill>
                </a:rPr>
                <a:t>source port #</a:t>
              </a:r>
              <a:endParaRPr lang="en-US" sz="1800" kern="0">
                <a:solidFill>
                  <a:srgbClr val="CC0000"/>
                </a:solidFill>
              </a:endParaRPr>
            </a:p>
          </p:txBody>
        </p:sp>
        <p:sp>
          <p:nvSpPr>
            <p:cNvPr id="279" name="Text Box 64">
              <a:extLst>
                <a:ext uri="{FF2B5EF4-FFF2-40B4-BE49-F238E27FC236}">
                  <a16:creationId xmlns:a16="http://schemas.microsoft.com/office/drawing/2014/main" id="{DFDB1254-258A-D74F-9312-2F08048EE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5169" y="2156889"/>
              <a:ext cx="1404659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>
                  <a:solidFill>
                    <a:srgbClr val="CC0000"/>
                  </a:solidFill>
                </a:rPr>
                <a:t>dest port #</a:t>
              </a:r>
              <a:endParaRPr lang="en-US" sz="1800" kern="0">
                <a:solidFill>
                  <a:srgbClr val="CC0000"/>
                </a:solidFill>
              </a:endParaRPr>
            </a:p>
          </p:txBody>
        </p:sp>
        <p:sp>
          <p:nvSpPr>
            <p:cNvPr id="280" name="Line 66">
              <a:extLst>
                <a:ext uri="{FF2B5EF4-FFF2-40B4-BE49-F238E27FC236}">
                  <a16:creationId xmlns:a16="http://schemas.microsoft.com/office/drawing/2014/main" id="{7758F487-6FB2-F34B-84F0-9768338274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7978" y="2544239"/>
              <a:ext cx="3328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81" name="Line 68">
              <a:extLst>
                <a:ext uri="{FF2B5EF4-FFF2-40B4-BE49-F238E27FC236}">
                  <a16:creationId xmlns:a16="http://schemas.microsoft.com/office/drawing/2014/main" id="{A9895192-7D02-2F4C-B006-EAE3FEF5F7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7503" y="3534839"/>
              <a:ext cx="33242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82" name="Line 69">
              <a:extLst>
                <a:ext uri="{FF2B5EF4-FFF2-40B4-BE49-F238E27FC236}">
                  <a16:creationId xmlns:a16="http://schemas.microsoft.com/office/drawing/2014/main" id="{7ABA37B1-9C1B-8F43-9F10-44126FAB2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95803" y="2144189"/>
              <a:ext cx="0" cy="395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83" name="Text Box 70">
              <a:extLst>
                <a:ext uri="{FF2B5EF4-FFF2-40B4-BE49-F238E27FC236}">
                  <a16:creationId xmlns:a16="http://schemas.microsoft.com/office/drawing/2014/main" id="{B3C9350B-DCA6-5E4A-91AA-5C2AD14EC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5837" y="1704452"/>
              <a:ext cx="932307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>
                  <a:solidFill>
                    <a:srgbClr val="000000"/>
                  </a:solidFill>
                </a:rPr>
                <a:t>32 bits</a:t>
              </a:r>
              <a:endParaRPr lang="en-US" sz="1800" kern="0">
                <a:solidFill>
                  <a:srgbClr val="000000"/>
                </a:solidFill>
              </a:endParaRPr>
            </a:p>
          </p:txBody>
        </p:sp>
        <p:sp>
          <p:nvSpPr>
            <p:cNvPr id="284" name="Line 71">
              <a:extLst>
                <a:ext uri="{FF2B5EF4-FFF2-40B4-BE49-F238E27FC236}">
                  <a16:creationId xmlns:a16="http://schemas.microsoft.com/office/drawing/2014/main" id="{D16D54C4-5717-9E46-AA93-1E6BB3430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3003" y="1910827"/>
              <a:ext cx="1200150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85" name="Line 72">
              <a:extLst>
                <a:ext uri="{FF2B5EF4-FFF2-40B4-BE49-F238E27FC236}">
                  <a16:creationId xmlns:a16="http://schemas.microsoft.com/office/drawing/2014/main" id="{332269D9-54A4-6446-BBAD-BD3F06A73E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7543216" y="1920352"/>
              <a:ext cx="11287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86" name="Text Box 73">
              <a:extLst>
                <a:ext uri="{FF2B5EF4-FFF2-40B4-BE49-F238E27FC236}">
                  <a16:creationId xmlns:a16="http://schemas.microsoft.com/office/drawing/2014/main" id="{8F7D97AE-E89E-684A-9571-5959DA8E33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17820" y="3865039"/>
              <a:ext cx="1455956" cy="1046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application</a:t>
              </a:r>
            </a:p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data </a:t>
              </a:r>
            </a:p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(payload)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287" name="Text Box 74">
              <a:extLst>
                <a:ext uri="{FF2B5EF4-FFF2-40B4-BE49-F238E27FC236}">
                  <a16:creationId xmlns:a16="http://schemas.microsoft.com/office/drawing/2014/main" id="{A5362E3E-8643-6A43-A4FE-BD56FF4F0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104" y="2898252"/>
              <a:ext cx="2370736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>
                  <a:solidFill>
                    <a:srgbClr val="000000"/>
                  </a:solidFill>
                </a:rPr>
                <a:t>other header fields</a:t>
              </a:r>
              <a:endParaRPr lang="en-US" sz="1800" kern="0">
                <a:solidFill>
                  <a:srgbClr val="000000"/>
                </a:solidFill>
              </a:endParaRPr>
            </a:p>
          </p:txBody>
        </p:sp>
        <p:sp>
          <p:nvSpPr>
            <p:cNvPr id="288" name="Text Box 76">
              <a:extLst>
                <a:ext uri="{FF2B5EF4-FFF2-40B4-BE49-F238E27FC236}">
                  <a16:creationId xmlns:a16="http://schemas.microsoft.com/office/drawing/2014/main" id="{2FE71CF3-191A-C44F-839C-1CF4D7DFF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4077" y="5428727"/>
              <a:ext cx="3153001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>
                  <a:solidFill>
                    <a:srgbClr val="000000"/>
                  </a:solidFill>
                </a:rPr>
                <a:t>TCP/UDP segment format</a:t>
              </a:r>
              <a:endParaRPr lang="en-US" sz="1800" kern="0">
                <a:solidFill>
                  <a:srgbClr val="000000"/>
                </a:solidFill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5474943" y="2339517"/>
            <a:ext cx="1562404" cy="516818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761046" y="2346005"/>
            <a:ext cx="1562404" cy="516818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CB301DF9-007E-7F42-9982-6FB05291D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sz="3200" dirty="0"/>
              <a:t>(in units of MSS, not bytes)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a TCP connection with:</a:t>
            </a:r>
          </a:p>
          <a:p>
            <a:pPr lvl="1"/>
            <a:r>
              <a:rPr lang="en-US" dirty="0"/>
              <a:t>CWND=10 packets</a:t>
            </a:r>
          </a:p>
          <a:p>
            <a:pPr lvl="1"/>
            <a:r>
              <a:rPr lang="en-US" dirty="0"/>
              <a:t>Last ACK was for packet # 101</a:t>
            </a:r>
          </a:p>
          <a:p>
            <a:pPr lvl="2"/>
            <a:r>
              <a:rPr lang="en-US" dirty="0"/>
              <a:t>i.e., receiver expecting next packet to have seq. no. 101</a:t>
            </a:r>
          </a:p>
          <a:p>
            <a:pPr lvl="2"/>
            <a:endParaRPr lang="en-US" dirty="0"/>
          </a:p>
          <a:p>
            <a:r>
              <a:rPr lang="en-US" dirty="0"/>
              <a:t>10 packets [101, 102, 103,…, 110] are in flight</a:t>
            </a:r>
          </a:p>
          <a:p>
            <a:pPr lvl="1"/>
            <a:r>
              <a:rPr lang="en-US" dirty="0"/>
              <a:t>Packet 101 is dropped</a:t>
            </a:r>
          </a:p>
          <a:p>
            <a:pPr lvl="1"/>
            <a:r>
              <a:rPr lang="en-US" dirty="0"/>
              <a:t>What ACKs do they generate?</a:t>
            </a:r>
          </a:p>
          <a:p>
            <a:pPr lvl="1"/>
            <a:r>
              <a:rPr lang="en-US" dirty="0"/>
              <a:t>And how does the sender respond?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64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– A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ACK 101 (due to 102)  </a:t>
            </a:r>
            <a:r>
              <a:rPr lang="en-US" sz="2000" dirty="0" err="1"/>
              <a:t>cwnd</a:t>
            </a:r>
            <a:r>
              <a:rPr lang="en-US" sz="2000" dirty="0"/>
              <a:t>=10  dupACK#1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103)  </a:t>
            </a:r>
            <a:r>
              <a:rPr lang="en-US" sz="2000" dirty="0" err="1"/>
              <a:t>cwnd</a:t>
            </a:r>
            <a:r>
              <a:rPr lang="en-US" sz="2000" dirty="0"/>
              <a:t>=10  dupACK#2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104)  </a:t>
            </a:r>
            <a:r>
              <a:rPr lang="en-US" sz="2000" dirty="0" err="1"/>
              <a:t>cwnd</a:t>
            </a:r>
            <a:r>
              <a:rPr lang="en-US" sz="2000" dirty="0"/>
              <a:t>=10  dupACK#3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RETRANSMIT 101 </a:t>
            </a:r>
            <a:r>
              <a:rPr lang="en-US" sz="2000" dirty="0" err="1">
                <a:solidFill>
                  <a:srgbClr val="0000FF"/>
                </a:solidFill>
              </a:rPr>
              <a:t>ssthresh</a:t>
            </a:r>
            <a:r>
              <a:rPr lang="en-US" sz="2000" dirty="0">
                <a:solidFill>
                  <a:srgbClr val="0000FF"/>
                </a:solidFill>
              </a:rPr>
              <a:t>=5  </a:t>
            </a:r>
            <a:r>
              <a:rPr lang="en-US" sz="2000" dirty="0" err="1">
                <a:solidFill>
                  <a:srgbClr val="0000FF"/>
                </a:solidFill>
              </a:rPr>
              <a:t>cwnd</a:t>
            </a:r>
            <a:r>
              <a:rPr lang="en-US" sz="2000" dirty="0">
                <a:solidFill>
                  <a:srgbClr val="0000FF"/>
                </a:solidFill>
              </a:rPr>
              <a:t>= 5</a:t>
            </a:r>
          </a:p>
          <a:p>
            <a:r>
              <a:rPr lang="en-US" sz="2000" dirty="0"/>
              <a:t>ACK 101 (due to 105)  </a:t>
            </a:r>
            <a:r>
              <a:rPr lang="en-US" sz="2000" dirty="0" err="1"/>
              <a:t>cwnd</a:t>
            </a:r>
            <a:r>
              <a:rPr lang="en-US" sz="2000" dirty="0"/>
              <a:t>=5 + 1/5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106)  </a:t>
            </a:r>
            <a:r>
              <a:rPr lang="en-US" sz="2000" dirty="0" err="1"/>
              <a:t>cwnd</a:t>
            </a:r>
            <a:r>
              <a:rPr lang="en-US" sz="2000" dirty="0"/>
              <a:t>=5 + 2/5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107)  </a:t>
            </a:r>
            <a:r>
              <a:rPr lang="en-US" sz="2000" dirty="0" err="1"/>
              <a:t>cwnd</a:t>
            </a:r>
            <a:r>
              <a:rPr lang="en-US" sz="2000" dirty="0"/>
              <a:t>=5 + 3/5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108)  </a:t>
            </a:r>
            <a:r>
              <a:rPr lang="en-US" sz="2000" dirty="0" err="1"/>
              <a:t>cwnd</a:t>
            </a:r>
            <a:r>
              <a:rPr lang="en-US" sz="2000" dirty="0"/>
              <a:t>=5 + 4/5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109)  </a:t>
            </a:r>
            <a:r>
              <a:rPr lang="en-US" sz="2000" dirty="0" err="1"/>
              <a:t>cwnd</a:t>
            </a:r>
            <a:r>
              <a:rPr lang="en-US" sz="2000" dirty="0"/>
              <a:t>=5 + 5/5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110)  </a:t>
            </a:r>
            <a:r>
              <a:rPr lang="en-US" sz="2000" dirty="0" err="1"/>
              <a:t>cwnd</a:t>
            </a:r>
            <a:r>
              <a:rPr lang="en-US" sz="2000" dirty="0"/>
              <a:t>=6 + 1/5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ACK 111 (due to 101) 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 only now can we transmit new packets</a:t>
            </a:r>
          </a:p>
          <a:p>
            <a:r>
              <a:rPr lang="en-US" sz="2000" dirty="0">
                <a:solidFill>
                  <a:srgbClr val="FF0000"/>
                </a:solidFill>
                <a:sym typeface="Wingdings"/>
              </a:rPr>
              <a:t>Plus no packets in flight so ACK “clocking” (to increase CWND) stalls for another RTT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231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6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Fast Recovery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Idea: Grant the sender temporary “credit” for each </a:t>
            </a:r>
            <a:r>
              <a:rPr lang="en-US" sz="2400" dirty="0" err="1"/>
              <a:t>dupACK</a:t>
            </a:r>
            <a:r>
              <a:rPr lang="en-US" sz="2400" dirty="0"/>
              <a:t> so as to keep packets in flight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If </a:t>
            </a:r>
            <a:r>
              <a:rPr lang="en-US" sz="2400" dirty="0" err="1"/>
              <a:t>dupACKcount</a:t>
            </a:r>
            <a:r>
              <a:rPr lang="en-US" sz="2400" dirty="0"/>
              <a:t> = 3 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err="1"/>
              <a:t>ssthresh</a:t>
            </a:r>
            <a:r>
              <a:rPr lang="en-US" sz="2000" dirty="0"/>
              <a:t> = </a:t>
            </a:r>
            <a:r>
              <a:rPr lang="en-US" sz="2000" dirty="0" err="1"/>
              <a:t>cwnd</a:t>
            </a:r>
            <a:r>
              <a:rPr lang="en-US" sz="2000" dirty="0"/>
              <a:t>/2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err="1"/>
              <a:t>cwnd</a:t>
            </a:r>
            <a:r>
              <a:rPr lang="en-US" sz="2000" dirty="0"/>
              <a:t> = </a:t>
            </a:r>
            <a:r>
              <a:rPr lang="en-US" sz="2000" dirty="0" err="1"/>
              <a:t>ssthresh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+ 3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While in fast recovery</a:t>
            </a:r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cwnd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 err="1">
                <a:solidFill>
                  <a:srgbClr val="FF0000"/>
                </a:solidFill>
              </a:rPr>
              <a:t>cwnd</a:t>
            </a:r>
            <a:r>
              <a:rPr lang="en-US" sz="2000" dirty="0">
                <a:solidFill>
                  <a:srgbClr val="FF0000"/>
                </a:solidFill>
              </a:rPr>
              <a:t> + 1 for each additional duplicate ACK</a:t>
            </a:r>
          </a:p>
          <a:p>
            <a:pPr lvl="1"/>
            <a:endParaRPr lang="en-US" sz="2000" dirty="0"/>
          </a:p>
          <a:p>
            <a:r>
              <a:rPr lang="en-US" sz="2400" dirty="0"/>
              <a:t>Exit fast recovery after receiving new ACK</a:t>
            </a:r>
          </a:p>
          <a:p>
            <a:pPr lvl="1"/>
            <a:r>
              <a:rPr lang="en-US" sz="2000" dirty="0"/>
              <a:t>set </a:t>
            </a:r>
            <a:r>
              <a:rPr lang="en-US" sz="2000" dirty="0" err="1"/>
              <a:t>cwnd</a:t>
            </a:r>
            <a:r>
              <a:rPr lang="en-US" sz="2000" dirty="0"/>
              <a:t> = </a:t>
            </a:r>
            <a:r>
              <a:rPr lang="en-US" sz="2000" dirty="0" err="1"/>
              <a:t>ssthresh</a:t>
            </a:r>
            <a:endParaRPr lang="en-US" sz="20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232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774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TCP connection with:</a:t>
            </a:r>
          </a:p>
          <a:p>
            <a:pPr lvl="1"/>
            <a:r>
              <a:rPr lang="en-US" dirty="0"/>
              <a:t>CWND=10 packets</a:t>
            </a:r>
          </a:p>
          <a:p>
            <a:pPr lvl="1"/>
            <a:r>
              <a:rPr lang="en-US" dirty="0"/>
              <a:t>Last ACK was for packet # 101</a:t>
            </a:r>
          </a:p>
          <a:p>
            <a:pPr lvl="2"/>
            <a:r>
              <a:rPr lang="en-US" dirty="0"/>
              <a:t>i.e., receiver expecting next packet to have seq. no. 101</a:t>
            </a:r>
          </a:p>
          <a:p>
            <a:pPr lvl="2"/>
            <a:endParaRPr lang="en-US" dirty="0"/>
          </a:p>
          <a:p>
            <a:r>
              <a:rPr lang="en-US" dirty="0"/>
              <a:t>10 packets [101, 102, 103,…, 110] are in flight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Packet 101 is dropped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8948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534400" cy="44116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ACK 101 (due to 102)  </a:t>
            </a:r>
            <a:r>
              <a:rPr lang="en-US" sz="2000" dirty="0" err="1"/>
              <a:t>cwnd</a:t>
            </a:r>
            <a:r>
              <a:rPr lang="en-US" sz="2000" dirty="0"/>
              <a:t>=10  dup#1</a:t>
            </a:r>
          </a:p>
          <a:p>
            <a:r>
              <a:rPr lang="en-US" sz="2000" dirty="0"/>
              <a:t>ACK 101 (due to 103)  </a:t>
            </a:r>
            <a:r>
              <a:rPr lang="en-US" sz="2000" dirty="0" err="1"/>
              <a:t>cwnd</a:t>
            </a:r>
            <a:r>
              <a:rPr lang="en-US" sz="2000" dirty="0"/>
              <a:t>=10  dup#2</a:t>
            </a:r>
          </a:p>
          <a:p>
            <a:r>
              <a:rPr lang="en-US" sz="2000" dirty="0"/>
              <a:t>ACK 101 (due to 104)  </a:t>
            </a:r>
            <a:r>
              <a:rPr lang="en-US" sz="2000" dirty="0" err="1"/>
              <a:t>cwnd</a:t>
            </a:r>
            <a:r>
              <a:rPr lang="en-US" sz="2000" dirty="0"/>
              <a:t>=10  dup#3</a:t>
            </a:r>
          </a:p>
          <a:p>
            <a:r>
              <a:rPr lang="en-US" sz="2000" dirty="0">
                <a:solidFill>
                  <a:srgbClr val="0000FF"/>
                </a:solidFill>
              </a:rPr>
              <a:t>REXMIT 101 </a:t>
            </a:r>
            <a:r>
              <a:rPr lang="en-US" sz="2000" dirty="0" err="1">
                <a:solidFill>
                  <a:srgbClr val="0000FF"/>
                </a:solidFill>
              </a:rPr>
              <a:t>ssthresh</a:t>
            </a:r>
            <a:r>
              <a:rPr lang="en-US" sz="2000" dirty="0">
                <a:solidFill>
                  <a:srgbClr val="0000FF"/>
                </a:solidFill>
              </a:rPr>
              <a:t>=5  </a:t>
            </a:r>
            <a:r>
              <a:rPr lang="en-US" sz="2000" dirty="0" err="1">
                <a:solidFill>
                  <a:srgbClr val="0000FF"/>
                </a:solidFill>
              </a:rPr>
              <a:t>cwnd</a:t>
            </a:r>
            <a:r>
              <a:rPr lang="en-US" sz="2000" dirty="0">
                <a:solidFill>
                  <a:srgbClr val="0000FF"/>
                </a:solidFill>
              </a:rPr>
              <a:t>= 8 (5+3)</a:t>
            </a:r>
          </a:p>
          <a:p>
            <a:r>
              <a:rPr lang="en-US" sz="2000" dirty="0"/>
              <a:t>ACK 101 (due to 105)  </a:t>
            </a:r>
            <a:r>
              <a:rPr lang="en-US" sz="2000" dirty="0" err="1">
                <a:solidFill>
                  <a:srgbClr val="FF0000"/>
                </a:solidFill>
              </a:rPr>
              <a:t>cwnd</a:t>
            </a:r>
            <a:r>
              <a:rPr lang="en-US" sz="2000" dirty="0">
                <a:solidFill>
                  <a:srgbClr val="FF0000"/>
                </a:solidFill>
              </a:rPr>
              <a:t>= 9 </a:t>
            </a:r>
            <a:r>
              <a:rPr lang="en-US" sz="2000" dirty="0"/>
              <a:t>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106)  </a:t>
            </a:r>
            <a:r>
              <a:rPr lang="en-US" sz="2000" dirty="0" err="1"/>
              <a:t>cwnd</a:t>
            </a:r>
            <a:r>
              <a:rPr lang="en-US" sz="2000" dirty="0"/>
              <a:t>=10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107)  </a:t>
            </a:r>
            <a:r>
              <a:rPr lang="en-US" sz="2000" dirty="0" err="1"/>
              <a:t>cwnd</a:t>
            </a:r>
            <a:r>
              <a:rPr lang="en-US" sz="2000" dirty="0"/>
              <a:t>=11 (</a:t>
            </a:r>
            <a:r>
              <a:rPr lang="en-US" sz="2000" dirty="0" err="1"/>
              <a:t>xmit</a:t>
            </a:r>
            <a:r>
              <a:rPr lang="en-US" sz="2000" dirty="0"/>
              <a:t> 111)</a:t>
            </a:r>
          </a:p>
          <a:p>
            <a:r>
              <a:rPr lang="en-US" sz="2000" dirty="0"/>
              <a:t>ACK 101 (due to 108)  </a:t>
            </a:r>
            <a:r>
              <a:rPr lang="en-US" sz="2000" dirty="0" err="1"/>
              <a:t>cwnd</a:t>
            </a:r>
            <a:r>
              <a:rPr lang="en-US" sz="2000" dirty="0"/>
              <a:t>=12 (</a:t>
            </a:r>
            <a:r>
              <a:rPr lang="en-US" sz="2000" dirty="0" err="1"/>
              <a:t>xmit</a:t>
            </a:r>
            <a:r>
              <a:rPr lang="en-US" sz="2000" dirty="0"/>
              <a:t> 112)</a:t>
            </a:r>
          </a:p>
          <a:p>
            <a:r>
              <a:rPr lang="en-US" sz="2000" dirty="0"/>
              <a:t>ACK 101 (due to 109)  </a:t>
            </a:r>
            <a:r>
              <a:rPr lang="en-US" sz="2000" dirty="0" err="1"/>
              <a:t>cwnd</a:t>
            </a:r>
            <a:r>
              <a:rPr lang="en-US" sz="2000" dirty="0"/>
              <a:t>=13 (</a:t>
            </a:r>
            <a:r>
              <a:rPr lang="en-US" sz="2000" dirty="0" err="1"/>
              <a:t>xmit</a:t>
            </a:r>
            <a:r>
              <a:rPr lang="en-US" sz="2000" dirty="0"/>
              <a:t> 113)</a:t>
            </a:r>
          </a:p>
          <a:p>
            <a:r>
              <a:rPr lang="en-US" sz="2000" dirty="0"/>
              <a:t>ACK 101 (due to 110)  </a:t>
            </a:r>
            <a:r>
              <a:rPr lang="en-US" sz="2000" dirty="0" err="1"/>
              <a:t>cwnd</a:t>
            </a:r>
            <a:r>
              <a:rPr lang="en-US" sz="2000" dirty="0"/>
              <a:t>=14 (</a:t>
            </a:r>
            <a:r>
              <a:rPr lang="en-US" sz="2000" dirty="0" err="1"/>
              <a:t>xmit</a:t>
            </a:r>
            <a:r>
              <a:rPr lang="en-US" sz="2000" dirty="0"/>
              <a:t> 114)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ACK 111 (due to 101) </a:t>
            </a:r>
            <a:r>
              <a:rPr lang="en-US" sz="2000" dirty="0" err="1">
                <a:solidFill>
                  <a:srgbClr val="0000FF"/>
                </a:solidFill>
              </a:rPr>
              <a:t>cwnd</a:t>
            </a:r>
            <a:r>
              <a:rPr lang="en-US" sz="2000" dirty="0">
                <a:solidFill>
                  <a:srgbClr val="0000FF"/>
                </a:solidFill>
              </a:rPr>
              <a:t> = 5 (</a:t>
            </a:r>
            <a:r>
              <a:rPr lang="en-US" sz="2000" dirty="0" err="1">
                <a:solidFill>
                  <a:srgbClr val="0000FF"/>
                </a:solidFill>
              </a:rPr>
              <a:t>xmit</a:t>
            </a:r>
            <a:r>
              <a:rPr lang="en-US" sz="2000" dirty="0">
                <a:solidFill>
                  <a:srgbClr val="0000FF"/>
                </a:solidFill>
              </a:rPr>
              <a:t> 115) 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 exiting fast recovery</a:t>
            </a:r>
          </a:p>
          <a:p>
            <a:r>
              <a:rPr lang="en-US" sz="2000" dirty="0">
                <a:solidFill>
                  <a:srgbClr val="FF0000"/>
                </a:solidFill>
                <a:sym typeface="Wingdings"/>
              </a:rPr>
              <a:t>Packets 111-114 already in flight</a:t>
            </a:r>
          </a:p>
          <a:p>
            <a:r>
              <a:rPr lang="en-US" sz="2000" dirty="0">
                <a:sym typeface="Wingdings"/>
              </a:rPr>
              <a:t>ACK 112 (due to 111) </a:t>
            </a:r>
            <a:r>
              <a:rPr lang="en-US" sz="2000" dirty="0" err="1">
                <a:sym typeface="Wingdings"/>
              </a:rPr>
              <a:t>cwnd</a:t>
            </a:r>
            <a:r>
              <a:rPr lang="en-US" sz="2000" dirty="0">
                <a:sym typeface="Wingdings"/>
              </a:rPr>
              <a:t> = 5 + 1/5   back in congestion avoidance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132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31971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Summary: TCP congestion control</a:t>
            </a:r>
            <a:endParaRPr lang="en-US" sz="3300" dirty="0"/>
          </a:p>
        </p:txBody>
      </p:sp>
      <p:grpSp>
        <p:nvGrpSpPr>
          <p:cNvPr id="120" name="Group 240">
            <a:extLst>
              <a:ext uri="{FF2B5EF4-FFF2-40B4-BE49-F238E27FC236}">
                <a16:creationId xmlns:a16="http://schemas.microsoft.com/office/drawing/2014/main" id="{B8318BC0-AA34-2B4C-984C-EDCF98015A80}"/>
              </a:ext>
            </a:extLst>
          </p:cNvPr>
          <p:cNvGrpSpPr>
            <a:grpSpLocks/>
          </p:cNvGrpSpPr>
          <p:nvPr/>
        </p:nvGrpSpPr>
        <p:grpSpPr bwMode="auto">
          <a:xfrm>
            <a:off x="3781425" y="3083206"/>
            <a:ext cx="1600200" cy="636985"/>
            <a:chOff x="2168" y="1727"/>
            <a:chExt cx="1344" cy="535"/>
          </a:xfrm>
        </p:grpSpPr>
        <p:grpSp>
          <p:nvGrpSpPr>
            <p:cNvPr id="121" name="Group 171">
              <a:extLst>
                <a:ext uri="{FF2B5EF4-FFF2-40B4-BE49-F238E27FC236}">
                  <a16:creationId xmlns:a16="http://schemas.microsoft.com/office/drawing/2014/main" id="{D4CA30E0-0C2B-AE49-9354-140DEA72F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727"/>
              <a:ext cx="1166" cy="535"/>
              <a:chOff x="2256" y="1727"/>
              <a:chExt cx="1166" cy="535"/>
            </a:xfrm>
          </p:grpSpPr>
          <p:sp>
            <p:nvSpPr>
              <p:cNvPr id="123" name="Text Box 172">
                <a:extLst>
                  <a:ext uri="{FF2B5EF4-FFF2-40B4-BE49-F238E27FC236}">
                    <a16:creationId xmlns:a16="http://schemas.microsoft.com/office/drawing/2014/main" id="{FF8E7E11-C655-8C41-BFE2-A6DA1E4868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1727"/>
                <a:ext cx="419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</a:rPr>
                  <a:t>timeout</a:t>
                </a:r>
              </a:p>
            </p:txBody>
          </p:sp>
          <p:sp>
            <p:nvSpPr>
              <p:cNvPr id="124" name="Text Box 173">
                <a:extLst>
                  <a:ext uri="{FF2B5EF4-FFF2-40B4-BE49-F238E27FC236}">
                    <a16:creationId xmlns:a16="http://schemas.microsoft.com/office/drawing/2014/main" id="{781154BA-9409-094D-BBC4-EE21CE699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838"/>
                <a:ext cx="1166" cy="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</a:rPr>
                  <a:t>ssthresh = cwnd/2</a:t>
                </a:r>
              </a:p>
              <a:p>
                <a:pPr algn="ctr"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</a:rPr>
                  <a:t>cwnd = 1 MSS</a:t>
                </a:r>
              </a:p>
              <a:p>
                <a:pPr algn="ctr"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</a:rPr>
                  <a:t>dupACKcount = 0</a:t>
                </a:r>
              </a:p>
              <a:p>
                <a:pPr algn="ctr"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50" i="1" kern="0">
                    <a:solidFill>
                      <a:srgbClr val="000099"/>
                    </a:solidFill>
                    <a:latin typeface="Arial" charset="0"/>
                  </a:rPr>
                  <a:t>retransmit missing segment</a:t>
                </a:r>
                <a:r>
                  <a:rPr lang="en-US" sz="900" kern="0">
                    <a:solidFill>
                      <a:srgbClr val="000000"/>
                    </a:solidFill>
                    <a:latin typeface="Arial" charset="0"/>
                  </a:rPr>
                  <a:t> </a:t>
                </a:r>
              </a:p>
            </p:txBody>
          </p:sp>
          <p:sp>
            <p:nvSpPr>
              <p:cNvPr id="125" name="Line 174">
                <a:extLst>
                  <a:ext uri="{FF2B5EF4-FFF2-40B4-BE49-F238E27FC236}">
                    <a16:creationId xmlns:a16="http://schemas.microsoft.com/office/drawing/2014/main" id="{23E8607A-0151-5141-A774-0AAB4333E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1" y="1857"/>
                <a:ext cx="69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22" name="Line 175">
              <a:extLst>
                <a:ext uri="{FF2B5EF4-FFF2-40B4-BE49-F238E27FC236}">
                  <a16:creationId xmlns:a16="http://schemas.microsoft.com/office/drawing/2014/main" id="{480EB5CD-B8F2-AD46-B2D4-50FE6302F9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8" y="1734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6" name="Group 239">
            <a:extLst>
              <a:ext uri="{FF2B5EF4-FFF2-40B4-BE49-F238E27FC236}">
                <a16:creationId xmlns:a16="http://schemas.microsoft.com/office/drawing/2014/main" id="{BEAEB11D-18E7-8047-A552-B728B0628FCC}"/>
              </a:ext>
            </a:extLst>
          </p:cNvPr>
          <p:cNvGrpSpPr>
            <a:grpSpLocks/>
          </p:cNvGrpSpPr>
          <p:nvPr/>
        </p:nvGrpSpPr>
        <p:grpSpPr bwMode="auto">
          <a:xfrm>
            <a:off x="3804047" y="2726021"/>
            <a:ext cx="1600200" cy="322660"/>
            <a:chOff x="2187" y="1427"/>
            <a:chExt cx="1344" cy="271"/>
          </a:xfrm>
        </p:grpSpPr>
        <p:sp>
          <p:nvSpPr>
            <p:cNvPr id="127" name="Line 176">
              <a:extLst>
                <a:ext uri="{FF2B5EF4-FFF2-40B4-BE49-F238E27FC236}">
                  <a16:creationId xmlns:a16="http://schemas.microsoft.com/office/drawing/2014/main" id="{D84A4978-7B73-A04D-B0FB-C9ECAA3BF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7" y="1673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28" name="Text Box 181">
              <a:extLst>
                <a:ext uri="{FF2B5EF4-FFF2-40B4-BE49-F238E27FC236}">
                  <a16:creationId xmlns:a16="http://schemas.microsoft.com/office/drawing/2014/main" id="{67AF987A-C53D-534B-8C98-26557C3B4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1" y="1543"/>
              <a:ext cx="210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50" kern="0">
                  <a:solidFill>
                    <a:srgbClr val="000000"/>
                  </a:solidFill>
                  <a:latin typeface="Symbol" charset="0"/>
                </a:rPr>
                <a:t>L</a:t>
              </a:r>
              <a:endParaRPr lang="en-US" sz="900" kern="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129" name="Line 182">
              <a:extLst>
                <a:ext uri="{FF2B5EF4-FFF2-40B4-BE49-F238E27FC236}">
                  <a16:creationId xmlns:a16="http://schemas.microsoft.com/office/drawing/2014/main" id="{0957FCBB-06D0-8E4D-B983-2F2597BDE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1554"/>
              <a:ext cx="53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30" name="Group 183">
              <a:extLst>
                <a:ext uri="{FF2B5EF4-FFF2-40B4-BE49-F238E27FC236}">
                  <a16:creationId xmlns:a16="http://schemas.microsoft.com/office/drawing/2014/main" id="{2A6AF175-C9C0-F044-9ECF-011972294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6" y="1427"/>
              <a:ext cx="739" cy="174"/>
              <a:chOff x="2458" y="1450"/>
              <a:chExt cx="739" cy="174"/>
            </a:xfrm>
          </p:grpSpPr>
          <p:sp>
            <p:nvSpPr>
              <p:cNvPr id="131" name="Text Box 184">
                <a:extLst>
                  <a:ext uri="{FF2B5EF4-FFF2-40B4-BE49-F238E27FC236}">
                    <a16:creationId xmlns:a16="http://schemas.microsoft.com/office/drawing/2014/main" id="{69E43EDF-5B05-364C-B439-379F8E8E54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8" y="1450"/>
                <a:ext cx="739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</a:rPr>
                  <a:t>cwnd &gt; ssthresh</a:t>
                </a:r>
              </a:p>
            </p:txBody>
          </p:sp>
          <p:sp>
            <p:nvSpPr>
              <p:cNvPr id="132" name="Line 185">
                <a:extLst>
                  <a:ext uri="{FF2B5EF4-FFF2-40B4-BE49-F238E27FC236}">
                    <a16:creationId xmlns:a16="http://schemas.microsoft.com/office/drawing/2014/main" id="{A2D5E496-DCFA-5A4E-A6E2-D2DB45689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4" y="1557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33" name="Group 242">
            <a:extLst>
              <a:ext uri="{FF2B5EF4-FFF2-40B4-BE49-F238E27FC236}">
                <a16:creationId xmlns:a16="http://schemas.microsoft.com/office/drawing/2014/main" id="{47D1413D-A42B-8C4D-87CC-5C4E42849EFF}"/>
              </a:ext>
            </a:extLst>
          </p:cNvPr>
          <p:cNvGrpSpPr>
            <a:grpSpLocks/>
          </p:cNvGrpSpPr>
          <p:nvPr/>
        </p:nvGrpSpPr>
        <p:grpSpPr bwMode="auto">
          <a:xfrm>
            <a:off x="5311378" y="1929493"/>
            <a:ext cx="2139553" cy="1822847"/>
            <a:chOff x="3453" y="786"/>
            <a:chExt cx="1797" cy="1531"/>
          </a:xfrm>
        </p:grpSpPr>
        <p:grpSp>
          <p:nvGrpSpPr>
            <p:cNvPr id="134" name="Group 164">
              <a:extLst>
                <a:ext uri="{FF2B5EF4-FFF2-40B4-BE49-F238E27FC236}">
                  <a16:creationId xmlns:a16="http://schemas.microsoft.com/office/drawing/2014/main" id="{13A111CF-BAAF-8E4B-AD25-85FAC5339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4" y="1330"/>
              <a:ext cx="858" cy="771"/>
              <a:chOff x="2275" y="2021"/>
              <a:chExt cx="858" cy="771"/>
            </a:xfrm>
          </p:grpSpPr>
          <p:sp>
            <p:nvSpPr>
              <p:cNvPr id="146" name="Oval 165">
                <a:extLst>
                  <a:ext uri="{FF2B5EF4-FFF2-40B4-BE49-F238E27FC236}">
                    <a16:creationId xmlns:a16="http://schemas.microsoft.com/office/drawing/2014/main" id="{7F0D89BB-B178-8C49-9E72-934506A1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" y="2021"/>
                <a:ext cx="800" cy="754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47" name="Text Box 166">
                <a:extLst>
                  <a:ext uri="{FF2B5EF4-FFF2-40B4-BE49-F238E27FC236}">
                    <a16:creationId xmlns:a16="http://schemas.microsoft.com/office/drawing/2014/main" id="{F3628968-0539-164C-B861-FF5A02A982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5" y="2191"/>
                <a:ext cx="858" cy="6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>
                    <a:solidFill>
                      <a:srgbClr val="000000"/>
                    </a:solidFill>
                    <a:latin typeface="Arial" charset="0"/>
                  </a:rPr>
                  <a:t>congestion</a:t>
                </a:r>
              </a:p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>
                    <a:solidFill>
                      <a:srgbClr val="000000"/>
                    </a:solidFill>
                    <a:latin typeface="Arial" charset="0"/>
                  </a:rPr>
                  <a:t>avoidance </a:t>
                </a:r>
              </a:p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35" name="Group 190">
              <a:extLst>
                <a:ext uri="{FF2B5EF4-FFF2-40B4-BE49-F238E27FC236}">
                  <a16:creationId xmlns:a16="http://schemas.microsoft.com/office/drawing/2014/main" id="{412FAE5F-D426-1A41-B7BF-9EE3E24BC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3" y="786"/>
              <a:ext cx="1542" cy="594"/>
              <a:chOff x="3476" y="904"/>
              <a:chExt cx="1542" cy="594"/>
            </a:xfrm>
          </p:grpSpPr>
          <p:sp>
            <p:nvSpPr>
              <p:cNvPr id="142" name="Text Box 191">
                <a:extLst>
                  <a:ext uri="{FF2B5EF4-FFF2-40B4-BE49-F238E27FC236}">
                    <a16:creationId xmlns:a16="http://schemas.microsoft.com/office/drawing/2014/main" id="{44318C88-BEF5-7146-AE72-3458C7D49F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6" y="1037"/>
                <a:ext cx="1542" cy="4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= </a:t>
                </a: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+ MSS    (MSS/</a:t>
                </a: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)</a:t>
                </a:r>
              </a:p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dupACKcount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= 0</a:t>
                </a:r>
              </a:p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i="1" kern="0" dirty="0">
                    <a:solidFill>
                      <a:srgbClr val="000099"/>
                    </a:solidFill>
                    <a:latin typeface="Arial" charset="0"/>
                  </a:rPr>
                  <a:t>transmit new segment(s), as allowed</a:t>
                </a:r>
              </a:p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i="1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3" name="Line 192">
                <a:extLst>
                  <a:ext uri="{FF2B5EF4-FFF2-40B4-BE49-F238E27FC236}">
                    <a16:creationId xmlns:a16="http://schemas.microsoft.com/office/drawing/2014/main" id="{EC5DE775-BD59-2247-B940-402844468A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6" y="1054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44" name="Text Box 193">
                <a:extLst>
                  <a:ext uri="{FF2B5EF4-FFF2-40B4-BE49-F238E27FC236}">
                    <a16:creationId xmlns:a16="http://schemas.microsoft.com/office/drawing/2014/main" id="{1953AC16-16E8-A640-AE22-73DEDE1D31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4" y="915"/>
                <a:ext cx="511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new ACK</a:t>
                </a:r>
              </a:p>
            </p:txBody>
          </p:sp>
          <p:sp>
            <p:nvSpPr>
              <p:cNvPr id="145" name="Text Box 194">
                <a:extLst>
                  <a:ext uri="{FF2B5EF4-FFF2-40B4-BE49-F238E27FC236}">
                    <a16:creationId xmlns:a16="http://schemas.microsoft.com/office/drawing/2014/main" id="{6D1C4C5E-4778-AF4F-812A-CF7A44F21F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1" y="904"/>
                <a:ext cx="212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00" kern="0">
                    <a:solidFill>
                      <a:srgbClr val="000000"/>
                    </a:solidFill>
                    <a:latin typeface="Times New Roman" charset="0"/>
                  </a:rPr>
                  <a:t>.</a:t>
                </a:r>
              </a:p>
            </p:txBody>
          </p:sp>
        </p:grpSp>
        <p:sp>
          <p:nvSpPr>
            <p:cNvPr id="136" name="Freeform 195">
              <a:extLst>
                <a:ext uri="{FF2B5EF4-FFF2-40B4-BE49-F238E27FC236}">
                  <a16:creationId xmlns:a16="http://schemas.microsoft.com/office/drawing/2014/main" id="{4555525A-5282-E944-A402-41F5363AC763}"/>
                </a:ext>
              </a:extLst>
            </p:cNvPr>
            <p:cNvSpPr>
              <a:spLocks/>
            </p:cNvSpPr>
            <p:nvPr/>
          </p:nvSpPr>
          <p:spPr bwMode="auto">
            <a:xfrm rot="9705213">
              <a:off x="4212" y="1145"/>
              <a:ext cx="333" cy="452"/>
            </a:xfrm>
            <a:custGeom>
              <a:avLst/>
              <a:gdLst>
                <a:gd name="T0" fmla="*/ 112 w 376"/>
                <a:gd name="T1" fmla="*/ 306 h 452"/>
                <a:gd name="T2" fmla="*/ 24 w 376"/>
                <a:gd name="T3" fmla="*/ 269 h 452"/>
                <a:gd name="T4" fmla="*/ 62 w 376"/>
                <a:gd name="T5" fmla="*/ 0 h 4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7" name="Group 196">
              <a:extLst>
                <a:ext uri="{FF2B5EF4-FFF2-40B4-BE49-F238E27FC236}">
                  <a16:creationId xmlns:a16="http://schemas.microsoft.com/office/drawing/2014/main" id="{9CDBEBEA-0E7D-9247-8F24-8B50DDA321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0" y="1909"/>
              <a:ext cx="780" cy="408"/>
              <a:chOff x="4235" y="2922"/>
              <a:chExt cx="780" cy="408"/>
            </a:xfrm>
          </p:grpSpPr>
          <p:sp>
            <p:nvSpPr>
              <p:cNvPr id="139" name="Text Box 197">
                <a:extLst>
                  <a:ext uri="{FF2B5EF4-FFF2-40B4-BE49-F238E27FC236}">
                    <a16:creationId xmlns:a16="http://schemas.microsoft.com/office/drawing/2014/main" id="{F06A41AE-1F53-A747-A3E3-199BBEDFE5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5" y="3062"/>
                <a:ext cx="780" cy="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dupACKcount++</a:t>
                </a:r>
              </a:p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0" name="Line 198">
                <a:extLst>
                  <a:ext uri="{FF2B5EF4-FFF2-40B4-BE49-F238E27FC236}">
                    <a16:creationId xmlns:a16="http://schemas.microsoft.com/office/drawing/2014/main" id="{115AC45A-332B-D742-9EEC-EB81F6D52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41" name="Text Box 199">
                <a:extLst>
                  <a:ext uri="{FF2B5EF4-FFF2-40B4-BE49-F238E27FC236}">
                    <a16:creationId xmlns:a16="http://schemas.microsoft.com/office/drawing/2014/main" id="{6DB70069-D3EA-8747-8535-1CB6F40D1A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95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duplicate ACK</a:t>
                </a:r>
              </a:p>
            </p:txBody>
          </p:sp>
        </p:grpSp>
        <p:sp>
          <p:nvSpPr>
            <p:cNvPr id="138" name="Freeform 200">
              <a:extLst>
                <a:ext uri="{FF2B5EF4-FFF2-40B4-BE49-F238E27FC236}">
                  <a16:creationId xmlns:a16="http://schemas.microsoft.com/office/drawing/2014/main" id="{0667830A-5A65-8243-809F-9599C40170E1}"/>
                </a:ext>
              </a:extLst>
            </p:cNvPr>
            <p:cNvSpPr>
              <a:spLocks/>
            </p:cNvSpPr>
            <p:nvPr/>
          </p:nvSpPr>
          <p:spPr bwMode="auto">
            <a:xfrm rot="-7516021">
              <a:off x="4290" y="1673"/>
              <a:ext cx="333" cy="452"/>
            </a:xfrm>
            <a:custGeom>
              <a:avLst/>
              <a:gdLst>
                <a:gd name="T0" fmla="*/ 112 w 376"/>
                <a:gd name="T1" fmla="*/ 306 h 452"/>
                <a:gd name="T2" fmla="*/ 24 w 376"/>
                <a:gd name="T3" fmla="*/ 269 h 452"/>
                <a:gd name="T4" fmla="*/ 62 w 376"/>
                <a:gd name="T5" fmla="*/ 0 h 4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48" name="Group 245">
            <a:extLst>
              <a:ext uri="{FF2B5EF4-FFF2-40B4-BE49-F238E27FC236}">
                <a16:creationId xmlns:a16="http://schemas.microsoft.com/office/drawing/2014/main" id="{A4501140-CDDA-3942-AE4A-E53AAAF4E371}"/>
              </a:ext>
            </a:extLst>
          </p:cNvPr>
          <p:cNvGrpSpPr>
            <a:grpSpLocks/>
          </p:cNvGrpSpPr>
          <p:nvPr/>
        </p:nvGrpSpPr>
        <p:grpSpPr bwMode="auto">
          <a:xfrm>
            <a:off x="4211243" y="4517911"/>
            <a:ext cx="2628902" cy="1341835"/>
            <a:chOff x="2529" y="2960"/>
            <a:chExt cx="2208" cy="1127"/>
          </a:xfrm>
        </p:grpSpPr>
        <p:grpSp>
          <p:nvGrpSpPr>
            <p:cNvPr id="149" name="Group 167">
              <a:extLst>
                <a:ext uri="{FF2B5EF4-FFF2-40B4-BE49-F238E27FC236}">
                  <a16:creationId xmlns:a16="http://schemas.microsoft.com/office/drawing/2014/main" id="{46D8A9BF-D4B3-C644-AE85-4535FBE08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2960"/>
              <a:ext cx="820" cy="786"/>
              <a:chOff x="2445" y="3045"/>
              <a:chExt cx="820" cy="786"/>
            </a:xfrm>
          </p:grpSpPr>
          <p:sp>
            <p:nvSpPr>
              <p:cNvPr id="155" name="Oval 168">
                <a:extLst>
                  <a:ext uri="{FF2B5EF4-FFF2-40B4-BE49-F238E27FC236}">
                    <a16:creationId xmlns:a16="http://schemas.microsoft.com/office/drawing/2014/main" id="{273F9850-79CE-154A-9851-2B7886F3C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4" y="3045"/>
                <a:ext cx="800" cy="754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56" name="Text Box 169">
                <a:extLst>
                  <a:ext uri="{FF2B5EF4-FFF2-40B4-BE49-F238E27FC236}">
                    <a16:creationId xmlns:a16="http://schemas.microsoft.com/office/drawing/2014/main" id="{65FE5AF3-8597-FF4E-9C17-4817547D4F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5" y="3212"/>
                <a:ext cx="200" cy="4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>
                    <a:solidFill>
                      <a:srgbClr val="000000"/>
                    </a:solidFill>
                    <a:latin typeface="Arial" charset="0"/>
                  </a:rPr>
                  <a:t> </a:t>
                </a:r>
              </a:p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57" name="Text Box 170">
                <a:extLst>
                  <a:ext uri="{FF2B5EF4-FFF2-40B4-BE49-F238E27FC236}">
                    <a16:creationId xmlns:a16="http://schemas.microsoft.com/office/drawing/2014/main" id="{8568651A-5DCC-2242-83C4-76AC890933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5" y="3172"/>
                <a:ext cx="820" cy="6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  <a:latin typeface="Arial" charset="0"/>
                  </a:rPr>
                  <a:t>fast</a:t>
                </a:r>
              </a:p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  <a:latin typeface="Arial" charset="0"/>
                  </a:rPr>
                  <a:t>recovery </a:t>
                </a:r>
              </a:p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50" name="Freeform 220">
              <a:extLst>
                <a:ext uri="{FF2B5EF4-FFF2-40B4-BE49-F238E27FC236}">
                  <a16:creationId xmlns:a16="http://schemas.microsoft.com/office/drawing/2014/main" id="{F8DEF746-89F6-DD47-9435-3FA8C98BF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" y="3708"/>
              <a:ext cx="384" cy="161"/>
            </a:xfrm>
            <a:custGeom>
              <a:avLst/>
              <a:gdLst>
                <a:gd name="T0" fmla="*/ 317 w 384"/>
                <a:gd name="T1" fmla="*/ 0 h 161"/>
                <a:gd name="T2" fmla="*/ 189 w 384"/>
                <a:gd name="T3" fmla="*/ 155 h 161"/>
                <a:gd name="T4" fmla="*/ 59 w 384"/>
                <a:gd name="T5" fmla="*/ 13 h 1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161">
                  <a:moveTo>
                    <a:pt x="317" y="0"/>
                  </a:moveTo>
                  <a:cubicBezTo>
                    <a:pt x="384" y="42"/>
                    <a:pt x="378" y="149"/>
                    <a:pt x="189" y="155"/>
                  </a:cubicBezTo>
                  <a:cubicBezTo>
                    <a:pt x="0" y="161"/>
                    <a:pt x="3" y="87"/>
                    <a:pt x="59" y="13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1" name="Group 221">
              <a:extLst>
                <a:ext uri="{FF2B5EF4-FFF2-40B4-BE49-F238E27FC236}">
                  <a16:creationId xmlns:a16="http://schemas.microsoft.com/office/drawing/2014/main" id="{08A0BDC4-47ED-4A4B-B585-919226219B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1" y="3592"/>
              <a:ext cx="1546" cy="495"/>
              <a:chOff x="3542" y="3496"/>
              <a:chExt cx="1546" cy="495"/>
            </a:xfrm>
          </p:grpSpPr>
          <p:sp>
            <p:nvSpPr>
              <p:cNvPr id="152" name="Text Box 222">
                <a:extLst>
                  <a:ext uri="{FF2B5EF4-FFF2-40B4-BE49-F238E27FC236}">
                    <a16:creationId xmlns:a16="http://schemas.microsoft.com/office/drawing/2014/main" id="{762B1387-82BE-254E-BE6D-3685255682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6" y="3632"/>
                <a:ext cx="1542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= </a:t>
                </a: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+ MSS</a:t>
                </a:r>
              </a:p>
              <a:p>
                <a:pPr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i="1" kern="0" dirty="0">
                    <a:solidFill>
                      <a:srgbClr val="000099"/>
                    </a:solidFill>
                    <a:latin typeface="Arial" charset="0"/>
                  </a:rPr>
                  <a:t>transmit new segment(s), as allowed</a:t>
                </a:r>
              </a:p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i="1" kern="0" dirty="0">
                  <a:solidFill>
                    <a:srgbClr val="808080"/>
                  </a:solidFill>
                  <a:latin typeface="Arial" charset="0"/>
                </a:endParaRPr>
              </a:p>
            </p:txBody>
          </p:sp>
          <p:sp>
            <p:nvSpPr>
              <p:cNvPr id="153" name="Line 223">
                <a:extLst>
                  <a:ext uri="{FF2B5EF4-FFF2-40B4-BE49-F238E27FC236}">
                    <a16:creationId xmlns:a16="http://schemas.microsoft.com/office/drawing/2014/main" id="{7058B91F-5545-B546-B726-F5E1D8BF2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5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54" name="Text Box 224">
                <a:extLst>
                  <a:ext uri="{FF2B5EF4-FFF2-40B4-BE49-F238E27FC236}">
                    <a16:creationId xmlns:a16="http://schemas.microsoft.com/office/drawing/2014/main" id="{873E83D9-4BDC-D54A-8707-136424BDB7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2" y="3496"/>
                <a:ext cx="695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duplicate ACK</a:t>
                </a:r>
              </a:p>
            </p:txBody>
          </p:sp>
        </p:grpSp>
      </p:grpSp>
      <p:grpSp>
        <p:nvGrpSpPr>
          <p:cNvPr id="158" name="Group 246">
            <a:extLst>
              <a:ext uri="{FF2B5EF4-FFF2-40B4-BE49-F238E27FC236}">
                <a16:creationId xmlns:a16="http://schemas.microsoft.com/office/drawing/2014/main" id="{B8412DA9-2D8B-1C4F-98FE-2059BE8959A7}"/>
              </a:ext>
            </a:extLst>
          </p:cNvPr>
          <p:cNvGrpSpPr>
            <a:grpSpLocks/>
          </p:cNvGrpSpPr>
          <p:nvPr/>
        </p:nvGrpSpPr>
        <p:grpSpPr bwMode="auto">
          <a:xfrm>
            <a:off x="1766888" y="3528505"/>
            <a:ext cx="3057526" cy="1504951"/>
            <a:chOff x="476" y="2129"/>
            <a:chExt cx="2568" cy="1264"/>
          </a:xfrm>
        </p:grpSpPr>
        <p:grpSp>
          <p:nvGrpSpPr>
            <p:cNvPr id="159" name="Group 212">
              <a:extLst>
                <a:ext uri="{FF2B5EF4-FFF2-40B4-BE49-F238E27FC236}">
                  <a16:creationId xmlns:a16="http://schemas.microsoft.com/office/drawing/2014/main" id="{27BF6FD0-68C2-FB4E-A15D-7CB02F36F0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2818"/>
              <a:ext cx="1291" cy="575"/>
              <a:chOff x="335" y="2768"/>
              <a:chExt cx="1291" cy="575"/>
            </a:xfrm>
          </p:grpSpPr>
          <p:sp>
            <p:nvSpPr>
              <p:cNvPr id="166" name="Text Box 213">
                <a:extLst>
                  <a:ext uri="{FF2B5EF4-FFF2-40B4-BE49-F238E27FC236}">
                    <a16:creationId xmlns:a16="http://schemas.microsoft.com/office/drawing/2014/main" id="{835AEF52-2056-D649-96F2-661A3FFF1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" y="2912"/>
                <a:ext cx="1200" cy="4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ssthresh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= </a:t>
                </a: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/2</a:t>
                </a:r>
              </a:p>
              <a:p>
                <a:pPr algn="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= </a:t>
                </a: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ssthresh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+ 3</a:t>
                </a:r>
              </a:p>
              <a:p>
                <a:pPr algn="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i="1" kern="0" dirty="0">
                    <a:solidFill>
                      <a:srgbClr val="000099"/>
                    </a:solidFill>
                    <a:latin typeface="Arial" charset="0"/>
                  </a:rPr>
                  <a:t>retransmit missing segment</a:t>
                </a:r>
              </a:p>
              <a:p>
                <a:pPr algn="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kern="0" dirty="0">
                  <a:solidFill>
                    <a:srgbClr val="808080"/>
                  </a:solidFill>
                  <a:latin typeface="Arial" charset="0"/>
                </a:endParaRPr>
              </a:p>
            </p:txBody>
          </p:sp>
          <p:sp>
            <p:nvSpPr>
              <p:cNvPr id="167" name="Line 214">
                <a:extLst>
                  <a:ext uri="{FF2B5EF4-FFF2-40B4-BE49-F238E27FC236}">
                    <a16:creationId xmlns:a16="http://schemas.microsoft.com/office/drawing/2014/main" id="{B74A6245-A319-3040-A4FD-51070B3029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" y="2913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8" name="Text Box 215">
                <a:extLst>
                  <a:ext uri="{FF2B5EF4-FFF2-40B4-BE49-F238E27FC236}">
                    <a16:creationId xmlns:a16="http://schemas.microsoft.com/office/drawing/2014/main" id="{92605A3F-01AC-204D-8ED2-AD8024A64F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1" y="2768"/>
                <a:ext cx="875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dupACKcount == 3</a:t>
                </a:r>
              </a:p>
            </p:txBody>
          </p:sp>
        </p:grpSp>
        <p:grpSp>
          <p:nvGrpSpPr>
            <p:cNvPr id="160" name="Group 216">
              <a:extLst>
                <a:ext uri="{FF2B5EF4-FFF2-40B4-BE49-F238E27FC236}">
                  <a16:creationId xmlns:a16="http://schemas.microsoft.com/office/drawing/2014/main" id="{88759198-6D7D-C744-9B7A-D82AAED1D6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" y="2454"/>
              <a:ext cx="1231" cy="570"/>
              <a:chOff x="419" y="2872"/>
              <a:chExt cx="1231" cy="570"/>
            </a:xfrm>
          </p:grpSpPr>
          <p:sp>
            <p:nvSpPr>
              <p:cNvPr id="163" name="Text Box 217">
                <a:extLst>
                  <a:ext uri="{FF2B5EF4-FFF2-40B4-BE49-F238E27FC236}">
                    <a16:creationId xmlns:a16="http://schemas.microsoft.com/office/drawing/2014/main" id="{D4ECB2B0-F2B3-8C4C-BF69-C3CF649CE9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" y="2872"/>
                <a:ext cx="435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timeout</a:t>
                </a:r>
              </a:p>
            </p:txBody>
          </p:sp>
          <p:sp>
            <p:nvSpPr>
              <p:cNvPr id="164" name="Text Box 218">
                <a:extLst>
                  <a:ext uri="{FF2B5EF4-FFF2-40B4-BE49-F238E27FC236}">
                    <a16:creationId xmlns:a16="http://schemas.microsoft.com/office/drawing/2014/main" id="{2E4D69CF-352A-DC44-ABC3-90682BEB83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" y="2989"/>
                <a:ext cx="1231" cy="4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ssthresh = cwnd/2</a:t>
                </a:r>
              </a:p>
              <a:p>
                <a:pPr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cwnd = 1 </a:t>
                </a:r>
              </a:p>
              <a:p>
                <a:pPr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dupACKcount = 0</a:t>
                </a:r>
              </a:p>
              <a:p>
                <a:pPr defTabSz="685800"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i="1" kern="0">
                    <a:solidFill>
                      <a:srgbClr val="000099"/>
                    </a:solidFill>
                    <a:latin typeface="Arial" charset="0"/>
                  </a:rPr>
                  <a:t>retransmit missing segment</a:t>
                </a:r>
                <a:r>
                  <a:rPr lang="en-US" sz="1050" kern="0">
                    <a:solidFill>
                      <a:srgbClr val="000000"/>
                    </a:solidFill>
                    <a:latin typeface="Arial" charset="0"/>
                  </a:rPr>
                  <a:t> </a:t>
                </a:r>
              </a:p>
            </p:txBody>
          </p:sp>
          <p:sp>
            <p:nvSpPr>
              <p:cNvPr id="165" name="Line 219">
                <a:extLst>
                  <a:ext uri="{FF2B5EF4-FFF2-40B4-BE49-F238E27FC236}">
                    <a16:creationId xmlns:a16="http://schemas.microsoft.com/office/drawing/2014/main" id="{87674141-7331-B643-AD17-90663185B0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" y="3014"/>
                <a:ext cx="69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61" name="Freeform 225">
              <a:extLst>
                <a:ext uri="{FF2B5EF4-FFF2-40B4-BE49-F238E27FC236}">
                  <a16:creationId xmlns:a16="http://schemas.microsoft.com/office/drawing/2014/main" id="{D0DF1910-CE16-3F4D-82F2-6661A32D1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" y="2129"/>
              <a:ext cx="740" cy="1146"/>
            </a:xfrm>
            <a:custGeom>
              <a:avLst/>
              <a:gdLst>
                <a:gd name="T0" fmla="*/ 0 w 740"/>
                <a:gd name="T1" fmla="*/ 0 h 1146"/>
                <a:gd name="T2" fmla="*/ 0 w 740"/>
                <a:gd name="T3" fmla="*/ 1146 h 1146"/>
                <a:gd name="T4" fmla="*/ 740 w 740"/>
                <a:gd name="T5" fmla="*/ 1146 h 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2" name="Freeform 226">
              <a:extLst>
                <a:ext uri="{FF2B5EF4-FFF2-40B4-BE49-F238E27FC236}">
                  <a16:creationId xmlns:a16="http://schemas.microsoft.com/office/drawing/2014/main" id="{C17ADBE8-E774-7744-9627-8EAB27CA4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" y="2146"/>
              <a:ext cx="700" cy="1051"/>
            </a:xfrm>
            <a:custGeom>
              <a:avLst/>
              <a:gdLst>
                <a:gd name="T0" fmla="*/ 700 w 700"/>
                <a:gd name="T1" fmla="*/ 1051 h 1051"/>
                <a:gd name="T2" fmla="*/ 0 w 700"/>
                <a:gd name="T3" fmla="*/ 1051 h 1051"/>
                <a:gd name="T4" fmla="*/ 0 w 700"/>
                <a:gd name="T5" fmla="*/ 0 h 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9" name="Group 244">
            <a:extLst>
              <a:ext uri="{FF2B5EF4-FFF2-40B4-BE49-F238E27FC236}">
                <a16:creationId xmlns:a16="http://schemas.microsoft.com/office/drawing/2014/main" id="{E119EB29-C756-884C-BC38-0987621B3623}"/>
              </a:ext>
            </a:extLst>
          </p:cNvPr>
          <p:cNvGrpSpPr>
            <a:grpSpLocks/>
          </p:cNvGrpSpPr>
          <p:nvPr/>
        </p:nvGrpSpPr>
        <p:grpSpPr bwMode="auto">
          <a:xfrm>
            <a:off x="5213749" y="3522547"/>
            <a:ext cx="2320529" cy="1496614"/>
            <a:chOff x="3371" y="2124"/>
            <a:chExt cx="1949" cy="1257"/>
          </a:xfrm>
        </p:grpSpPr>
        <p:grpSp>
          <p:nvGrpSpPr>
            <p:cNvPr id="170" name="Group 201">
              <a:extLst>
                <a:ext uri="{FF2B5EF4-FFF2-40B4-BE49-F238E27FC236}">
                  <a16:creationId xmlns:a16="http://schemas.microsoft.com/office/drawing/2014/main" id="{4F04D146-2950-3743-B95A-4A10EFF81D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0" y="2796"/>
              <a:ext cx="1200" cy="585"/>
              <a:chOff x="4142" y="2802"/>
              <a:chExt cx="1200" cy="585"/>
            </a:xfrm>
          </p:grpSpPr>
          <p:sp>
            <p:nvSpPr>
              <p:cNvPr id="172" name="Text Box 202">
                <a:extLst>
                  <a:ext uri="{FF2B5EF4-FFF2-40B4-BE49-F238E27FC236}">
                    <a16:creationId xmlns:a16="http://schemas.microsoft.com/office/drawing/2014/main" id="{9BFA3E4C-9614-6849-975F-C63A42B818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2" y="2956"/>
                <a:ext cx="1200" cy="4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ssthresh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= </a:t>
                </a: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/2</a:t>
                </a:r>
              </a:p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= </a:t>
                </a: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ssthresh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+ 3</a:t>
                </a:r>
              </a:p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i="1" kern="0" dirty="0">
                    <a:solidFill>
                      <a:srgbClr val="000099"/>
                    </a:solidFill>
                    <a:latin typeface="Arial" charset="0"/>
                  </a:rPr>
                  <a:t>retransmit missing segment</a:t>
                </a:r>
              </a:p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i="1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3" name="Line 203">
                <a:extLst>
                  <a:ext uri="{FF2B5EF4-FFF2-40B4-BE49-F238E27FC236}">
                    <a16:creationId xmlns:a16="http://schemas.microsoft.com/office/drawing/2014/main" id="{0526C70E-8831-7543-9A32-E54939C1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1" y="2950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4" name="Text Box 204">
                <a:extLst>
                  <a:ext uri="{FF2B5EF4-FFF2-40B4-BE49-F238E27FC236}">
                    <a16:creationId xmlns:a16="http://schemas.microsoft.com/office/drawing/2014/main" id="{E38A96D7-56D5-4A41-8FD3-090F5E1651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4" y="2802"/>
                <a:ext cx="875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dupACKcount == 3</a:t>
                </a:r>
              </a:p>
            </p:txBody>
          </p:sp>
        </p:grpSp>
        <p:sp>
          <p:nvSpPr>
            <p:cNvPr id="171" name="Freeform 227">
              <a:extLst>
                <a:ext uri="{FF2B5EF4-FFF2-40B4-BE49-F238E27FC236}">
                  <a16:creationId xmlns:a16="http://schemas.microsoft.com/office/drawing/2014/main" id="{88695EF7-3EC6-874B-9CFA-5F89AE2AD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1" y="2124"/>
              <a:ext cx="740" cy="1146"/>
            </a:xfrm>
            <a:custGeom>
              <a:avLst/>
              <a:gdLst>
                <a:gd name="T0" fmla="*/ 0 w 740"/>
                <a:gd name="T1" fmla="*/ 0 h 1146"/>
                <a:gd name="T2" fmla="*/ 0 w 740"/>
                <a:gd name="T3" fmla="*/ 1146 h 1146"/>
                <a:gd name="T4" fmla="*/ 740 w 740"/>
                <a:gd name="T5" fmla="*/ 1146 h 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75" name="Group 243">
            <a:extLst>
              <a:ext uri="{FF2B5EF4-FFF2-40B4-BE49-F238E27FC236}">
                <a16:creationId xmlns:a16="http://schemas.microsoft.com/office/drawing/2014/main" id="{0C2B747B-2F42-7146-A691-54156D653646}"/>
              </a:ext>
            </a:extLst>
          </p:cNvPr>
          <p:cNvGrpSpPr>
            <a:grpSpLocks/>
          </p:cNvGrpSpPr>
          <p:nvPr/>
        </p:nvGrpSpPr>
        <p:grpSpPr bwMode="auto">
          <a:xfrm>
            <a:off x="4988720" y="3541600"/>
            <a:ext cx="1006079" cy="1290638"/>
            <a:chOff x="3182" y="2140"/>
            <a:chExt cx="845" cy="1084"/>
          </a:xfrm>
        </p:grpSpPr>
        <p:sp>
          <p:nvSpPr>
            <p:cNvPr id="176" name="Freeform 228">
              <a:extLst>
                <a:ext uri="{FF2B5EF4-FFF2-40B4-BE49-F238E27FC236}">
                  <a16:creationId xmlns:a16="http://schemas.microsoft.com/office/drawing/2014/main" id="{BFB3D697-0B16-7148-BB51-FD8EA08C4A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27" y="2140"/>
              <a:ext cx="700" cy="1051"/>
            </a:xfrm>
            <a:custGeom>
              <a:avLst/>
              <a:gdLst>
                <a:gd name="T0" fmla="*/ 700 w 700"/>
                <a:gd name="T1" fmla="*/ 1051 h 1051"/>
                <a:gd name="T2" fmla="*/ 0 w 700"/>
                <a:gd name="T3" fmla="*/ 1051 h 1051"/>
                <a:gd name="T4" fmla="*/ 0 w 700"/>
                <a:gd name="T5" fmla="*/ 0 h 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7" name="Group 229">
              <a:extLst>
                <a:ext uri="{FF2B5EF4-FFF2-40B4-BE49-F238E27FC236}">
                  <a16:creationId xmlns:a16="http://schemas.microsoft.com/office/drawing/2014/main" id="{93E7F93E-B410-1B4A-BF61-0D2CB5DE5C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2" y="2649"/>
              <a:ext cx="826" cy="575"/>
              <a:chOff x="974" y="3496"/>
              <a:chExt cx="826" cy="575"/>
            </a:xfrm>
          </p:grpSpPr>
          <p:sp>
            <p:nvSpPr>
              <p:cNvPr id="178" name="Text Box 230">
                <a:extLst>
                  <a:ext uri="{FF2B5EF4-FFF2-40B4-BE49-F238E27FC236}">
                    <a16:creationId xmlns:a16="http://schemas.microsoft.com/office/drawing/2014/main" id="{FAD437E2-871A-9848-91F5-5E5990E013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4" y="3640"/>
                <a:ext cx="826" cy="4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cwnd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= </a:t>
                </a: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ssthresh</a:t>
                </a:r>
                <a:endParaRPr lang="en-US" sz="788" kern="0" dirty="0">
                  <a:solidFill>
                    <a:srgbClr val="000000"/>
                  </a:solidFill>
                  <a:latin typeface="Arial" charset="0"/>
                </a:endParaRPr>
              </a:p>
              <a:p>
                <a:pPr algn="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 dirty="0" err="1">
                    <a:solidFill>
                      <a:srgbClr val="000000"/>
                    </a:solidFill>
                    <a:latin typeface="Arial" charset="0"/>
                  </a:rPr>
                  <a:t>dupACKcount</a:t>
                </a:r>
                <a:r>
                  <a:rPr lang="en-US" sz="788" kern="0" dirty="0">
                    <a:solidFill>
                      <a:srgbClr val="000000"/>
                    </a:solidFill>
                    <a:latin typeface="Arial" charset="0"/>
                  </a:rPr>
                  <a:t> = 0</a:t>
                </a:r>
              </a:p>
              <a:p>
                <a:pPr algn="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88" kern="0" dirty="0">
                  <a:solidFill>
                    <a:srgbClr val="000000"/>
                  </a:solidFill>
                  <a:latin typeface="Arial" charset="0"/>
                </a:endParaRPr>
              </a:p>
              <a:p>
                <a:pPr algn="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79" name="Group 231">
                <a:extLst>
                  <a:ext uri="{FF2B5EF4-FFF2-40B4-BE49-F238E27FC236}">
                    <a16:creationId xmlns:a16="http://schemas.microsoft.com/office/drawing/2014/main" id="{E00D3831-3686-434C-A9FB-CC62A89C2D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0" y="3496"/>
                <a:ext cx="582" cy="179"/>
                <a:chOff x="1190" y="3496"/>
                <a:chExt cx="582" cy="179"/>
              </a:xfrm>
            </p:grpSpPr>
            <p:sp>
              <p:nvSpPr>
                <p:cNvPr id="180" name="Line 232">
                  <a:extLst>
                    <a:ext uri="{FF2B5EF4-FFF2-40B4-BE49-F238E27FC236}">
                      <a16:creationId xmlns:a16="http://schemas.microsoft.com/office/drawing/2014/main" id="{97E85298-2987-D742-8F32-C0FF7A3D4B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0" y="3641"/>
                  <a:ext cx="53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35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181" name="Text Box 233">
                  <a:extLst>
                    <a:ext uri="{FF2B5EF4-FFF2-40B4-BE49-F238E27FC236}">
                      <a16:creationId xmlns:a16="http://schemas.microsoft.com/office/drawing/2014/main" id="{3BF52C9D-20DA-2242-A28A-394E7476B8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47" y="3496"/>
                  <a:ext cx="525" cy="1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algn="r" defTabSz="6858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788" kern="0">
                      <a:solidFill>
                        <a:srgbClr val="000000"/>
                      </a:solidFill>
                      <a:latin typeface="Arial" charset="0"/>
                    </a:rPr>
                    <a:t>New ACK</a:t>
                  </a:r>
                </a:p>
              </p:txBody>
            </p:sp>
          </p:grpSp>
        </p:grpSp>
      </p:grpSp>
      <p:grpSp>
        <p:nvGrpSpPr>
          <p:cNvPr id="182" name="Group 241">
            <a:extLst>
              <a:ext uri="{FF2B5EF4-FFF2-40B4-BE49-F238E27FC236}">
                <a16:creationId xmlns:a16="http://schemas.microsoft.com/office/drawing/2014/main" id="{CDA92C42-F115-FC40-A5F8-C407673481F7}"/>
              </a:ext>
            </a:extLst>
          </p:cNvPr>
          <p:cNvGrpSpPr>
            <a:grpSpLocks/>
          </p:cNvGrpSpPr>
          <p:nvPr/>
        </p:nvGrpSpPr>
        <p:grpSpPr bwMode="auto">
          <a:xfrm>
            <a:off x="1764506" y="2016408"/>
            <a:ext cx="3858815" cy="2053830"/>
            <a:chOff x="474" y="859"/>
            <a:chExt cx="3241" cy="1725"/>
          </a:xfrm>
        </p:grpSpPr>
        <p:grpSp>
          <p:nvGrpSpPr>
            <p:cNvPr id="183" name="Group 161">
              <a:extLst>
                <a:ext uri="{FF2B5EF4-FFF2-40B4-BE49-F238E27FC236}">
                  <a16:creationId xmlns:a16="http://schemas.microsoft.com/office/drawing/2014/main" id="{7F0341B7-207C-3E40-8EC6-5911313C06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9" y="1320"/>
              <a:ext cx="800" cy="754"/>
              <a:chOff x="996" y="1773"/>
              <a:chExt cx="800" cy="754"/>
            </a:xfrm>
          </p:grpSpPr>
          <p:sp>
            <p:nvSpPr>
              <p:cNvPr id="204" name="Oval 162">
                <a:extLst>
                  <a:ext uri="{FF2B5EF4-FFF2-40B4-BE49-F238E27FC236}">
                    <a16:creationId xmlns:a16="http://schemas.microsoft.com/office/drawing/2014/main" id="{85E503DF-C6D4-9C4A-947F-F93B4C816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" y="1773"/>
                <a:ext cx="800" cy="754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05" name="Text Box 163">
                <a:extLst>
                  <a:ext uri="{FF2B5EF4-FFF2-40B4-BE49-F238E27FC236}">
                    <a16:creationId xmlns:a16="http://schemas.microsoft.com/office/drawing/2014/main" id="{30575E3B-F1CE-CF43-A7C5-219046488B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9" y="1946"/>
                <a:ext cx="524" cy="4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>
                    <a:solidFill>
                      <a:srgbClr val="000000"/>
                    </a:solidFill>
                    <a:latin typeface="Arial" charset="0"/>
                  </a:rPr>
                  <a:t>slow </a:t>
                </a:r>
              </a:p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>
                    <a:solidFill>
                      <a:srgbClr val="000000"/>
                    </a:solidFill>
                    <a:latin typeface="Arial" charset="0"/>
                  </a:rPr>
                  <a:t>start</a:t>
                </a:r>
              </a:p>
            </p:txBody>
          </p:sp>
        </p:grpSp>
        <p:grpSp>
          <p:nvGrpSpPr>
            <p:cNvPr id="184" name="Group 177">
              <a:extLst>
                <a:ext uri="{FF2B5EF4-FFF2-40B4-BE49-F238E27FC236}">
                  <a16:creationId xmlns:a16="http://schemas.microsoft.com/office/drawing/2014/main" id="{5836A4F2-D62D-B147-A532-A57E3C2474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" y="2026"/>
              <a:ext cx="1231" cy="558"/>
              <a:chOff x="362" y="2713"/>
              <a:chExt cx="1231" cy="558"/>
            </a:xfrm>
          </p:grpSpPr>
          <p:sp>
            <p:nvSpPr>
              <p:cNvPr id="201" name="Text Box 178">
                <a:extLst>
                  <a:ext uri="{FF2B5EF4-FFF2-40B4-BE49-F238E27FC236}">
                    <a16:creationId xmlns:a16="http://schemas.microsoft.com/office/drawing/2014/main" id="{1852AE28-C2EC-5542-A261-91B127FC6E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" y="2713"/>
                <a:ext cx="435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timeout</a:t>
                </a:r>
              </a:p>
            </p:txBody>
          </p:sp>
          <p:sp>
            <p:nvSpPr>
              <p:cNvPr id="202" name="Text Box 179">
                <a:extLst>
                  <a:ext uri="{FF2B5EF4-FFF2-40B4-BE49-F238E27FC236}">
                    <a16:creationId xmlns:a16="http://schemas.microsoft.com/office/drawing/2014/main" id="{238E26A7-D428-7446-B0EA-57A95D6A24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" y="2840"/>
                <a:ext cx="1231" cy="4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ssthresh = cwnd/2 </a:t>
                </a:r>
              </a:p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cwnd = 1 MSS</a:t>
                </a:r>
              </a:p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dupACKcount = 0</a:t>
                </a:r>
              </a:p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i="1" kern="0">
                    <a:solidFill>
                      <a:srgbClr val="000099"/>
                    </a:solidFill>
                    <a:latin typeface="Arial" charset="0"/>
                  </a:rPr>
                  <a:t>retransmit missing segment</a:t>
                </a:r>
                <a:r>
                  <a:rPr lang="en-US" sz="1050" kern="0">
                    <a:solidFill>
                      <a:srgbClr val="000000"/>
                    </a:solidFill>
                    <a:latin typeface="Arial" charset="0"/>
                  </a:rPr>
                  <a:t> </a:t>
                </a:r>
              </a:p>
            </p:txBody>
          </p:sp>
          <p:sp>
            <p:nvSpPr>
              <p:cNvPr id="203" name="Line 180">
                <a:extLst>
                  <a:ext uri="{FF2B5EF4-FFF2-40B4-BE49-F238E27FC236}">
                    <a16:creationId xmlns:a16="http://schemas.microsoft.com/office/drawing/2014/main" id="{4D339203-1563-3844-9642-20DAA4DBE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2855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grpSp>
          <p:nvGrpSpPr>
            <p:cNvPr id="185" name="Group 186">
              <a:extLst>
                <a:ext uri="{FF2B5EF4-FFF2-40B4-BE49-F238E27FC236}">
                  <a16:creationId xmlns:a16="http://schemas.microsoft.com/office/drawing/2014/main" id="{F5B6412F-86EA-644E-B751-4756A5840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" y="960"/>
              <a:ext cx="1542" cy="580"/>
              <a:chOff x="2683" y="798"/>
              <a:chExt cx="1542" cy="580"/>
            </a:xfrm>
          </p:grpSpPr>
          <p:sp>
            <p:nvSpPr>
              <p:cNvPr id="198" name="Text Box 187">
                <a:extLst>
                  <a:ext uri="{FF2B5EF4-FFF2-40B4-BE49-F238E27FC236}">
                    <a16:creationId xmlns:a16="http://schemas.microsoft.com/office/drawing/2014/main" id="{33745650-56D6-E74A-A07A-E27A588095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3" y="917"/>
                <a:ext cx="1542" cy="4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cwnd = cwnd+MSS</a:t>
                </a:r>
              </a:p>
              <a:p>
                <a:pPr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dupACKcount = 0</a:t>
                </a:r>
              </a:p>
              <a:p>
                <a:pPr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i="1" kern="0">
                    <a:solidFill>
                      <a:srgbClr val="000099"/>
                    </a:solidFill>
                    <a:latin typeface="Arial" charset="0"/>
                  </a:rPr>
                  <a:t>transmit new segment(s), as allowed</a:t>
                </a:r>
              </a:p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9" name="Line 188">
                <a:extLst>
                  <a:ext uri="{FF2B5EF4-FFF2-40B4-BE49-F238E27FC236}">
                    <a16:creationId xmlns:a16="http://schemas.microsoft.com/office/drawing/2014/main" id="{77E99221-132E-174B-8CBE-C1A955C06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4" y="934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00" name="Text Box 189">
                <a:extLst>
                  <a:ext uri="{FF2B5EF4-FFF2-40B4-BE49-F238E27FC236}">
                    <a16:creationId xmlns:a16="http://schemas.microsoft.com/office/drawing/2014/main" id="{321F9ADE-2971-8D42-964D-F2D594BDE5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7" y="798"/>
                <a:ext cx="511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new ACK</a:t>
                </a:r>
              </a:p>
            </p:txBody>
          </p:sp>
        </p:grpSp>
        <p:sp>
          <p:nvSpPr>
            <p:cNvPr id="186" name="Freeform 205">
              <a:extLst>
                <a:ext uri="{FF2B5EF4-FFF2-40B4-BE49-F238E27FC236}">
                  <a16:creationId xmlns:a16="http://schemas.microsoft.com/office/drawing/2014/main" id="{B9844AE8-814B-7A49-BCA7-110579E99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" y="1129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7" name="Freeform 206">
              <a:extLst>
                <a:ext uri="{FF2B5EF4-FFF2-40B4-BE49-F238E27FC236}">
                  <a16:creationId xmlns:a16="http://schemas.microsoft.com/office/drawing/2014/main" id="{750DB278-39B5-E245-8F7C-23929FAC1479}"/>
                </a:ext>
              </a:extLst>
            </p:cNvPr>
            <p:cNvSpPr>
              <a:spLocks/>
            </p:cNvSpPr>
            <p:nvPr/>
          </p:nvSpPr>
          <p:spPr bwMode="auto">
            <a:xfrm rot="2575893">
              <a:off x="1950" y="1316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88" name="Group 207">
              <a:extLst>
                <a:ext uri="{FF2B5EF4-FFF2-40B4-BE49-F238E27FC236}">
                  <a16:creationId xmlns:a16="http://schemas.microsoft.com/office/drawing/2014/main" id="{4E427184-7EF7-C840-827D-A9660DD49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6" y="859"/>
              <a:ext cx="780" cy="408"/>
              <a:chOff x="4235" y="2922"/>
              <a:chExt cx="780" cy="408"/>
            </a:xfrm>
          </p:grpSpPr>
          <p:sp>
            <p:nvSpPr>
              <p:cNvPr id="195" name="Text Box 208">
                <a:extLst>
                  <a:ext uri="{FF2B5EF4-FFF2-40B4-BE49-F238E27FC236}">
                    <a16:creationId xmlns:a16="http://schemas.microsoft.com/office/drawing/2014/main" id="{7E5221C3-2422-AB42-AB8F-F98DF12DC4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5" y="3062"/>
                <a:ext cx="780" cy="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dupACKcount++</a:t>
                </a:r>
              </a:p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6" name="Line 209">
                <a:extLst>
                  <a:ext uri="{FF2B5EF4-FFF2-40B4-BE49-F238E27FC236}">
                    <a16:creationId xmlns:a16="http://schemas.microsoft.com/office/drawing/2014/main" id="{0ED363ED-03C6-214E-BEF4-679C860950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97" name="Text Box 210">
                <a:extLst>
                  <a:ext uri="{FF2B5EF4-FFF2-40B4-BE49-F238E27FC236}">
                    <a16:creationId xmlns:a16="http://schemas.microsoft.com/office/drawing/2014/main" id="{2593DC72-BD77-FC4D-AA2D-CA14FF49E8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95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duplicate ACK</a:t>
                </a:r>
              </a:p>
            </p:txBody>
          </p:sp>
        </p:grpSp>
        <p:sp>
          <p:nvSpPr>
            <p:cNvPr id="189" name="Freeform 211">
              <a:extLst>
                <a:ext uri="{FF2B5EF4-FFF2-40B4-BE49-F238E27FC236}">
                  <a16:creationId xmlns:a16="http://schemas.microsoft.com/office/drawing/2014/main" id="{3E6B1AA0-4286-9245-837B-6CBC21CE7E5B}"/>
                </a:ext>
              </a:extLst>
            </p:cNvPr>
            <p:cNvSpPr>
              <a:spLocks/>
            </p:cNvSpPr>
            <p:nvPr/>
          </p:nvSpPr>
          <p:spPr bwMode="auto">
            <a:xfrm rot="-8222029">
              <a:off x="1204" y="1903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0" name="Line 234">
              <a:extLst>
                <a:ext uri="{FF2B5EF4-FFF2-40B4-BE49-F238E27FC236}">
                  <a16:creationId xmlns:a16="http://schemas.microsoft.com/office/drawing/2014/main" id="{F4D43A0C-EE6E-EC4A-8B33-48E0CE84AD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1649"/>
              <a:ext cx="7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91" name="Group 235">
              <a:extLst>
                <a:ext uri="{FF2B5EF4-FFF2-40B4-BE49-F238E27FC236}">
                  <a16:creationId xmlns:a16="http://schemas.microsoft.com/office/drawing/2014/main" id="{A04F248C-CB56-5341-9121-CD7548EA20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" y="1255"/>
              <a:ext cx="826" cy="449"/>
              <a:chOff x="497" y="936"/>
              <a:chExt cx="826" cy="449"/>
            </a:xfrm>
          </p:grpSpPr>
          <p:sp>
            <p:nvSpPr>
              <p:cNvPr id="192" name="Text Box 236">
                <a:extLst>
                  <a:ext uri="{FF2B5EF4-FFF2-40B4-BE49-F238E27FC236}">
                    <a16:creationId xmlns:a16="http://schemas.microsoft.com/office/drawing/2014/main" id="{DFCAD05B-CECB-F74A-83C0-04809C5640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936"/>
                <a:ext cx="213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Symbol" charset="0"/>
                  </a:rPr>
                  <a:t>L</a:t>
                </a:r>
              </a:p>
            </p:txBody>
          </p:sp>
          <p:sp>
            <p:nvSpPr>
              <p:cNvPr id="193" name="Text Box 237">
                <a:extLst>
                  <a:ext uri="{FF2B5EF4-FFF2-40B4-BE49-F238E27FC236}">
                    <a16:creationId xmlns:a16="http://schemas.microsoft.com/office/drawing/2014/main" id="{74E71529-C1EB-3448-B321-63BB937B34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7" y="1063"/>
                <a:ext cx="826" cy="3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cwnd = 1 MSS</a:t>
                </a:r>
              </a:p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ssthresh = 64 KB</a:t>
                </a:r>
              </a:p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88" kern="0">
                    <a:solidFill>
                      <a:srgbClr val="000000"/>
                    </a:solidFill>
                    <a:latin typeface="Arial" charset="0"/>
                  </a:rPr>
                  <a:t>dupACKcount = 0</a:t>
                </a:r>
                <a:endParaRPr lang="en-US" sz="105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" name="Line 238">
                <a:extLst>
                  <a:ext uri="{FF2B5EF4-FFF2-40B4-BE49-F238E27FC236}">
                    <a16:creationId xmlns:a16="http://schemas.microsoft.com/office/drawing/2014/main" id="{6EA26674-D5C9-9744-9287-ED272FC85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" y="1078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206" name="Group 255">
            <a:extLst>
              <a:ext uri="{FF2B5EF4-FFF2-40B4-BE49-F238E27FC236}">
                <a16:creationId xmlns:a16="http://schemas.microsoft.com/office/drawing/2014/main" id="{A2B043F7-099D-4D44-B22F-E06E9FF1DB1B}"/>
              </a:ext>
            </a:extLst>
          </p:cNvPr>
          <p:cNvGrpSpPr>
            <a:grpSpLocks/>
          </p:cNvGrpSpPr>
          <p:nvPr/>
        </p:nvGrpSpPr>
        <p:grpSpPr bwMode="auto">
          <a:xfrm>
            <a:off x="1803797" y="3093924"/>
            <a:ext cx="2375297" cy="984647"/>
            <a:chOff x="509" y="1766"/>
            <a:chExt cx="1995" cy="827"/>
          </a:xfrm>
        </p:grpSpPr>
        <p:pic>
          <p:nvPicPr>
            <p:cNvPr id="207" name="Picture 252">
              <a:extLst>
                <a:ext uri="{FF2B5EF4-FFF2-40B4-BE49-F238E27FC236}">
                  <a16:creationId xmlns:a16="http://schemas.microsoft.com/office/drawing/2014/main" id="{13117D26-6951-3D4A-A5F0-C71B4A0E4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9" y="1992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08" name="Picture 253">
              <a:extLst>
                <a:ext uri="{FF2B5EF4-FFF2-40B4-BE49-F238E27FC236}">
                  <a16:creationId xmlns:a16="http://schemas.microsoft.com/office/drawing/2014/main" id="{DB7493BD-9E6A-CC43-BB12-1EF71B377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42" y="1766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09" name="Picture 254">
              <a:extLst>
                <a:ext uri="{FF2B5EF4-FFF2-40B4-BE49-F238E27FC236}">
                  <a16:creationId xmlns:a16="http://schemas.microsoft.com/office/drawing/2014/main" id="{919A68A3-008C-A945-88F7-16E52DA21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64" y="2348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210" name="Group 297">
            <a:extLst>
              <a:ext uri="{FF2B5EF4-FFF2-40B4-BE49-F238E27FC236}">
                <a16:creationId xmlns:a16="http://schemas.microsoft.com/office/drawing/2014/main" id="{439C2129-4880-6149-9CCA-EB3347A6F350}"/>
              </a:ext>
            </a:extLst>
          </p:cNvPr>
          <p:cNvGrpSpPr>
            <a:grpSpLocks/>
          </p:cNvGrpSpPr>
          <p:nvPr/>
        </p:nvGrpSpPr>
        <p:grpSpPr bwMode="auto">
          <a:xfrm>
            <a:off x="3826669" y="1763996"/>
            <a:ext cx="3250406" cy="2432447"/>
            <a:chOff x="2205" y="641"/>
            <a:chExt cx="2730" cy="2043"/>
          </a:xfrm>
        </p:grpSpPr>
        <p:grpSp>
          <p:nvGrpSpPr>
            <p:cNvPr id="211" name="Group 282">
              <a:extLst>
                <a:ext uri="{FF2B5EF4-FFF2-40B4-BE49-F238E27FC236}">
                  <a16:creationId xmlns:a16="http://schemas.microsoft.com/office/drawing/2014/main" id="{6BDFE812-AF51-D241-B4AE-BA4F204E8D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1" y="2381"/>
              <a:ext cx="583" cy="303"/>
              <a:chOff x="1166" y="3601"/>
              <a:chExt cx="583" cy="303"/>
            </a:xfrm>
          </p:grpSpPr>
          <p:grpSp>
            <p:nvGrpSpPr>
              <p:cNvPr id="222" name="Group 283">
                <a:extLst>
                  <a:ext uri="{FF2B5EF4-FFF2-40B4-BE49-F238E27FC236}">
                    <a16:creationId xmlns:a16="http://schemas.microsoft.com/office/drawing/2014/main" id="{82205633-61E5-A34B-80F4-B06EBB50B0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224" name="Picture 284">
                  <a:extLst>
                    <a:ext uri="{FF2B5EF4-FFF2-40B4-BE49-F238E27FC236}">
                      <a16:creationId xmlns:a16="http://schemas.microsoft.com/office/drawing/2014/main" id="{123D55D6-C521-5C4A-A99B-9A81EB8858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5" name="Rectangle 285">
                  <a:extLst>
                    <a:ext uri="{FF2B5EF4-FFF2-40B4-BE49-F238E27FC236}">
                      <a16:creationId xmlns:a16="http://schemas.microsoft.com/office/drawing/2014/main" id="{5A2AADA4-95A5-1140-A8E2-F7E1D634D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23" name="Text Box 286">
                <a:extLst>
                  <a:ext uri="{FF2B5EF4-FFF2-40B4-BE49-F238E27FC236}">
                    <a16:creationId xmlns:a16="http://schemas.microsoft.com/office/drawing/2014/main" id="{A04DE5D7-1E27-9345-953B-F2F6817401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i="1">
                    <a:solidFill>
                      <a:srgbClr val="3333CC"/>
                    </a:solidFill>
                    <a:latin typeface="Comic Sans MS" charset="0"/>
                  </a:rPr>
                  <a:t>New</a:t>
                </a:r>
              </a:p>
              <a:p>
                <a:pPr algn="ctr" defTabSz="6858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i="1">
                    <a:solidFill>
                      <a:srgbClr val="3333CC"/>
                    </a:solidFill>
                    <a:latin typeface="Comic Sans MS" charset="0"/>
                  </a:rPr>
                  <a:t>ACK!</a:t>
                </a:r>
              </a:p>
            </p:txBody>
          </p:sp>
        </p:grpSp>
        <p:grpSp>
          <p:nvGrpSpPr>
            <p:cNvPr id="212" name="Group 287">
              <a:extLst>
                <a:ext uri="{FF2B5EF4-FFF2-40B4-BE49-F238E27FC236}">
                  <a16:creationId xmlns:a16="http://schemas.microsoft.com/office/drawing/2014/main" id="{0901017F-3507-C540-B99D-306E862349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5" y="700"/>
              <a:ext cx="583" cy="303"/>
              <a:chOff x="1166" y="3601"/>
              <a:chExt cx="583" cy="303"/>
            </a:xfrm>
          </p:grpSpPr>
          <p:grpSp>
            <p:nvGrpSpPr>
              <p:cNvPr id="218" name="Group 288">
                <a:extLst>
                  <a:ext uri="{FF2B5EF4-FFF2-40B4-BE49-F238E27FC236}">
                    <a16:creationId xmlns:a16="http://schemas.microsoft.com/office/drawing/2014/main" id="{6BA56D00-0006-F044-83B1-AAE6B00446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220" name="Picture 289">
                  <a:extLst>
                    <a:ext uri="{FF2B5EF4-FFF2-40B4-BE49-F238E27FC236}">
                      <a16:creationId xmlns:a16="http://schemas.microsoft.com/office/drawing/2014/main" id="{C017D357-3300-D245-BAF6-F1F404699D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1" name="Rectangle 290">
                  <a:extLst>
                    <a:ext uri="{FF2B5EF4-FFF2-40B4-BE49-F238E27FC236}">
                      <a16:creationId xmlns:a16="http://schemas.microsoft.com/office/drawing/2014/main" id="{71EEC757-0CB1-5245-8660-0181A2DC6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19" name="Text Box 291">
                <a:extLst>
                  <a:ext uri="{FF2B5EF4-FFF2-40B4-BE49-F238E27FC236}">
                    <a16:creationId xmlns:a16="http://schemas.microsoft.com/office/drawing/2014/main" id="{FEBEF8FC-A920-4A49-A1BF-3B6F2FA29D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i="1">
                    <a:solidFill>
                      <a:srgbClr val="3333CC"/>
                    </a:solidFill>
                    <a:latin typeface="Comic Sans MS" charset="0"/>
                  </a:rPr>
                  <a:t>New</a:t>
                </a:r>
              </a:p>
              <a:p>
                <a:pPr algn="ctr" defTabSz="6858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i="1">
                    <a:solidFill>
                      <a:srgbClr val="3333CC"/>
                    </a:solidFill>
                    <a:latin typeface="Comic Sans MS" charset="0"/>
                  </a:rPr>
                  <a:t>ACK!</a:t>
                </a:r>
              </a:p>
            </p:txBody>
          </p:sp>
        </p:grpSp>
        <p:grpSp>
          <p:nvGrpSpPr>
            <p:cNvPr id="213" name="Group 292">
              <a:extLst>
                <a:ext uri="{FF2B5EF4-FFF2-40B4-BE49-F238E27FC236}">
                  <a16:creationId xmlns:a16="http://schemas.microsoft.com/office/drawing/2014/main" id="{2201CF4D-D367-D544-9B09-D38B651E98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2" y="641"/>
              <a:ext cx="583" cy="303"/>
              <a:chOff x="1166" y="3601"/>
              <a:chExt cx="583" cy="303"/>
            </a:xfrm>
          </p:grpSpPr>
          <p:grpSp>
            <p:nvGrpSpPr>
              <p:cNvPr id="214" name="Group 293">
                <a:extLst>
                  <a:ext uri="{FF2B5EF4-FFF2-40B4-BE49-F238E27FC236}">
                    <a16:creationId xmlns:a16="http://schemas.microsoft.com/office/drawing/2014/main" id="{255AC563-CE69-7346-8853-7B52DB2C39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216" name="Picture 294">
                  <a:extLst>
                    <a:ext uri="{FF2B5EF4-FFF2-40B4-BE49-F238E27FC236}">
                      <a16:creationId xmlns:a16="http://schemas.microsoft.com/office/drawing/2014/main" id="{3CFEE67E-B886-8D4D-9258-34C8D95DC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7" name="Rectangle 295">
                  <a:extLst>
                    <a:ext uri="{FF2B5EF4-FFF2-40B4-BE49-F238E27FC236}">
                      <a16:creationId xmlns:a16="http://schemas.microsoft.com/office/drawing/2014/main" id="{E84E7D88-9214-BA40-BC66-CD8AA2858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15" name="Text Box 296">
                <a:extLst>
                  <a:ext uri="{FF2B5EF4-FFF2-40B4-BE49-F238E27FC236}">
                    <a16:creationId xmlns:a16="http://schemas.microsoft.com/office/drawing/2014/main" id="{C078F33E-5513-B743-BE29-CF96B31ECD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i="1">
                    <a:solidFill>
                      <a:srgbClr val="3333CC"/>
                    </a:solidFill>
                    <a:latin typeface="Comic Sans MS" charset="0"/>
                  </a:rPr>
                  <a:t>New</a:t>
                </a:r>
              </a:p>
              <a:p>
                <a:pPr algn="ctr" defTabSz="6858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i="1">
                    <a:solidFill>
                      <a:srgbClr val="3333CC"/>
                    </a:solidFill>
                    <a:latin typeface="Comic Sans MS" charset="0"/>
                  </a:rPr>
                  <a:t>ACK!</a:t>
                </a:r>
              </a:p>
            </p:txBody>
          </p:sp>
        </p:grpSp>
      </p:grpSp>
      <p:sp>
        <p:nvSpPr>
          <p:cNvPr id="109" name="Slide Number Placeholder 2">
            <a:extLst>
              <a:ext uri="{FF2B5EF4-FFF2-40B4-BE49-F238E27FC236}">
                <a16:creationId xmlns:a16="http://schemas.microsoft.com/office/drawing/2014/main" id="{C089E069-434F-034B-BDE6-6D2F3D363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4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Putting it all together: </a:t>
            </a:r>
            <a:br>
              <a:rPr lang="en-US" sz="3600" dirty="0"/>
            </a:br>
            <a:r>
              <a:rPr lang="en-US" sz="3600" dirty="0"/>
              <a:t>The TCP State Machine (partial)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6062663"/>
            <a:ext cx="7010400" cy="719137"/>
          </a:xfrm>
          <a:solidFill>
            <a:schemeClr val="accent2"/>
          </a:solidFill>
        </p:spPr>
        <p:txBody>
          <a:bodyPr/>
          <a:lstStyle/>
          <a:p>
            <a:r>
              <a:rPr lang="en-US" sz="2000" dirty="0"/>
              <a:t>How are </a:t>
            </a:r>
            <a:r>
              <a:rPr lang="en-US" sz="2000" dirty="0" err="1"/>
              <a:t>ssthresh</a:t>
            </a:r>
            <a:r>
              <a:rPr lang="en-US" sz="2000" dirty="0"/>
              <a:t>, CWND and </a:t>
            </a:r>
            <a:r>
              <a:rPr lang="en-US" sz="2000" dirty="0" err="1"/>
              <a:t>dupACKcount</a:t>
            </a:r>
            <a:r>
              <a:rPr lang="en-US" sz="2000" dirty="0"/>
              <a:t> updated for each event that causes a state transition? 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1752600" y="1717719"/>
            <a:ext cx="1295400" cy="1143000"/>
          </a:xfrm>
          <a:prstGeom prst="ellipse">
            <a:avLst/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slow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start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6172200" y="1641519"/>
            <a:ext cx="1371600" cy="1219200"/>
          </a:xfrm>
          <a:prstGeom prst="ellipse">
            <a:avLst/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congstn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.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avoid.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038600" y="4841919"/>
            <a:ext cx="1371600" cy="1219200"/>
          </a:xfrm>
          <a:prstGeom prst="ellipse">
            <a:avLst/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fast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recovery</a:t>
            </a:r>
          </a:p>
        </p:txBody>
      </p:sp>
      <p:cxnSp>
        <p:nvCxnSpPr>
          <p:cNvPr id="9" name="Straight Arrow Connector 8"/>
          <p:cNvCxnSpPr>
            <a:stCxn id="4" idx="6"/>
            <a:endCxn id="6" idx="2"/>
          </p:cNvCxnSpPr>
          <p:nvPr/>
        </p:nvCxnSpPr>
        <p:spPr bwMode="auto">
          <a:xfrm flipV="1">
            <a:off x="3048000" y="2251119"/>
            <a:ext cx="3124200" cy="381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608636" y="1912565"/>
            <a:ext cx="1721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err="1">
                <a:latin typeface="+mn-lt"/>
              </a:rPr>
              <a:t>cwnd</a:t>
            </a:r>
            <a:r>
              <a:rPr lang="en-US" sz="1600" b="0" i="1" dirty="0">
                <a:latin typeface="+mn-lt"/>
              </a:rPr>
              <a:t> &gt; </a:t>
            </a:r>
            <a:r>
              <a:rPr lang="en-US" sz="1600" b="0" i="1" dirty="0" err="1">
                <a:latin typeface="+mn-lt"/>
              </a:rPr>
              <a:t>ssthresh</a:t>
            </a:r>
            <a:endParaRPr lang="en-US" sz="1600" b="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2445965"/>
            <a:ext cx="906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timeout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048000" y="2403519"/>
            <a:ext cx="31242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05027" y="2819583"/>
            <a:ext cx="1609773" cy="247953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5257800" y="2860719"/>
            <a:ext cx="1600200" cy="2286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5105400" y="2860719"/>
            <a:ext cx="1447800" cy="2057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7" idx="1"/>
          </p:cNvCxnSpPr>
          <p:nvPr/>
        </p:nvCxnSpPr>
        <p:spPr bwMode="auto">
          <a:xfrm flipH="1" flipV="1">
            <a:off x="2819400" y="2708319"/>
            <a:ext cx="1420066" cy="231214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286000" y="4156119"/>
            <a:ext cx="123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err="1">
                <a:latin typeface="+mn-lt"/>
              </a:rPr>
              <a:t>dupACK</a:t>
            </a:r>
            <a:r>
              <a:rPr lang="en-US" sz="1600" b="0" i="1" dirty="0">
                <a:latin typeface="+mn-lt"/>
              </a:rPr>
              <a:t>=3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52800" y="3394119"/>
            <a:ext cx="906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timeout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698919"/>
            <a:ext cx="123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err="1">
                <a:latin typeface="+mn-lt"/>
              </a:rPr>
              <a:t>dupACK</a:t>
            </a:r>
            <a:r>
              <a:rPr lang="en-US" sz="1600" b="0" i="1" dirty="0">
                <a:latin typeface="+mn-lt"/>
              </a:rPr>
              <a:t>=3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51082" y="3470319"/>
            <a:ext cx="1081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new ACK</a:t>
            </a:r>
          </a:p>
        </p:txBody>
      </p:sp>
      <p:sp>
        <p:nvSpPr>
          <p:cNvPr id="37" name="Freeform 36"/>
          <p:cNvSpPr/>
          <p:nvPr/>
        </p:nvSpPr>
        <p:spPr>
          <a:xfrm rot="976329">
            <a:off x="3086564" y="5326681"/>
            <a:ext cx="1097328" cy="432134"/>
          </a:xfrm>
          <a:custGeom>
            <a:avLst/>
            <a:gdLst>
              <a:gd name="connsiteX0" fmla="*/ 840607 w 1097328"/>
              <a:gd name="connsiteY0" fmla="*/ 0 h 796115"/>
              <a:gd name="connsiteX1" fmla="*/ 2885 w 1097328"/>
              <a:gd name="connsiteY1" fmla="*/ 770068 h 796115"/>
              <a:gd name="connsiteX2" fmla="*/ 1097328 w 1097328"/>
              <a:gd name="connsiteY2" fmla="*/ 540399 h 7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328" h="796115">
                <a:moveTo>
                  <a:pt x="840607" y="0"/>
                </a:moveTo>
                <a:cubicBezTo>
                  <a:pt x="400352" y="340001"/>
                  <a:pt x="-39902" y="680002"/>
                  <a:pt x="2885" y="770068"/>
                </a:cubicBezTo>
                <a:cubicBezTo>
                  <a:pt x="45672" y="860134"/>
                  <a:pt x="571500" y="700266"/>
                  <a:pt x="1097328" y="540399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57400" y="5410200"/>
            <a:ext cx="997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err="1">
                <a:latin typeface="+mn-lt"/>
              </a:rPr>
              <a:t>dupACK</a:t>
            </a:r>
            <a:endParaRPr lang="en-US" sz="1600" b="0" i="1" dirty="0">
              <a:latin typeface="+mn-lt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883872" y="2327319"/>
            <a:ext cx="1097328" cy="660734"/>
          </a:xfrm>
          <a:custGeom>
            <a:avLst/>
            <a:gdLst>
              <a:gd name="connsiteX0" fmla="*/ 840607 w 1097328"/>
              <a:gd name="connsiteY0" fmla="*/ 0 h 796115"/>
              <a:gd name="connsiteX1" fmla="*/ 2885 w 1097328"/>
              <a:gd name="connsiteY1" fmla="*/ 770068 h 796115"/>
              <a:gd name="connsiteX2" fmla="*/ 1097328 w 1097328"/>
              <a:gd name="connsiteY2" fmla="*/ 540399 h 7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328" h="796115">
                <a:moveTo>
                  <a:pt x="840607" y="0"/>
                </a:moveTo>
                <a:cubicBezTo>
                  <a:pt x="400352" y="340001"/>
                  <a:pt x="-39902" y="680002"/>
                  <a:pt x="2885" y="770068"/>
                </a:cubicBezTo>
                <a:cubicBezTo>
                  <a:pt x="45672" y="860134"/>
                  <a:pt x="571500" y="700266"/>
                  <a:pt x="1097328" y="540399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3744" y="3055565"/>
            <a:ext cx="1081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new ACK</a:t>
            </a:r>
          </a:p>
        </p:txBody>
      </p:sp>
      <p:sp>
        <p:nvSpPr>
          <p:cNvPr id="41" name="Freeform 40"/>
          <p:cNvSpPr/>
          <p:nvPr/>
        </p:nvSpPr>
        <p:spPr>
          <a:xfrm rot="3636576">
            <a:off x="1067462" y="1356530"/>
            <a:ext cx="1097328" cy="660734"/>
          </a:xfrm>
          <a:custGeom>
            <a:avLst/>
            <a:gdLst>
              <a:gd name="connsiteX0" fmla="*/ 840607 w 1097328"/>
              <a:gd name="connsiteY0" fmla="*/ 0 h 796115"/>
              <a:gd name="connsiteX1" fmla="*/ 2885 w 1097328"/>
              <a:gd name="connsiteY1" fmla="*/ 770068 h 796115"/>
              <a:gd name="connsiteX2" fmla="*/ 1097328 w 1097328"/>
              <a:gd name="connsiteY2" fmla="*/ 540399 h 7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328" h="796115">
                <a:moveTo>
                  <a:pt x="840607" y="0"/>
                </a:moveTo>
                <a:cubicBezTo>
                  <a:pt x="400352" y="340001"/>
                  <a:pt x="-39902" y="680002"/>
                  <a:pt x="2885" y="770068"/>
                </a:cubicBezTo>
                <a:cubicBezTo>
                  <a:pt x="45672" y="860134"/>
                  <a:pt x="571500" y="700266"/>
                  <a:pt x="1097328" y="540399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509" y="1566446"/>
            <a:ext cx="906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timeout</a:t>
            </a:r>
          </a:p>
        </p:txBody>
      </p:sp>
      <p:sp>
        <p:nvSpPr>
          <p:cNvPr id="43" name="Freeform 42"/>
          <p:cNvSpPr/>
          <p:nvPr/>
        </p:nvSpPr>
        <p:spPr>
          <a:xfrm rot="10800000">
            <a:off x="7247054" y="1596128"/>
            <a:ext cx="1097328" cy="660734"/>
          </a:xfrm>
          <a:custGeom>
            <a:avLst/>
            <a:gdLst>
              <a:gd name="connsiteX0" fmla="*/ 840607 w 1097328"/>
              <a:gd name="connsiteY0" fmla="*/ 0 h 796115"/>
              <a:gd name="connsiteX1" fmla="*/ 2885 w 1097328"/>
              <a:gd name="connsiteY1" fmla="*/ 770068 h 796115"/>
              <a:gd name="connsiteX2" fmla="*/ 1097328 w 1097328"/>
              <a:gd name="connsiteY2" fmla="*/ 540399 h 7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328" h="796115">
                <a:moveTo>
                  <a:pt x="840607" y="0"/>
                </a:moveTo>
                <a:cubicBezTo>
                  <a:pt x="400352" y="340001"/>
                  <a:pt x="-39902" y="680002"/>
                  <a:pt x="2885" y="770068"/>
                </a:cubicBezTo>
                <a:cubicBezTo>
                  <a:pt x="45672" y="860134"/>
                  <a:pt x="571500" y="700266"/>
                  <a:pt x="1097328" y="540399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83679" y="1590143"/>
            <a:ext cx="6555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new </a:t>
            </a:r>
            <a:br>
              <a:rPr lang="en-US" sz="1600" b="0" i="1" dirty="0">
                <a:latin typeface="+mn-lt"/>
              </a:rPr>
            </a:br>
            <a:r>
              <a:rPr lang="en-US" sz="1600" b="0" i="1" dirty="0">
                <a:latin typeface="+mn-lt"/>
              </a:rPr>
              <a:t>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8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Flavors </a:t>
            </a: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01000" cy="4419600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dirty="0"/>
              <a:t>TCP-Tahoe</a:t>
            </a:r>
          </a:p>
          <a:p>
            <a:pPr marL="742950" lvl="1" indent="-285750"/>
            <a:r>
              <a:rPr lang="en-US" dirty="0" err="1"/>
              <a:t>cwnd</a:t>
            </a:r>
            <a:r>
              <a:rPr lang="en-US" dirty="0"/>
              <a:t> =1 on triple </a:t>
            </a:r>
            <a:r>
              <a:rPr lang="en-US" dirty="0" err="1"/>
              <a:t>dupACK</a:t>
            </a:r>
            <a:endParaRPr lang="en-US" dirty="0"/>
          </a:p>
          <a:p>
            <a:pPr marL="342900" indent="-342900"/>
            <a:r>
              <a:rPr lang="en-US" dirty="0"/>
              <a:t>TCP-Reno</a:t>
            </a:r>
          </a:p>
          <a:p>
            <a:pPr marL="742950" lvl="1" indent="-285750"/>
            <a:r>
              <a:rPr lang="en-US" dirty="0" err="1"/>
              <a:t>cwnd</a:t>
            </a:r>
            <a:r>
              <a:rPr lang="en-US" dirty="0"/>
              <a:t> =1 on timeout</a:t>
            </a:r>
          </a:p>
          <a:p>
            <a:pPr marL="742950" lvl="1" indent="-285750"/>
            <a:r>
              <a:rPr lang="en-US" dirty="0" err="1"/>
              <a:t>cwnd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 on triple </a:t>
            </a:r>
            <a:r>
              <a:rPr lang="en-US" dirty="0" err="1"/>
              <a:t>dupack</a:t>
            </a:r>
            <a:endParaRPr lang="en-US" dirty="0"/>
          </a:p>
          <a:p>
            <a:pPr marL="342900" indent="-342900"/>
            <a:r>
              <a:rPr lang="en-US" dirty="0"/>
              <a:t>TCP-</a:t>
            </a:r>
            <a:r>
              <a:rPr lang="en-US" dirty="0" err="1"/>
              <a:t>newReno</a:t>
            </a:r>
            <a:endParaRPr lang="en-US" dirty="0"/>
          </a:p>
          <a:p>
            <a:pPr marL="742950" lvl="1" indent="-285750"/>
            <a:r>
              <a:rPr lang="en-US" dirty="0"/>
              <a:t>TCP-Reno + improved fast recovery</a:t>
            </a:r>
          </a:p>
          <a:p>
            <a:pPr marL="342900" indent="-342900"/>
            <a:r>
              <a:rPr lang="en-US" dirty="0"/>
              <a:t>TCP-SACK</a:t>
            </a:r>
          </a:p>
          <a:p>
            <a:pPr lvl="1" indent="-342900"/>
            <a:r>
              <a:rPr lang="en-US" dirty="0"/>
              <a:t>incorporates selective acknowledgements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17CBA-774E-BEBD-3790-86BA448D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3" y="0"/>
            <a:ext cx="7217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5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Flavors </a:t>
            </a: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01000" cy="4419600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dirty="0"/>
              <a:t>TCP-Tahoe</a:t>
            </a:r>
          </a:p>
          <a:p>
            <a:pPr marL="742950" lvl="1" indent="-285750"/>
            <a:r>
              <a:rPr lang="en-US" dirty="0"/>
              <a:t>CWND =1 on triple </a:t>
            </a:r>
            <a:r>
              <a:rPr lang="en-US" dirty="0" err="1"/>
              <a:t>dupACK</a:t>
            </a:r>
            <a:endParaRPr lang="en-US" dirty="0"/>
          </a:p>
          <a:p>
            <a:pPr marL="342900" indent="-342900"/>
            <a:r>
              <a:rPr lang="en-US" dirty="0"/>
              <a:t>TCP-Reno</a:t>
            </a:r>
          </a:p>
          <a:p>
            <a:pPr marL="742950" lvl="1" indent="-285750"/>
            <a:r>
              <a:rPr lang="en-US" dirty="0"/>
              <a:t>CWND =1 on timeout</a:t>
            </a:r>
          </a:p>
          <a:p>
            <a:pPr marL="742950" lvl="1" indent="-285750"/>
            <a:r>
              <a:rPr lang="en-US" dirty="0"/>
              <a:t>CWND = CWND/2 on triple </a:t>
            </a:r>
            <a:r>
              <a:rPr lang="en-US" dirty="0" err="1"/>
              <a:t>dupack</a:t>
            </a:r>
            <a:endParaRPr lang="en-US" dirty="0"/>
          </a:p>
          <a:p>
            <a:pPr marL="342900" indent="-342900"/>
            <a:r>
              <a:rPr lang="en-US" dirty="0"/>
              <a:t>TCP-</a:t>
            </a:r>
            <a:r>
              <a:rPr lang="en-US" dirty="0" err="1"/>
              <a:t>newReno</a:t>
            </a:r>
            <a:endParaRPr lang="en-US" dirty="0"/>
          </a:p>
          <a:p>
            <a:pPr marL="742950" lvl="1" indent="-285750"/>
            <a:r>
              <a:rPr lang="en-US" dirty="0"/>
              <a:t>TCP-Reno + improved fast recovery</a:t>
            </a:r>
          </a:p>
          <a:p>
            <a:pPr marL="342900" indent="-342900"/>
            <a:r>
              <a:rPr lang="en-US" dirty="0"/>
              <a:t>TCP-SACK</a:t>
            </a:r>
          </a:p>
          <a:p>
            <a:pPr lvl="1" indent="-342900"/>
            <a:r>
              <a:rPr lang="en-US" dirty="0"/>
              <a:t>incorporates selective acknowledgements 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6400800" y="3429000"/>
            <a:ext cx="2514600" cy="1066800"/>
          </a:xfrm>
          <a:prstGeom prst="wedgeRoundRectCallout">
            <a:avLst>
              <a:gd name="adj1" fmla="val -168598"/>
              <a:gd name="adj2" fmla="val 35905"/>
              <a:gd name="adj3" fmla="val 16667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94741" y="3505200"/>
            <a:ext cx="1915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+mn-lt"/>
              </a:rPr>
              <a:t>Our default </a:t>
            </a:r>
            <a:br>
              <a:rPr lang="en-US" sz="2400" dirty="0">
                <a:solidFill>
                  <a:srgbClr val="FF0000"/>
                </a:solidFill>
                <a:latin typeface="+mn-lt"/>
              </a:rPr>
            </a:br>
            <a:r>
              <a:rPr lang="en-US" sz="2400" dirty="0">
                <a:solidFill>
                  <a:srgbClr val="FF0000"/>
                </a:solidFill>
                <a:latin typeface="+mn-lt"/>
              </a:rPr>
              <a:t>assumption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238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31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  <p:bldP spid="2" grpId="0" animBg="1"/>
      <p:bldP spid="3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Interoperability</a:t>
            </a:r>
          </a:p>
        </p:txBody>
      </p:sp>
      <p:sp>
        <p:nvSpPr>
          <p:cNvPr id="104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How can all these algorithms coexist? Don</a:t>
            </a:r>
            <a:r>
              <a:rPr lang="en-US" dirty="0">
                <a:latin typeface="Arial"/>
                <a:cs typeface="+mn-cs"/>
              </a:rPr>
              <a:t>’</a:t>
            </a:r>
            <a:r>
              <a:rPr lang="en-US" dirty="0">
                <a:cs typeface="+mn-cs"/>
              </a:rPr>
              <a:t>t we need a single, uniform standard?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What happens if I</a:t>
            </a:r>
            <a:r>
              <a:rPr lang="en-US" dirty="0">
                <a:latin typeface="Arial"/>
                <a:cs typeface="+mn-cs"/>
              </a:rPr>
              <a:t>’</a:t>
            </a:r>
            <a:r>
              <a:rPr lang="en-US" dirty="0">
                <a:cs typeface="+mn-cs"/>
              </a:rPr>
              <a:t>m using Reno and you are using Tahoe, and we try to communicate?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30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300" dirty="0"/>
              <a:t>Connectionless demultiplexing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E258CE6-39AA-994E-A005-93DEFB62A33E}"/>
              </a:ext>
            </a:extLst>
          </p:cNvPr>
          <p:cNvSpPr txBox="1">
            <a:spLocks noChangeArrowheads="1"/>
          </p:cNvSpPr>
          <p:nvPr/>
        </p:nvSpPr>
        <p:spPr>
          <a:xfrm>
            <a:off x="599017" y="1999950"/>
            <a:ext cx="3940619" cy="158531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3" indent="0" defTabSz="685800">
              <a:spcBef>
                <a:spcPts val="750"/>
              </a:spcBef>
              <a:buNone/>
              <a:defRPr/>
            </a:pPr>
            <a:r>
              <a:rPr lang="en-US" sz="2625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260747" indent="-217885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625" dirty="0">
                <a:solidFill>
                  <a:prstClr val="black"/>
                </a:solidFill>
                <a:latin typeface="Calibri" panose="020F0502020204030204"/>
              </a:rPr>
              <a:t>when creating socket, must specify </a:t>
            </a:r>
            <a:r>
              <a:rPr lang="en-US" sz="2625" i="1" dirty="0">
                <a:solidFill>
                  <a:srgbClr val="CD0004"/>
                </a:solidFill>
                <a:latin typeface="Calibri" panose="020F0502020204030204"/>
              </a:rPr>
              <a:t>host-local </a:t>
            </a:r>
            <a:r>
              <a:rPr lang="en-US" sz="2625" dirty="0">
                <a:solidFill>
                  <a:prstClr val="black"/>
                </a:solidFill>
                <a:latin typeface="Calibri" panose="020F0502020204030204"/>
              </a:rPr>
              <a:t>port #:</a:t>
            </a:r>
          </a:p>
          <a:p>
            <a:pPr marL="260747" indent="-217885" defTabSz="685800">
              <a:spcBef>
                <a:spcPts val="750"/>
              </a:spcBef>
              <a:buNone/>
              <a:defRPr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en-US" sz="1800" dirty="0" err="1">
                <a:solidFill>
                  <a:prstClr val="black"/>
                </a:solidFill>
                <a:latin typeface="Courier" pitchFamily="2" charset="0"/>
              </a:rPr>
              <a:t>DatagramSocket</a:t>
            </a:r>
            <a:r>
              <a:rPr lang="en-US" sz="1800" dirty="0">
                <a:solidFill>
                  <a:prstClr val="black"/>
                </a:solidFill>
                <a:latin typeface="Courier" pitchFamily="2" charset="0"/>
              </a:rPr>
              <a:t> mySocket1        = new </a:t>
            </a:r>
            <a:r>
              <a:rPr lang="en-US" sz="1800" dirty="0" err="1">
                <a:solidFill>
                  <a:prstClr val="black"/>
                </a:solidFill>
                <a:latin typeface="Courier" pitchFamily="2" charset="0"/>
              </a:rPr>
              <a:t>DatagramSocket</a:t>
            </a:r>
            <a:r>
              <a:rPr lang="en-US" sz="1800" dirty="0">
                <a:solidFill>
                  <a:prstClr val="black"/>
                </a:solidFill>
                <a:latin typeface="Courier" pitchFamily="2" charset="0"/>
              </a:rPr>
              <a:t>(</a:t>
            </a:r>
            <a:r>
              <a:rPr lang="en-US" sz="1800" dirty="0">
                <a:solidFill>
                  <a:srgbClr val="CC0000"/>
                </a:solidFill>
                <a:latin typeface="Courier" pitchFamily="2" charset="0"/>
              </a:rPr>
              <a:t>12534</a:t>
            </a:r>
            <a:r>
              <a:rPr lang="en-US" sz="1800" dirty="0">
                <a:solidFill>
                  <a:prstClr val="black"/>
                </a:solidFill>
                <a:latin typeface="Courier" pitchFamily="2" charset="0"/>
              </a:rPr>
              <a:t>);</a:t>
            </a:r>
          </a:p>
          <a:p>
            <a:pPr marL="260747" indent="-217885" defTabSz="685800">
              <a:spcBef>
                <a:spcPts val="750"/>
              </a:spcBef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05">
            <a:extLst>
              <a:ext uri="{FF2B5EF4-FFF2-40B4-BE49-F238E27FC236}">
                <a16:creationId xmlns:a16="http://schemas.microsoft.com/office/drawing/2014/main" id="{86EE0BD4-F2E4-AA4C-ABE7-69DA3D493545}"/>
              </a:ext>
            </a:extLst>
          </p:cNvPr>
          <p:cNvSpPr txBox="1">
            <a:spLocks noChangeArrowheads="1"/>
          </p:cNvSpPr>
          <p:nvPr/>
        </p:nvSpPr>
        <p:spPr>
          <a:xfrm>
            <a:off x="5080997" y="1993209"/>
            <a:ext cx="3670805" cy="1776413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631" indent="0" defTabSz="685800">
              <a:spcBef>
                <a:spcPts val="750"/>
              </a:spcBef>
              <a:buNone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when receiving host receives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UDP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segment: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checks destination port # in segment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directs UDP segment to socket with that port #</a:t>
            </a:r>
          </a:p>
        </p:txBody>
      </p:sp>
      <p:sp>
        <p:nvSpPr>
          <p:cNvPr id="20" name="Rectangle 108">
            <a:extLst>
              <a:ext uri="{FF2B5EF4-FFF2-40B4-BE49-F238E27FC236}">
                <a16:creationId xmlns:a16="http://schemas.microsoft.com/office/drawing/2014/main" id="{D64D1D76-B139-F94A-A00F-C768B6656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56" y="3353630"/>
            <a:ext cx="3920728" cy="206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60747" indent="-21788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  <a:ea typeface="ＭＳ Ｐゴシック" charset="0"/>
            </a:endParaRPr>
          </a:p>
          <a:p>
            <a:pPr marL="219075" indent="-2190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when creating datagram to send into UDP socket, must specify</a:t>
            </a:r>
          </a:p>
          <a:p>
            <a:pPr marL="644129" lvl="1" indent="-17978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destination IP address</a:t>
            </a:r>
          </a:p>
          <a:p>
            <a:pPr marL="644129" lvl="1" indent="-17978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destination port #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1D23ED05-24C1-E24F-9A5D-E84D26B52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752" y="4172840"/>
            <a:ext cx="3891115" cy="175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IP/UDP datagrams with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  <a:ea typeface="ＭＳ Ｐゴシック" charset="0"/>
              </a:rPr>
              <a:t>same </a:t>
            </a:r>
            <a:r>
              <a:rPr lang="en-US" sz="2100" i="1" dirty="0" err="1">
                <a:solidFill>
                  <a:srgbClr val="CC0000"/>
                </a:solidFill>
                <a:latin typeface="Calibri" panose="020F0502020204030204"/>
                <a:ea typeface="ＭＳ Ｐゴシック" charset="0"/>
              </a:rPr>
              <a:t>dest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  <a:ea typeface="ＭＳ Ｐゴシック" charset="0"/>
              </a:rPr>
              <a:t>. port #,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 but different source IP addresses and/or source port numbers will be directed to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  <a:ea typeface="ＭＳ Ｐゴシック" charset="0"/>
              </a:rPr>
              <a:t>same socket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at receiving host</a:t>
            </a:r>
          </a:p>
        </p:txBody>
      </p:sp>
      <p:sp>
        <p:nvSpPr>
          <p:cNvPr id="23" name="AutoShape 113">
            <a:extLst>
              <a:ext uri="{FF2B5EF4-FFF2-40B4-BE49-F238E27FC236}">
                <a16:creationId xmlns:a16="http://schemas.microsoft.com/office/drawing/2014/main" id="{AE0FE900-8538-8F4F-BD27-2C9A09F232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497163" y="3779851"/>
            <a:ext cx="420291" cy="233363"/>
          </a:xfrm>
          <a:prstGeom prst="rightArrow">
            <a:avLst>
              <a:gd name="adj1" fmla="val 50000"/>
              <a:gd name="adj2" fmla="val 45026"/>
            </a:avLst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500">
              <a:solidFill>
                <a:prstClr val="black"/>
              </a:solidFill>
              <a:latin typeface="Calibri" panose="020F0502020204030204"/>
              <a:ea typeface="ＭＳ Ｐゴシック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32E731-A5B9-B44F-853B-A87FFA65AAE0}"/>
              </a:ext>
            </a:extLst>
          </p:cNvPr>
          <p:cNvSpPr/>
          <p:nvPr/>
        </p:nvSpPr>
        <p:spPr>
          <a:xfrm>
            <a:off x="3151597" y="3022529"/>
            <a:ext cx="1431986" cy="7470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6F80CC4-FDCF-FF42-8BB3-8A9B1A2B5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 animBg="1"/>
      <p:bldP spid="4" grpId="0" animBg="1"/>
      <p:bldP spid="4" grpId="1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Throughput Equation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0583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658283" y="2490686"/>
            <a:ext cx="1910025" cy="2303638"/>
          </a:xfrm>
          <a:custGeom>
            <a:avLst/>
            <a:gdLst>
              <a:gd name="connsiteX0" fmla="*/ 19691 w 1910025"/>
              <a:gd name="connsiteY0" fmla="*/ 1260110 h 2303638"/>
              <a:gd name="connsiteX1" fmla="*/ 0 w 1910025"/>
              <a:gd name="connsiteY1" fmla="*/ 2303638 h 2303638"/>
              <a:gd name="connsiteX2" fmla="*/ 1910025 w 1910025"/>
              <a:gd name="connsiteY2" fmla="*/ 2303638 h 2303638"/>
              <a:gd name="connsiteX3" fmla="*/ 1910025 w 1910025"/>
              <a:gd name="connsiteY3" fmla="*/ 0 h 2303638"/>
              <a:gd name="connsiteX4" fmla="*/ 19691 w 1910025"/>
              <a:gd name="connsiteY4" fmla="*/ 1260110 h 23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25" h="2303638">
                <a:moveTo>
                  <a:pt x="19691" y="1260110"/>
                </a:moveTo>
                <a:lnTo>
                  <a:pt x="0" y="2303638"/>
                </a:lnTo>
                <a:lnTo>
                  <a:pt x="1910025" y="2303638"/>
                </a:lnTo>
                <a:lnTo>
                  <a:pt x="1910025" y="0"/>
                </a:lnTo>
                <a:lnTo>
                  <a:pt x="19691" y="1260110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800" dirty="0">
                <a:solidFill>
                  <a:srgbClr val="000090"/>
                </a:solidFill>
                <a:latin typeface="Arial" pitchFamily="-65" charset="0"/>
              </a:rPr>
              <a:t>A</a:t>
            </a:r>
          </a:p>
        </p:txBody>
      </p:sp>
      <p:sp>
        <p:nvSpPr>
          <p:cNvPr id="24580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73162"/>
          </a:xfrm>
        </p:spPr>
        <p:txBody>
          <a:bodyPr/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A Simple Model for TCP Throughput</a:t>
            </a:r>
          </a:p>
        </p:txBody>
      </p:sp>
      <p:sp>
        <p:nvSpPr>
          <p:cNvPr id="24582" name="Freeform 4"/>
          <p:cNvSpPr>
            <a:spLocks/>
          </p:cNvSpPr>
          <p:nvPr/>
        </p:nvSpPr>
        <p:spPr bwMode="auto">
          <a:xfrm>
            <a:off x="844550" y="1722438"/>
            <a:ext cx="7842250" cy="3078162"/>
          </a:xfrm>
          <a:custGeom>
            <a:avLst/>
            <a:gdLst>
              <a:gd name="T0" fmla="*/ 0 w 4416"/>
              <a:gd name="T1" fmla="*/ 0 h 1968"/>
              <a:gd name="T2" fmla="*/ 0 w 4416"/>
              <a:gd name="T3" fmla="*/ 2147483647 h 1968"/>
              <a:gd name="T4" fmla="*/ 2147483647 w 4416"/>
              <a:gd name="T5" fmla="*/ 2147483647 h 1968"/>
              <a:gd name="T6" fmla="*/ 0 60000 65536"/>
              <a:gd name="T7" fmla="*/ 0 60000 65536"/>
              <a:gd name="T8" fmla="*/ 0 60000 65536"/>
              <a:gd name="T9" fmla="*/ 0 w 4416"/>
              <a:gd name="T10" fmla="*/ 0 h 1968"/>
              <a:gd name="T11" fmla="*/ 4416 w 441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12"/>
          <p:cNvSpPr>
            <a:spLocks noChangeShapeType="1"/>
          </p:cNvSpPr>
          <p:nvPr/>
        </p:nvSpPr>
        <p:spPr bwMode="auto">
          <a:xfrm>
            <a:off x="2663825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Text Box 15"/>
          <p:cNvSpPr txBox="1">
            <a:spLocks noChangeArrowheads="1"/>
          </p:cNvSpPr>
          <p:nvPr/>
        </p:nvSpPr>
        <p:spPr bwMode="auto">
          <a:xfrm>
            <a:off x="2286000" y="1371600"/>
            <a:ext cx="7832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Loss</a:t>
            </a:r>
          </a:p>
        </p:txBody>
      </p:sp>
      <p:sp>
        <p:nvSpPr>
          <p:cNvPr id="24585" name="Freeform 15"/>
          <p:cNvSpPr>
            <a:spLocks/>
          </p:cNvSpPr>
          <p:nvPr/>
        </p:nvSpPr>
        <p:spPr bwMode="auto">
          <a:xfrm>
            <a:off x="844550" y="2484438"/>
            <a:ext cx="1828800" cy="2316162"/>
          </a:xfrm>
          <a:custGeom>
            <a:avLst/>
            <a:gdLst>
              <a:gd name="T0" fmla="*/ 2147483647 w 1152"/>
              <a:gd name="T1" fmla="*/ 0 h 864"/>
              <a:gd name="T2" fmla="*/ 2147483647 w 1152"/>
              <a:gd name="T3" fmla="*/ 2147483647 h 864"/>
              <a:gd name="T4" fmla="*/ 2147483647 w 1152"/>
              <a:gd name="T5" fmla="*/ 2147483647 h 864"/>
              <a:gd name="T6" fmla="*/ 2147483647 w 1152"/>
              <a:gd name="T7" fmla="*/ 2147483647 h 864"/>
              <a:gd name="T8" fmla="*/ 0 w 1152"/>
              <a:gd name="T9" fmla="*/ 2147483647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Text Box 18"/>
          <p:cNvSpPr txBox="1">
            <a:spLocks noChangeArrowheads="1"/>
          </p:cNvSpPr>
          <p:nvPr/>
        </p:nvSpPr>
        <p:spPr bwMode="auto">
          <a:xfrm>
            <a:off x="8255000" y="472440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Times New Roman" charset="0"/>
              </a:rPr>
              <a:t>t</a:t>
            </a:r>
          </a:p>
        </p:txBody>
      </p:sp>
      <p:sp>
        <p:nvSpPr>
          <p:cNvPr id="24587" name="Text Box 19"/>
          <p:cNvSpPr txBox="1">
            <a:spLocks noChangeArrowheads="1"/>
          </p:cNvSpPr>
          <p:nvPr/>
        </p:nvSpPr>
        <p:spPr bwMode="auto">
          <a:xfrm>
            <a:off x="53975" y="1384300"/>
            <a:ext cx="812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Times New Roman" charset="0"/>
              </a:rPr>
              <a:t>cwnd</a:t>
            </a:r>
          </a:p>
        </p:txBody>
      </p:sp>
      <p:sp>
        <p:nvSpPr>
          <p:cNvPr id="24588" name="Freeform 34"/>
          <p:cNvSpPr>
            <a:spLocks noChangeArrowheads="1"/>
          </p:cNvSpPr>
          <p:nvPr/>
        </p:nvSpPr>
        <p:spPr bwMode="auto">
          <a:xfrm>
            <a:off x="2663825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Freeform 35"/>
          <p:cNvSpPr>
            <a:spLocks noChangeArrowheads="1"/>
          </p:cNvSpPr>
          <p:nvPr/>
        </p:nvSpPr>
        <p:spPr bwMode="auto">
          <a:xfrm>
            <a:off x="4578350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Freeform 36"/>
          <p:cNvSpPr>
            <a:spLocks noChangeArrowheads="1"/>
          </p:cNvSpPr>
          <p:nvPr/>
        </p:nvSpPr>
        <p:spPr bwMode="auto">
          <a:xfrm>
            <a:off x="6492875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Line 12"/>
          <p:cNvSpPr>
            <a:spLocks noChangeShapeType="1"/>
          </p:cNvSpPr>
          <p:nvPr/>
        </p:nvSpPr>
        <p:spPr bwMode="auto">
          <a:xfrm>
            <a:off x="4572000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12"/>
          <p:cNvSpPr>
            <a:spLocks noChangeShapeType="1"/>
          </p:cNvSpPr>
          <p:nvPr/>
        </p:nvSpPr>
        <p:spPr bwMode="auto">
          <a:xfrm>
            <a:off x="6480175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12"/>
          <p:cNvSpPr>
            <a:spLocks noChangeShapeType="1"/>
          </p:cNvSpPr>
          <p:nvPr/>
        </p:nvSpPr>
        <p:spPr bwMode="auto">
          <a:xfrm>
            <a:off x="8389938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4594" name="Straight Connector 41"/>
          <p:cNvCxnSpPr>
            <a:cxnSpLocks noChangeShapeType="1"/>
            <a:endCxn id="24590" idx="2"/>
          </p:cNvCxnSpPr>
          <p:nvPr/>
        </p:nvCxnSpPr>
        <p:spPr bwMode="auto">
          <a:xfrm>
            <a:off x="863600" y="2484438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95" name="Straight Connector 42"/>
          <p:cNvCxnSpPr>
            <a:cxnSpLocks noChangeShapeType="1"/>
          </p:cNvCxnSpPr>
          <p:nvPr/>
        </p:nvCxnSpPr>
        <p:spPr bwMode="auto">
          <a:xfrm>
            <a:off x="866775" y="3733800"/>
            <a:ext cx="7523163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96" name="Straight Connector 46"/>
          <p:cNvCxnSpPr>
            <a:cxnSpLocks noChangeShapeType="1"/>
            <a:stCxn id="24588" idx="1"/>
          </p:cNvCxnSpPr>
          <p:nvPr/>
        </p:nvCxnSpPr>
        <p:spPr bwMode="auto">
          <a:xfrm flipH="1">
            <a:off x="2663825" y="3754438"/>
            <a:ext cx="19050" cy="1046162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97" name="Straight Connector 49"/>
          <p:cNvCxnSpPr>
            <a:cxnSpLocks noChangeShapeType="1"/>
          </p:cNvCxnSpPr>
          <p:nvPr/>
        </p:nvCxnSpPr>
        <p:spPr bwMode="auto">
          <a:xfrm flipH="1">
            <a:off x="4572000" y="3775075"/>
            <a:ext cx="19050" cy="1046163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5562600" y="2743200"/>
            <a:ext cx="3276600" cy="3295650"/>
            <a:chOff x="4800600" y="3028950"/>
            <a:chExt cx="3276600" cy="3295650"/>
          </a:xfrm>
        </p:grpSpPr>
        <p:sp>
          <p:nvSpPr>
            <p:cNvPr id="24602" name="Oval 52"/>
            <p:cNvSpPr>
              <a:spLocks noChangeArrowheads="1"/>
            </p:cNvSpPr>
            <p:nvPr/>
          </p:nvSpPr>
          <p:spPr bwMode="auto">
            <a:xfrm>
              <a:off x="4800600" y="3028950"/>
              <a:ext cx="685800" cy="6096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4603" name="Straight Connector 60"/>
            <p:cNvCxnSpPr>
              <a:cxnSpLocks noChangeShapeType="1"/>
              <a:stCxn id="24602" idx="5"/>
              <a:endCxn id="24605" idx="0"/>
            </p:cNvCxnSpPr>
            <p:nvPr/>
          </p:nvCxnSpPr>
          <p:spPr bwMode="auto">
            <a:xfrm rot="16200000" flipH="1">
              <a:off x="5839619" y="3096419"/>
              <a:ext cx="412750" cy="131921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604" name="Group 5"/>
            <p:cNvGrpSpPr>
              <a:grpSpLocks/>
            </p:cNvGrpSpPr>
            <p:nvPr/>
          </p:nvGrpSpPr>
          <p:grpSpPr bwMode="auto">
            <a:xfrm>
              <a:off x="5334000" y="3962400"/>
              <a:ext cx="2743200" cy="2362200"/>
              <a:chOff x="5334000" y="3962400"/>
              <a:chExt cx="2743200" cy="2362200"/>
            </a:xfrm>
          </p:grpSpPr>
          <p:sp>
            <p:nvSpPr>
              <p:cNvPr id="24605" name="Oval 53"/>
              <p:cNvSpPr>
                <a:spLocks noChangeArrowheads="1"/>
              </p:cNvSpPr>
              <p:nvPr/>
            </p:nvSpPr>
            <p:spPr bwMode="auto">
              <a:xfrm>
                <a:off x="5334000" y="3962400"/>
                <a:ext cx="2743200" cy="23622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06" name="Freeform 55"/>
              <p:cNvSpPr>
                <a:spLocks noChangeArrowheads="1"/>
              </p:cNvSpPr>
              <p:nvPr/>
            </p:nvSpPr>
            <p:spPr bwMode="auto">
              <a:xfrm>
                <a:off x="5614988" y="5478463"/>
                <a:ext cx="542925" cy="338137"/>
              </a:xfrm>
              <a:custGeom>
                <a:avLst/>
                <a:gdLst>
                  <a:gd name="T0" fmla="*/ 0 w 542872"/>
                  <a:gd name="T1" fmla="*/ 333430 h 339324"/>
                  <a:gd name="T2" fmla="*/ 281266 w 542872"/>
                  <a:gd name="T3" fmla="*/ 333430 h 339324"/>
                  <a:gd name="T4" fmla="*/ 281266 w 542872"/>
                  <a:gd name="T5" fmla="*/ 152424 h 339324"/>
                  <a:gd name="T6" fmla="*/ 543137 w 542872"/>
                  <a:gd name="T7" fmla="*/ 152424 h 339324"/>
                  <a:gd name="T8" fmla="*/ 533438 w 542872"/>
                  <a:gd name="T9" fmla="*/ 0 h 339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2872"/>
                  <a:gd name="T16" fmla="*/ 0 h 339324"/>
                  <a:gd name="T17" fmla="*/ 542872 w 542872"/>
                  <a:gd name="T18" fmla="*/ 339324 h 3393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2872" h="339324">
                    <a:moveTo>
                      <a:pt x="0" y="339324"/>
                    </a:moveTo>
                    <a:lnTo>
                      <a:pt x="281131" y="339324"/>
                    </a:lnTo>
                    <a:lnTo>
                      <a:pt x="281131" y="155119"/>
                    </a:lnTo>
                    <a:lnTo>
                      <a:pt x="542872" y="155119"/>
                    </a:lnTo>
                    <a:lnTo>
                      <a:pt x="533178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07" name="Freeform 56"/>
              <p:cNvSpPr>
                <a:spLocks noChangeArrowheads="1"/>
              </p:cNvSpPr>
              <p:nvPr/>
            </p:nvSpPr>
            <p:spPr bwMode="auto">
              <a:xfrm>
                <a:off x="6153150" y="5138738"/>
                <a:ext cx="542925" cy="339725"/>
              </a:xfrm>
              <a:custGeom>
                <a:avLst/>
                <a:gdLst>
                  <a:gd name="T0" fmla="*/ 0 w 542872"/>
                  <a:gd name="T1" fmla="*/ 341333 h 339324"/>
                  <a:gd name="T2" fmla="*/ 281266 w 542872"/>
                  <a:gd name="T3" fmla="*/ 341333 h 339324"/>
                  <a:gd name="T4" fmla="*/ 281266 w 542872"/>
                  <a:gd name="T5" fmla="*/ 156038 h 339324"/>
                  <a:gd name="T6" fmla="*/ 543137 w 542872"/>
                  <a:gd name="T7" fmla="*/ 156038 h 339324"/>
                  <a:gd name="T8" fmla="*/ 533438 w 542872"/>
                  <a:gd name="T9" fmla="*/ 0 h 339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2872"/>
                  <a:gd name="T16" fmla="*/ 0 h 339324"/>
                  <a:gd name="T17" fmla="*/ 542872 w 542872"/>
                  <a:gd name="T18" fmla="*/ 339324 h 3393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2872" h="339324">
                    <a:moveTo>
                      <a:pt x="0" y="339324"/>
                    </a:moveTo>
                    <a:lnTo>
                      <a:pt x="281131" y="339324"/>
                    </a:lnTo>
                    <a:lnTo>
                      <a:pt x="281131" y="155119"/>
                    </a:lnTo>
                    <a:lnTo>
                      <a:pt x="542872" y="155119"/>
                    </a:lnTo>
                    <a:lnTo>
                      <a:pt x="533178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08" name="Freeform 57"/>
              <p:cNvSpPr>
                <a:spLocks noChangeArrowheads="1"/>
              </p:cNvSpPr>
              <p:nvPr/>
            </p:nvSpPr>
            <p:spPr bwMode="auto">
              <a:xfrm>
                <a:off x="6691313" y="4799013"/>
                <a:ext cx="542925" cy="339725"/>
              </a:xfrm>
              <a:custGeom>
                <a:avLst/>
                <a:gdLst>
                  <a:gd name="T0" fmla="*/ 0 w 542872"/>
                  <a:gd name="T1" fmla="*/ 341333 h 339324"/>
                  <a:gd name="T2" fmla="*/ 281266 w 542872"/>
                  <a:gd name="T3" fmla="*/ 341333 h 339324"/>
                  <a:gd name="T4" fmla="*/ 281266 w 542872"/>
                  <a:gd name="T5" fmla="*/ 156038 h 339324"/>
                  <a:gd name="T6" fmla="*/ 543137 w 542872"/>
                  <a:gd name="T7" fmla="*/ 156038 h 339324"/>
                  <a:gd name="T8" fmla="*/ 533438 w 542872"/>
                  <a:gd name="T9" fmla="*/ 0 h 339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2872"/>
                  <a:gd name="T16" fmla="*/ 0 h 339324"/>
                  <a:gd name="T17" fmla="*/ 542872 w 542872"/>
                  <a:gd name="T18" fmla="*/ 339324 h 3393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2872" h="339324">
                    <a:moveTo>
                      <a:pt x="0" y="339324"/>
                    </a:moveTo>
                    <a:lnTo>
                      <a:pt x="281131" y="339324"/>
                    </a:lnTo>
                    <a:lnTo>
                      <a:pt x="281131" y="155119"/>
                    </a:lnTo>
                    <a:lnTo>
                      <a:pt x="542872" y="155119"/>
                    </a:lnTo>
                    <a:lnTo>
                      <a:pt x="533178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09" name="Freeform 58"/>
              <p:cNvSpPr>
                <a:spLocks noChangeArrowheads="1"/>
              </p:cNvSpPr>
              <p:nvPr/>
            </p:nvSpPr>
            <p:spPr bwMode="auto">
              <a:xfrm>
                <a:off x="7229475" y="4459288"/>
                <a:ext cx="542925" cy="339725"/>
              </a:xfrm>
              <a:custGeom>
                <a:avLst/>
                <a:gdLst>
                  <a:gd name="T0" fmla="*/ 0 w 542872"/>
                  <a:gd name="T1" fmla="*/ 341333 h 339324"/>
                  <a:gd name="T2" fmla="*/ 281266 w 542872"/>
                  <a:gd name="T3" fmla="*/ 341333 h 339324"/>
                  <a:gd name="T4" fmla="*/ 281266 w 542872"/>
                  <a:gd name="T5" fmla="*/ 156038 h 339324"/>
                  <a:gd name="T6" fmla="*/ 543137 w 542872"/>
                  <a:gd name="T7" fmla="*/ 156038 h 339324"/>
                  <a:gd name="T8" fmla="*/ 533438 w 542872"/>
                  <a:gd name="T9" fmla="*/ 0 h 339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2872"/>
                  <a:gd name="T16" fmla="*/ 0 h 339324"/>
                  <a:gd name="T17" fmla="*/ 542872 w 542872"/>
                  <a:gd name="T18" fmla="*/ 339324 h 3393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2872" h="339324">
                    <a:moveTo>
                      <a:pt x="0" y="339324"/>
                    </a:moveTo>
                    <a:lnTo>
                      <a:pt x="281131" y="339324"/>
                    </a:lnTo>
                    <a:lnTo>
                      <a:pt x="281131" y="155119"/>
                    </a:lnTo>
                    <a:lnTo>
                      <a:pt x="542872" y="155119"/>
                    </a:lnTo>
                    <a:lnTo>
                      <a:pt x="533178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0" name="TextBox 65"/>
              <p:cNvSpPr txBox="1">
                <a:spLocks noChangeArrowheads="1"/>
              </p:cNvSpPr>
              <p:nvPr/>
            </p:nvSpPr>
            <p:spPr bwMode="auto">
              <a:xfrm>
                <a:off x="5826125" y="4821238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/>
                  <a:t>1</a:t>
                </a:r>
              </a:p>
            </p:txBody>
          </p:sp>
          <p:sp>
            <p:nvSpPr>
              <p:cNvPr id="24611" name="TextBox 66"/>
              <p:cNvSpPr txBox="1">
                <a:spLocks noChangeArrowheads="1"/>
              </p:cNvSpPr>
              <p:nvPr/>
            </p:nvSpPr>
            <p:spPr bwMode="auto">
              <a:xfrm>
                <a:off x="6781800" y="5619750"/>
                <a:ext cx="708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i="1">
                    <a:latin typeface="Times New Roman" charset="0"/>
                    <a:cs typeface="Times New Roman" charset="0"/>
                  </a:rPr>
                  <a:t>RTT</a:t>
                </a:r>
              </a:p>
            </p:txBody>
          </p:sp>
          <p:cxnSp>
            <p:nvCxnSpPr>
              <p:cNvPr id="24612" name="Straight Arrow Connector 68"/>
              <p:cNvCxnSpPr>
                <a:cxnSpLocks noChangeShapeType="1"/>
              </p:cNvCxnSpPr>
              <p:nvPr/>
            </p:nvCxnSpPr>
            <p:spPr bwMode="auto">
              <a:xfrm rot="10800000">
                <a:off x="7085013" y="4953000"/>
                <a:ext cx="1587" cy="663575"/>
              </a:xfrm>
              <a:prstGeom prst="straightConnector1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613" name="Straight Arrow Connector 69"/>
              <p:cNvCxnSpPr>
                <a:cxnSpLocks noChangeShapeType="1"/>
              </p:cNvCxnSpPr>
              <p:nvPr/>
            </p:nvCxnSpPr>
            <p:spPr bwMode="auto">
              <a:xfrm>
                <a:off x="6153150" y="5027613"/>
                <a:ext cx="819150" cy="1587"/>
              </a:xfrm>
              <a:prstGeom prst="straightConnector1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</p:grpSp>
      <p:graphicFrame>
        <p:nvGraphicFramePr>
          <p:cNvPr id="24599" name="Object 2"/>
          <p:cNvGraphicFramePr>
            <a:graphicFrameLocks noChangeAspect="1"/>
          </p:cNvGraphicFramePr>
          <p:nvPr/>
        </p:nvGraphicFramePr>
        <p:xfrm>
          <a:off x="217488" y="2311400"/>
          <a:ext cx="4794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362" imgH="228501" progId="Equation.3">
                  <p:embed/>
                </p:oleObj>
              </mc:Choice>
              <mc:Fallback>
                <p:oleObj name="Equation" r:id="rId3" imgW="317362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2311400"/>
                        <a:ext cx="4794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0" name="Object 3"/>
          <p:cNvGraphicFramePr>
            <a:graphicFrameLocks noChangeAspect="1"/>
          </p:cNvGraphicFramePr>
          <p:nvPr/>
        </p:nvGraphicFramePr>
        <p:xfrm>
          <a:off x="217488" y="3468688"/>
          <a:ext cx="479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5292" imgH="393359" progId="Equation.3">
                  <p:embed/>
                </p:oleObj>
              </mc:Choice>
              <mc:Fallback>
                <p:oleObj name="Equation" r:id="rId5" imgW="355292" imgH="3933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3468688"/>
                        <a:ext cx="4794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667000" y="2133600"/>
            <a:ext cx="6172200" cy="2057400"/>
            <a:chOff x="2667000" y="2133600"/>
            <a:chExt cx="6172200" cy="2057400"/>
          </a:xfrm>
        </p:grpSpPr>
        <p:sp>
          <p:nvSpPr>
            <p:cNvPr id="2" name="Rounded Rectangular Callout 1"/>
            <p:cNvSpPr/>
            <p:nvPr/>
          </p:nvSpPr>
          <p:spPr bwMode="auto">
            <a:xfrm>
              <a:off x="5638800" y="2133600"/>
              <a:ext cx="3200400" cy="457200"/>
            </a:xfrm>
            <a:prstGeom prst="wedgeRoundRectCallout">
              <a:avLst>
                <a:gd name="adj1" fmla="val -111311"/>
                <a:gd name="adj2" fmla="val 391304"/>
                <a:gd name="adj3" fmla="val 1666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>
              <a:off x="2667000" y="4191000"/>
              <a:ext cx="1905000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5525460" y="2133600"/>
              <a:ext cx="3313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½ </a:t>
              </a:r>
              <a:r>
                <a:rPr lang="en-US" sz="1800" b="0" dirty="0" err="1">
                  <a:latin typeface="+mn-lt"/>
                </a:rPr>
                <a:t>W</a:t>
              </a:r>
              <a:r>
                <a:rPr lang="en-US" sz="1800" b="0" baseline="-25000" dirty="0" err="1">
                  <a:latin typeface="+mn-lt"/>
                </a:rPr>
                <a:t>max</a:t>
              </a:r>
              <a:r>
                <a:rPr lang="en-US" sz="1800" b="0" dirty="0">
                  <a:latin typeface="+mn-lt"/>
                </a:rPr>
                <a:t> RTTs between drops</a:t>
              </a:r>
            </a:p>
            <a:p>
              <a:r>
                <a:rPr lang="en-US" sz="1800" b="0" dirty="0">
                  <a:latin typeface="+mn-lt"/>
                </a:rPr>
                <a:t>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657600" y="3124200"/>
            <a:ext cx="5257800" cy="3505200"/>
            <a:chOff x="3657600" y="3124200"/>
            <a:chExt cx="5257800" cy="3505200"/>
          </a:xfrm>
        </p:grpSpPr>
        <p:sp>
          <p:nvSpPr>
            <p:cNvPr id="41" name="Rounded Rectangular Callout 40"/>
            <p:cNvSpPr/>
            <p:nvPr/>
          </p:nvSpPr>
          <p:spPr bwMode="auto">
            <a:xfrm>
              <a:off x="5486400" y="6172200"/>
              <a:ext cx="3429000" cy="457200"/>
            </a:xfrm>
            <a:prstGeom prst="wedgeRoundRectCallout">
              <a:avLst>
                <a:gd name="adj1" fmla="val -103006"/>
                <a:gd name="adj2" fmla="val -436077"/>
                <a:gd name="adj3" fmla="val 1666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 bwMode="auto">
            <a:xfrm>
              <a:off x="3657600" y="3124200"/>
              <a:ext cx="0" cy="1676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5498722" y="6211669"/>
              <a:ext cx="3340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Avg. ¾ </a:t>
              </a:r>
              <a:r>
                <a:rPr lang="en-US" sz="1800" b="0" dirty="0" err="1">
                  <a:latin typeface="+mn-lt"/>
                </a:rPr>
                <a:t>W</a:t>
              </a:r>
              <a:r>
                <a:rPr lang="en-US" sz="1800" b="0" baseline="-25000" dirty="0" err="1">
                  <a:latin typeface="+mn-lt"/>
                </a:rPr>
                <a:t>max</a:t>
              </a:r>
              <a:r>
                <a:rPr lang="en-US" sz="1800" b="0" dirty="0">
                  <a:latin typeface="+mn-lt"/>
                </a:rPr>
                <a:t> packets per RTTs</a:t>
              </a:r>
            </a:p>
          </p:txBody>
        </p:sp>
      </p:grpSp>
      <p:sp>
        <p:nvSpPr>
          <p:cNvPr id="4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241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0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658283" y="2490686"/>
            <a:ext cx="1910025" cy="2303638"/>
          </a:xfrm>
          <a:custGeom>
            <a:avLst/>
            <a:gdLst>
              <a:gd name="connsiteX0" fmla="*/ 19691 w 1910025"/>
              <a:gd name="connsiteY0" fmla="*/ 1260110 h 2303638"/>
              <a:gd name="connsiteX1" fmla="*/ 0 w 1910025"/>
              <a:gd name="connsiteY1" fmla="*/ 2303638 h 2303638"/>
              <a:gd name="connsiteX2" fmla="*/ 1910025 w 1910025"/>
              <a:gd name="connsiteY2" fmla="*/ 2303638 h 2303638"/>
              <a:gd name="connsiteX3" fmla="*/ 1910025 w 1910025"/>
              <a:gd name="connsiteY3" fmla="*/ 0 h 2303638"/>
              <a:gd name="connsiteX4" fmla="*/ 19691 w 1910025"/>
              <a:gd name="connsiteY4" fmla="*/ 1260110 h 23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25" h="2303638">
                <a:moveTo>
                  <a:pt x="19691" y="1260110"/>
                </a:moveTo>
                <a:lnTo>
                  <a:pt x="0" y="2303638"/>
                </a:lnTo>
                <a:lnTo>
                  <a:pt x="1910025" y="2303638"/>
                </a:lnTo>
                <a:lnTo>
                  <a:pt x="1910025" y="0"/>
                </a:lnTo>
                <a:lnTo>
                  <a:pt x="19691" y="1260110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800" dirty="0">
                <a:solidFill>
                  <a:srgbClr val="000090"/>
                </a:solidFill>
                <a:latin typeface="Arial" pitchFamily="-65" charset="0"/>
              </a:rPr>
              <a:t>A</a:t>
            </a:r>
          </a:p>
        </p:txBody>
      </p:sp>
      <p:sp>
        <p:nvSpPr>
          <p:cNvPr id="24580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73162"/>
          </a:xfrm>
        </p:spPr>
        <p:txBody>
          <a:bodyPr/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A Simple Model for TCP Throughput</a:t>
            </a:r>
          </a:p>
        </p:txBody>
      </p:sp>
      <p:sp>
        <p:nvSpPr>
          <p:cNvPr id="24582" name="Freeform 4"/>
          <p:cNvSpPr>
            <a:spLocks/>
          </p:cNvSpPr>
          <p:nvPr/>
        </p:nvSpPr>
        <p:spPr bwMode="auto">
          <a:xfrm>
            <a:off x="844550" y="1722438"/>
            <a:ext cx="7842250" cy="3078162"/>
          </a:xfrm>
          <a:custGeom>
            <a:avLst/>
            <a:gdLst>
              <a:gd name="T0" fmla="*/ 0 w 4416"/>
              <a:gd name="T1" fmla="*/ 0 h 1968"/>
              <a:gd name="T2" fmla="*/ 0 w 4416"/>
              <a:gd name="T3" fmla="*/ 2147483647 h 1968"/>
              <a:gd name="T4" fmla="*/ 2147483647 w 4416"/>
              <a:gd name="T5" fmla="*/ 2147483647 h 1968"/>
              <a:gd name="T6" fmla="*/ 0 60000 65536"/>
              <a:gd name="T7" fmla="*/ 0 60000 65536"/>
              <a:gd name="T8" fmla="*/ 0 60000 65536"/>
              <a:gd name="T9" fmla="*/ 0 w 4416"/>
              <a:gd name="T10" fmla="*/ 0 h 1968"/>
              <a:gd name="T11" fmla="*/ 4416 w 441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12"/>
          <p:cNvSpPr>
            <a:spLocks noChangeShapeType="1"/>
          </p:cNvSpPr>
          <p:nvPr/>
        </p:nvSpPr>
        <p:spPr bwMode="auto">
          <a:xfrm>
            <a:off x="2663825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Text Box 15"/>
          <p:cNvSpPr txBox="1">
            <a:spLocks noChangeArrowheads="1"/>
          </p:cNvSpPr>
          <p:nvPr/>
        </p:nvSpPr>
        <p:spPr bwMode="auto">
          <a:xfrm>
            <a:off x="2286000" y="1371600"/>
            <a:ext cx="7832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Loss</a:t>
            </a:r>
          </a:p>
        </p:txBody>
      </p:sp>
      <p:sp>
        <p:nvSpPr>
          <p:cNvPr id="24585" name="Freeform 15"/>
          <p:cNvSpPr>
            <a:spLocks/>
          </p:cNvSpPr>
          <p:nvPr/>
        </p:nvSpPr>
        <p:spPr bwMode="auto">
          <a:xfrm>
            <a:off x="844550" y="2484438"/>
            <a:ext cx="1828800" cy="2316162"/>
          </a:xfrm>
          <a:custGeom>
            <a:avLst/>
            <a:gdLst>
              <a:gd name="T0" fmla="*/ 2147483647 w 1152"/>
              <a:gd name="T1" fmla="*/ 0 h 864"/>
              <a:gd name="T2" fmla="*/ 2147483647 w 1152"/>
              <a:gd name="T3" fmla="*/ 2147483647 h 864"/>
              <a:gd name="T4" fmla="*/ 2147483647 w 1152"/>
              <a:gd name="T5" fmla="*/ 2147483647 h 864"/>
              <a:gd name="T6" fmla="*/ 2147483647 w 1152"/>
              <a:gd name="T7" fmla="*/ 2147483647 h 864"/>
              <a:gd name="T8" fmla="*/ 0 w 1152"/>
              <a:gd name="T9" fmla="*/ 2147483647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Text Box 18"/>
          <p:cNvSpPr txBox="1">
            <a:spLocks noChangeArrowheads="1"/>
          </p:cNvSpPr>
          <p:nvPr/>
        </p:nvSpPr>
        <p:spPr bwMode="auto">
          <a:xfrm>
            <a:off x="8255000" y="472440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Times New Roman" charset="0"/>
              </a:rPr>
              <a:t>t</a:t>
            </a:r>
          </a:p>
        </p:txBody>
      </p:sp>
      <p:sp>
        <p:nvSpPr>
          <p:cNvPr id="24587" name="Text Box 19"/>
          <p:cNvSpPr txBox="1">
            <a:spLocks noChangeArrowheads="1"/>
          </p:cNvSpPr>
          <p:nvPr/>
        </p:nvSpPr>
        <p:spPr bwMode="auto">
          <a:xfrm>
            <a:off x="53975" y="1384300"/>
            <a:ext cx="812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 err="1">
                <a:latin typeface="Times New Roman" charset="0"/>
              </a:rPr>
              <a:t>cwnd</a:t>
            </a:r>
            <a:endParaRPr lang="en-US" i="1" dirty="0">
              <a:latin typeface="Times New Roman" charset="0"/>
            </a:endParaRPr>
          </a:p>
        </p:txBody>
      </p:sp>
      <p:sp>
        <p:nvSpPr>
          <p:cNvPr id="24588" name="Freeform 34"/>
          <p:cNvSpPr>
            <a:spLocks noChangeArrowheads="1"/>
          </p:cNvSpPr>
          <p:nvPr/>
        </p:nvSpPr>
        <p:spPr bwMode="auto">
          <a:xfrm>
            <a:off x="2663825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Freeform 35"/>
          <p:cNvSpPr>
            <a:spLocks noChangeArrowheads="1"/>
          </p:cNvSpPr>
          <p:nvPr/>
        </p:nvSpPr>
        <p:spPr bwMode="auto">
          <a:xfrm>
            <a:off x="4578350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Freeform 36"/>
          <p:cNvSpPr>
            <a:spLocks noChangeArrowheads="1"/>
          </p:cNvSpPr>
          <p:nvPr/>
        </p:nvSpPr>
        <p:spPr bwMode="auto">
          <a:xfrm>
            <a:off x="6492875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Line 12"/>
          <p:cNvSpPr>
            <a:spLocks noChangeShapeType="1"/>
          </p:cNvSpPr>
          <p:nvPr/>
        </p:nvSpPr>
        <p:spPr bwMode="auto">
          <a:xfrm>
            <a:off x="4572000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12"/>
          <p:cNvSpPr>
            <a:spLocks noChangeShapeType="1"/>
          </p:cNvSpPr>
          <p:nvPr/>
        </p:nvSpPr>
        <p:spPr bwMode="auto">
          <a:xfrm>
            <a:off x="6480175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12"/>
          <p:cNvSpPr>
            <a:spLocks noChangeShapeType="1"/>
          </p:cNvSpPr>
          <p:nvPr/>
        </p:nvSpPr>
        <p:spPr bwMode="auto">
          <a:xfrm>
            <a:off x="8389938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4594" name="Straight Connector 41"/>
          <p:cNvCxnSpPr>
            <a:cxnSpLocks noChangeShapeType="1"/>
            <a:endCxn id="24590" idx="2"/>
          </p:cNvCxnSpPr>
          <p:nvPr/>
        </p:nvCxnSpPr>
        <p:spPr bwMode="auto">
          <a:xfrm>
            <a:off x="863600" y="2484438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95" name="Straight Connector 42"/>
          <p:cNvCxnSpPr>
            <a:cxnSpLocks noChangeShapeType="1"/>
          </p:cNvCxnSpPr>
          <p:nvPr/>
        </p:nvCxnSpPr>
        <p:spPr bwMode="auto">
          <a:xfrm>
            <a:off x="866775" y="3733800"/>
            <a:ext cx="7523163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96" name="Straight Connector 46"/>
          <p:cNvCxnSpPr>
            <a:cxnSpLocks noChangeShapeType="1"/>
            <a:stCxn id="24588" idx="1"/>
          </p:cNvCxnSpPr>
          <p:nvPr/>
        </p:nvCxnSpPr>
        <p:spPr bwMode="auto">
          <a:xfrm flipH="1">
            <a:off x="2663825" y="3754438"/>
            <a:ext cx="19050" cy="1046162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97" name="Straight Connector 49"/>
          <p:cNvCxnSpPr>
            <a:cxnSpLocks noChangeShapeType="1"/>
          </p:cNvCxnSpPr>
          <p:nvPr/>
        </p:nvCxnSpPr>
        <p:spPr bwMode="auto">
          <a:xfrm flipH="1">
            <a:off x="4572000" y="3775075"/>
            <a:ext cx="19050" cy="1046163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4599" name="Object 2"/>
          <p:cNvGraphicFramePr>
            <a:graphicFrameLocks noChangeAspect="1"/>
          </p:cNvGraphicFramePr>
          <p:nvPr/>
        </p:nvGraphicFramePr>
        <p:xfrm>
          <a:off x="217488" y="2311400"/>
          <a:ext cx="4794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362" imgH="228501" progId="Equation.3">
                  <p:embed/>
                </p:oleObj>
              </mc:Choice>
              <mc:Fallback>
                <p:oleObj name="Equation" r:id="rId2" imgW="317362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2311400"/>
                        <a:ext cx="4794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0" name="Object 3"/>
          <p:cNvGraphicFramePr>
            <a:graphicFrameLocks noChangeAspect="1"/>
          </p:cNvGraphicFramePr>
          <p:nvPr/>
        </p:nvGraphicFramePr>
        <p:xfrm>
          <a:off x="217488" y="3468688"/>
          <a:ext cx="479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5292" imgH="393359" progId="Equation.3">
                  <p:embed/>
                </p:oleObj>
              </mc:Choice>
              <mc:Fallback>
                <p:oleObj name="Equation" r:id="rId4" imgW="355292" imgH="3933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3468688"/>
                        <a:ext cx="4794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34605"/>
              </p:ext>
            </p:extLst>
          </p:nvPr>
        </p:nvGraphicFramePr>
        <p:xfrm>
          <a:off x="338138" y="5099050"/>
          <a:ext cx="4257675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17800" imgH="1054100" progId="Equation.3">
                  <p:embed/>
                </p:oleObj>
              </mc:Choice>
              <mc:Fallback>
                <p:oleObj name="Equation" r:id="rId6" imgW="2717800" imgH="1054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5099050"/>
                        <a:ext cx="4257675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8057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(1): Different RTTs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1219200"/>
          </a:xfrm>
        </p:spPr>
        <p:txBody>
          <a:bodyPr/>
          <a:lstStyle/>
          <a:p>
            <a:r>
              <a:rPr lang="en-US" sz="2400" dirty="0"/>
              <a:t>Flows get throughput inversely proportional to RTT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TCP unfair in the face of heterogeneous RTTs!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883355"/>
              </p:ext>
            </p:extLst>
          </p:nvPr>
        </p:nvGraphicFramePr>
        <p:xfrm>
          <a:off x="2828925" y="1600200"/>
          <a:ext cx="32686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700" imgH="469900" progId="Equation.3">
                  <p:embed/>
                </p:oleObj>
              </mc:Choice>
              <mc:Fallback>
                <p:oleObj name="Equation" r:id="rId3" imgW="166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1600200"/>
                        <a:ext cx="3268663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1295400" y="4114800"/>
            <a:ext cx="6324600" cy="2286000"/>
            <a:chOff x="1152" y="1728"/>
            <a:chExt cx="3984" cy="1440"/>
          </a:xfrm>
        </p:grpSpPr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2736" y="2442"/>
              <a:ext cx="611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421" y="2175"/>
              <a:ext cx="105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endParaRPr lang="en-US" b="0">
                <a:latin typeface="Tahoma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152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A1</a:t>
              </a: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152" y="2819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 dirty="0">
                  <a:latin typeface="Tahoma" charset="0"/>
                </a:rPr>
                <a:t>A2</a:t>
              </a: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831" y="2867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 dirty="0">
                  <a:latin typeface="Tahoma" charset="0"/>
                </a:rPr>
                <a:t>B2</a:t>
              </a:r>
            </a:p>
          </p:txBody>
        </p:sp>
        <p:sp>
          <p:nvSpPr>
            <p:cNvPr id="21" name="Rectangle 31"/>
            <p:cNvSpPr>
              <a:spLocks noChangeArrowheads="1"/>
            </p:cNvSpPr>
            <p:nvPr/>
          </p:nvSpPr>
          <p:spPr bwMode="auto">
            <a:xfrm>
              <a:off x="4831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 dirty="0">
                  <a:latin typeface="Tahoma" charset="0"/>
                </a:rPr>
                <a:t>B1</a:t>
              </a:r>
            </a:p>
          </p:txBody>
        </p:sp>
        <p:sp>
          <p:nvSpPr>
            <p:cNvPr id="25" name="Line 38"/>
            <p:cNvSpPr>
              <a:spLocks noChangeShapeType="1"/>
            </p:cNvSpPr>
            <p:nvPr/>
          </p:nvSpPr>
          <p:spPr bwMode="auto">
            <a:xfrm flipV="1">
              <a:off x="3072" y="2448"/>
              <a:ext cx="0" cy="282"/>
            </a:xfrm>
            <a:prstGeom prst="line">
              <a:avLst/>
            </a:prstGeom>
            <a:noFill/>
            <a:ln w="12700">
              <a:solidFill>
                <a:srgbClr val="000090"/>
              </a:solidFill>
              <a:prstDash val="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</p:grp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029200"/>
            <a:ext cx="645226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029200"/>
            <a:ext cx="645226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800" y="5715000"/>
            <a:ext cx="1291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i="1" dirty="0">
                <a:solidFill>
                  <a:srgbClr val="000090"/>
                </a:solidFill>
                <a:latin typeface="+mn-lt"/>
              </a:rPr>
              <a:t>bottleneck</a:t>
            </a:r>
          </a:p>
          <a:p>
            <a:pPr algn="ctr"/>
            <a:r>
              <a:rPr lang="en-US" sz="1800" b="0" i="1" dirty="0">
                <a:solidFill>
                  <a:srgbClr val="000090"/>
                </a:solidFill>
                <a:latin typeface="+mn-lt"/>
              </a:rPr>
              <a:t>link</a:t>
            </a:r>
          </a:p>
        </p:txBody>
      </p:sp>
      <p:sp>
        <p:nvSpPr>
          <p:cNvPr id="44" name="Freeform 43"/>
          <p:cNvSpPr/>
          <p:nvPr/>
        </p:nvSpPr>
        <p:spPr>
          <a:xfrm>
            <a:off x="1648420" y="4524418"/>
            <a:ext cx="5701910" cy="580982"/>
          </a:xfrm>
          <a:custGeom>
            <a:avLst/>
            <a:gdLst>
              <a:gd name="connsiteX0" fmla="*/ 0 w 5701910"/>
              <a:gd name="connsiteY0" fmla="*/ 27020 h 580982"/>
              <a:gd name="connsiteX1" fmla="*/ 2702327 w 5701910"/>
              <a:gd name="connsiteY1" fmla="*/ 580929 h 580982"/>
              <a:gd name="connsiteX2" fmla="*/ 5701910 w 5701910"/>
              <a:gd name="connsiteY2" fmla="*/ 0 h 58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1910" h="580982">
                <a:moveTo>
                  <a:pt x="0" y="27020"/>
                </a:moveTo>
                <a:cubicBezTo>
                  <a:pt x="876004" y="306226"/>
                  <a:pt x="1752009" y="585432"/>
                  <a:pt x="2702327" y="580929"/>
                </a:cubicBezTo>
                <a:cubicBezTo>
                  <a:pt x="3652645" y="576426"/>
                  <a:pt x="5701910" y="0"/>
                  <a:pt x="5701910" y="0"/>
                </a:cubicBezTo>
              </a:path>
            </a:pathLst>
          </a:custGeom>
          <a:ln w="38100" cmpd="sng">
            <a:solidFill>
              <a:srgbClr val="660066"/>
            </a:solidFill>
            <a:headEnd type="triangl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Freeform 44"/>
          <p:cNvSpPr/>
          <p:nvPr/>
        </p:nvSpPr>
        <p:spPr>
          <a:xfrm rot="10800000">
            <a:off x="1537090" y="5362617"/>
            <a:ext cx="5701910" cy="580982"/>
          </a:xfrm>
          <a:custGeom>
            <a:avLst/>
            <a:gdLst>
              <a:gd name="connsiteX0" fmla="*/ 0 w 5701910"/>
              <a:gd name="connsiteY0" fmla="*/ 27020 h 580982"/>
              <a:gd name="connsiteX1" fmla="*/ 2702327 w 5701910"/>
              <a:gd name="connsiteY1" fmla="*/ 580929 h 580982"/>
              <a:gd name="connsiteX2" fmla="*/ 5701910 w 5701910"/>
              <a:gd name="connsiteY2" fmla="*/ 0 h 58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1910" h="580982">
                <a:moveTo>
                  <a:pt x="0" y="27020"/>
                </a:moveTo>
                <a:cubicBezTo>
                  <a:pt x="876004" y="306226"/>
                  <a:pt x="1752009" y="585432"/>
                  <a:pt x="2702327" y="580929"/>
                </a:cubicBezTo>
                <a:cubicBezTo>
                  <a:pt x="3652645" y="576426"/>
                  <a:pt x="5701910" y="0"/>
                  <a:pt x="5701910" y="0"/>
                </a:cubicBezTo>
              </a:path>
            </a:pathLst>
          </a:custGeom>
          <a:ln w="38100" cmpd="sng">
            <a:solidFill>
              <a:schemeClr val="accent6"/>
            </a:solidFill>
            <a:headEnd type="triangl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38800" y="4419600"/>
            <a:ext cx="95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>
                <a:solidFill>
                  <a:srgbClr val="660066"/>
                </a:solidFill>
                <a:latin typeface="+mn-lt"/>
              </a:rPr>
              <a:t>100ms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38800" y="5574268"/>
            <a:ext cx="95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accent6"/>
                </a:solidFill>
                <a:latin typeface="+mn-lt"/>
              </a:rPr>
              <a:t>200ms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243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6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8438"/>
            <a:ext cx="8991600" cy="1173162"/>
          </a:xfrm>
        </p:spPr>
        <p:txBody>
          <a:bodyPr/>
          <a:lstStyle/>
          <a:p>
            <a:r>
              <a:rPr lang="en-US" sz="3600" dirty="0"/>
              <a:t>Implications (2): High Speed TCP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22538"/>
            <a:ext cx="8534400" cy="4411662"/>
          </a:xfrm>
        </p:spPr>
        <p:txBody>
          <a:bodyPr/>
          <a:lstStyle/>
          <a:p>
            <a:r>
              <a:rPr lang="en-US" sz="2400" dirty="0">
                <a:solidFill>
                  <a:srgbClr val="000090"/>
                </a:solidFill>
              </a:rPr>
              <a:t>Assume RTT = 100ms, MSS=1500bytes</a:t>
            </a:r>
          </a:p>
          <a:p>
            <a:pPr lvl="2"/>
            <a:endParaRPr lang="en-US" sz="18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</a:rPr>
              <a:t>What value of </a:t>
            </a:r>
            <a:r>
              <a:rPr lang="en-US" sz="2400" i="1" dirty="0">
                <a:solidFill>
                  <a:srgbClr val="000090"/>
                </a:solidFill>
              </a:rPr>
              <a:t>p</a:t>
            </a:r>
            <a:r>
              <a:rPr lang="en-US" sz="2400" dirty="0">
                <a:solidFill>
                  <a:srgbClr val="000090"/>
                </a:solidFill>
              </a:rPr>
              <a:t> is required to reach 100Gbps throughput</a:t>
            </a:r>
          </a:p>
          <a:p>
            <a:pPr lvl="1"/>
            <a:r>
              <a:rPr lang="en-US" sz="1800" dirty="0">
                <a:solidFill>
                  <a:srgbClr val="000090"/>
                </a:solidFill>
              </a:rPr>
              <a:t>~ 2 x 10</a:t>
            </a:r>
            <a:r>
              <a:rPr lang="en-US" sz="1800" baseline="30000" dirty="0">
                <a:solidFill>
                  <a:srgbClr val="000090"/>
                </a:solidFill>
              </a:rPr>
              <a:t>-12</a:t>
            </a:r>
            <a:endParaRPr lang="en-US" sz="18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</a:rPr>
              <a:t>How long between drops?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~ 16.6 hours</a:t>
            </a:r>
          </a:p>
          <a:p>
            <a:r>
              <a:rPr lang="en-US" sz="2400" dirty="0">
                <a:solidFill>
                  <a:srgbClr val="000090"/>
                </a:solidFill>
              </a:rPr>
              <a:t>How much data has been sent in this time?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~ 6 </a:t>
            </a:r>
            <a:r>
              <a:rPr lang="en-US" sz="2000" dirty="0" err="1">
                <a:solidFill>
                  <a:srgbClr val="000090"/>
                </a:solidFill>
              </a:rPr>
              <a:t>petabits</a:t>
            </a:r>
            <a:endParaRPr lang="en-US" sz="20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</a:rPr>
              <a:t>These are not practical numbers!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081114"/>
              </p:ext>
            </p:extLst>
          </p:nvPr>
        </p:nvGraphicFramePr>
        <p:xfrm>
          <a:off x="5791200" y="1438275"/>
          <a:ext cx="32686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700" imgH="469900" progId="Equation.3">
                  <p:embed/>
                </p:oleObj>
              </mc:Choice>
              <mc:Fallback>
                <p:oleObj name="Equation" r:id="rId3" imgW="166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438275"/>
                        <a:ext cx="3268663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244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8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TCP to High 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36738"/>
            <a:ext cx="8686800" cy="4411662"/>
          </a:xfrm>
        </p:spPr>
        <p:txBody>
          <a:bodyPr/>
          <a:lstStyle/>
          <a:p>
            <a:pPr marL="342900" lvl="1" indent="-342900">
              <a:buClr>
                <a:schemeClr val="tx2"/>
              </a:buClr>
            </a:pPr>
            <a:r>
              <a:rPr lang="en-US" sz="2600" dirty="0"/>
              <a:t>Once past a threshold speed, increase CWND faster </a:t>
            </a:r>
            <a:endParaRPr lang="en-US" sz="2600" dirty="0">
              <a:solidFill>
                <a:srgbClr val="000090"/>
              </a:solidFill>
            </a:endParaRPr>
          </a:p>
          <a:p>
            <a:pPr lvl="1"/>
            <a:r>
              <a:rPr lang="en-US" sz="2200" dirty="0">
                <a:solidFill>
                  <a:srgbClr val="000090"/>
                </a:solidFill>
              </a:rPr>
              <a:t>A proposed standard [Floyd’03]: once speed is past some threshold, change equation to p</a:t>
            </a:r>
            <a:r>
              <a:rPr lang="en-US" sz="2200" baseline="30000" dirty="0">
                <a:solidFill>
                  <a:srgbClr val="000090"/>
                </a:solidFill>
              </a:rPr>
              <a:t>-.8</a:t>
            </a:r>
            <a:r>
              <a:rPr lang="en-US" sz="2200" dirty="0">
                <a:solidFill>
                  <a:srgbClr val="000090"/>
                </a:solidFill>
              </a:rPr>
              <a:t> rather than p</a:t>
            </a:r>
            <a:r>
              <a:rPr lang="en-US" sz="2200" baseline="30000" dirty="0">
                <a:solidFill>
                  <a:srgbClr val="000090"/>
                </a:solidFill>
              </a:rPr>
              <a:t>-.5 </a:t>
            </a:r>
          </a:p>
          <a:p>
            <a:pPr lvl="1"/>
            <a:r>
              <a:rPr lang="en-US" dirty="0"/>
              <a:t>Let the additive constant in AIMD depend on CWND</a:t>
            </a:r>
          </a:p>
          <a:p>
            <a:endParaRPr lang="en-US" baseline="30000" dirty="0"/>
          </a:p>
          <a:p>
            <a:r>
              <a:rPr lang="en-US" sz="2600" dirty="0">
                <a:solidFill>
                  <a:srgbClr val="000090"/>
                </a:solidFill>
              </a:rPr>
              <a:t>Other approaches?</a:t>
            </a:r>
          </a:p>
          <a:p>
            <a:pPr lvl="1"/>
            <a:r>
              <a:rPr lang="en-US" dirty="0"/>
              <a:t>Multiple simultaneous connections (</a:t>
            </a:r>
            <a:r>
              <a:rPr lang="en-US" i="1" dirty="0"/>
              <a:t>hacky</a:t>
            </a:r>
            <a:r>
              <a:rPr lang="en-US" dirty="0"/>
              <a:t> but works today)</a:t>
            </a:r>
            <a:endParaRPr lang="en-US" baseline="30000" dirty="0"/>
          </a:p>
          <a:p>
            <a:pPr lvl="1"/>
            <a:r>
              <a:rPr lang="en-US" dirty="0"/>
              <a:t>Router-assisted approaches (will see shortly)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245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1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686800" cy="1173162"/>
          </a:xfrm>
        </p:spPr>
        <p:txBody>
          <a:bodyPr/>
          <a:lstStyle/>
          <a:p>
            <a:r>
              <a:rPr lang="en-US" sz="3600" dirty="0"/>
              <a:t>Implications (3): </a:t>
            </a:r>
            <a:r>
              <a:rPr lang="en-US" sz="3600" i="1" dirty="0"/>
              <a:t>Rate</a:t>
            </a:r>
            <a:r>
              <a:rPr lang="en-US" sz="3600" dirty="0"/>
              <a:t>-based 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686800" cy="4716462"/>
          </a:xfrm>
        </p:spPr>
        <p:txBody>
          <a:bodyPr/>
          <a:lstStyle/>
          <a:p>
            <a:r>
              <a:rPr lang="en-US" sz="2400" dirty="0">
                <a:solidFill>
                  <a:srgbClr val="000090"/>
                </a:solidFill>
              </a:rPr>
              <a:t>TCP throughput is “choppy” </a:t>
            </a:r>
          </a:p>
          <a:p>
            <a:pPr lvl="1"/>
            <a:r>
              <a:rPr lang="en-US" sz="2000" dirty="0"/>
              <a:t>repeated swings between W/2 to 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>
                <a:solidFill>
                  <a:srgbClr val="000090"/>
                </a:solidFill>
              </a:rPr>
              <a:t>Some apps would prefer sending at a steady rate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e.g., streaming apps</a:t>
            </a:r>
            <a:br>
              <a:rPr lang="en-US" sz="2000" dirty="0">
                <a:solidFill>
                  <a:srgbClr val="000000"/>
                </a:solidFill>
              </a:rPr>
            </a:br>
            <a:endParaRPr lang="en-US" sz="24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A solution: “Equation-Based Congestion Control”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ditch TCP’s increase/decrease rules and just follow the equation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measure drop percentage </a:t>
            </a:r>
            <a:r>
              <a:rPr lang="en-US" sz="2000" i="1" dirty="0">
                <a:solidFill>
                  <a:srgbClr val="000000"/>
                </a:solidFill>
              </a:rPr>
              <a:t>p</a:t>
            </a:r>
            <a:r>
              <a:rPr lang="en-US" sz="2000" dirty="0">
                <a:solidFill>
                  <a:srgbClr val="000000"/>
                </a:solidFill>
              </a:rPr>
              <a:t>, and set rate accordingly</a:t>
            </a:r>
          </a:p>
          <a:p>
            <a:endParaRPr lang="en-US" sz="24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</a:rPr>
              <a:t>Following the TCP equation ensures we’re “TCP friendly”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i.e., use no more than TCP does in similar setting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9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749829"/>
              </p:ext>
            </p:extLst>
          </p:nvPr>
        </p:nvGraphicFramePr>
        <p:xfrm>
          <a:off x="5715000" y="1209675"/>
          <a:ext cx="32686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700" imgH="469900" progId="Equation.3">
                  <p:embed/>
                </p:oleObj>
              </mc:Choice>
              <mc:Fallback>
                <p:oleObj name="Equation" r:id="rId3" imgW="166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09675"/>
                        <a:ext cx="3268663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246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81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64965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CUBIC</a:t>
            </a:r>
            <a:endParaRPr lang="en-US" sz="3300" dirty="0"/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2AE4693F-64D3-B14E-9E64-AAA80AA8953E}"/>
              </a:ext>
            </a:extLst>
          </p:cNvPr>
          <p:cNvSpPr txBox="1">
            <a:spLocks noChangeArrowheads="1"/>
          </p:cNvSpPr>
          <p:nvPr/>
        </p:nvSpPr>
        <p:spPr>
          <a:xfrm>
            <a:off x="599017" y="1838325"/>
            <a:ext cx="8373095" cy="34861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281" indent="-247650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Is there a better way than AIMD to “probe” for usable bandwidth?</a:t>
            </a:r>
          </a:p>
          <a:p>
            <a:pPr marL="97631" indent="0" defTabSz="685800">
              <a:spcBef>
                <a:spcPts val="750"/>
              </a:spcBef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23" name="Group 35">
            <a:extLst>
              <a:ext uri="{FF2B5EF4-FFF2-40B4-BE49-F238E27FC236}">
                <a16:creationId xmlns:a16="http://schemas.microsoft.com/office/drawing/2014/main" id="{2EE3D2DA-7F9E-9E46-80D1-0D5CDE4F3F61}"/>
              </a:ext>
            </a:extLst>
          </p:cNvPr>
          <p:cNvGrpSpPr>
            <a:grpSpLocks/>
          </p:cNvGrpSpPr>
          <p:nvPr/>
        </p:nvGrpSpPr>
        <p:grpSpPr bwMode="auto">
          <a:xfrm>
            <a:off x="1090550" y="4084489"/>
            <a:ext cx="4561285" cy="1498997"/>
            <a:chOff x="73" y="2432"/>
            <a:chExt cx="3831" cy="1259"/>
          </a:xfrm>
        </p:grpSpPr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008B621F-0741-614A-8345-244B5DFC9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" y="2556"/>
              <a:ext cx="3226" cy="579"/>
            </a:xfrm>
            <a:custGeom>
              <a:avLst/>
              <a:gdLst>
                <a:gd name="T0" fmla="*/ 0 w 2481"/>
                <a:gd name="T1" fmla="*/ 573 h 579"/>
                <a:gd name="T2" fmla="*/ 414 w 2481"/>
                <a:gd name="T3" fmla="*/ 18 h 579"/>
                <a:gd name="T4" fmla="*/ 414 w 2481"/>
                <a:gd name="T5" fmla="*/ 579 h 579"/>
                <a:gd name="T6" fmla="*/ 819 w 2481"/>
                <a:gd name="T7" fmla="*/ 18 h 579"/>
                <a:gd name="T8" fmla="*/ 825 w 2481"/>
                <a:gd name="T9" fmla="*/ 579 h 579"/>
                <a:gd name="T10" fmla="*/ 1245 w 2481"/>
                <a:gd name="T11" fmla="*/ 15 h 579"/>
                <a:gd name="T12" fmla="*/ 1245 w 2481"/>
                <a:gd name="T13" fmla="*/ 576 h 579"/>
                <a:gd name="T14" fmla="*/ 1647 w 2481"/>
                <a:gd name="T15" fmla="*/ 6 h 579"/>
                <a:gd name="T16" fmla="*/ 1647 w 2481"/>
                <a:gd name="T17" fmla="*/ 570 h 579"/>
                <a:gd name="T18" fmla="*/ 2064 w 2481"/>
                <a:gd name="T19" fmla="*/ 6 h 579"/>
                <a:gd name="T20" fmla="*/ 2064 w 2481"/>
                <a:gd name="T21" fmla="*/ 564 h 579"/>
                <a:gd name="T22" fmla="*/ 2481 w 2481"/>
                <a:gd name="T23" fmla="*/ 0 h 57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81" h="579">
                  <a:moveTo>
                    <a:pt x="0" y="573"/>
                  </a:moveTo>
                  <a:lnTo>
                    <a:pt x="414" y="18"/>
                  </a:lnTo>
                  <a:lnTo>
                    <a:pt x="414" y="579"/>
                  </a:lnTo>
                  <a:lnTo>
                    <a:pt x="819" y="18"/>
                  </a:lnTo>
                  <a:lnTo>
                    <a:pt x="825" y="579"/>
                  </a:lnTo>
                  <a:lnTo>
                    <a:pt x="1245" y="15"/>
                  </a:lnTo>
                  <a:lnTo>
                    <a:pt x="1245" y="576"/>
                  </a:lnTo>
                  <a:lnTo>
                    <a:pt x="1647" y="6"/>
                  </a:lnTo>
                  <a:lnTo>
                    <a:pt x="1647" y="570"/>
                  </a:lnTo>
                  <a:lnTo>
                    <a:pt x="2064" y="6"/>
                  </a:lnTo>
                  <a:lnTo>
                    <a:pt x="2064" y="564"/>
                  </a:lnTo>
                  <a:lnTo>
                    <a:pt x="2481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ED570B43-3E78-854A-8D18-447961831E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5" y="3685"/>
              <a:ext cx="267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71D85BF0-E5F9-D942-8A3A-EA9F3DC864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" y="2432"/>
              <a:ext cx="0" cy="12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7" name="Line 31">
              <a:extLst>
                <a:ext uri="{FF2B5EF4-FFF2-40B4-BE49-F238E27FC236}">
                  <a16:creationId xmlns:a16="http://schemas.microsoft.com/office/drawing/2014/main" id="{EBA91A7D-5FB0-5C49-9AF7-EE6BBAE60D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" y="2571"/>
              <a:ext cx="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8" name="Line 32">
              <a:extLst>
                <a:ext uri="{FF2B5EF4-FFF2-40B4-BE49-F238E27FC236}">
                  <a16:creationId xmlns:a16="http://schemas.microsoft.com/office/drawing/2014/main" id="{813289F2-8CBC-7A4B-8370-DD758C2169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" y="3117"/>
              <a:ext cx="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9" name="Text Box 33">
              <a:extLst>
                <a:ext uri="{FF2B5EF4-FFF2-40B4-BE49-F238E27FC236}">
                  <a16:creationId xmlns:a16="http://schemas.microsoft.com/office/drawing/2014/main" id="{82E5BF58-0D1F-F545-B808-E4AEA3158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" y="2437"/>
              <a:ext cx="43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dirty="0" err="1">
                  <a:solidFill>
                    <a:prstClr val="black"/>
                  </a:solidFill>
                </a:rPr>
                <a:t>W</a:t>
              </a:r>
              <a:r>
                <a:rPr lang="en-US" sz="1200" baseline="-25000" dirty="0" err="1">
                  <a:solidFill>
                    <a:prstClr val="black"/>
                  </a:solidFill>
                </a:rPr>
                <a:t>max</a:t>
              </a:r>
              <a:endParaRPr lang="en-US" sz="12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30" name="Text Box 34">
              <a:extLst>
                <a:ext uri="{FF2B5EF4-FFF2-40B4-BE49-F238E27FC236}">
                  <a16:creationId xmlns:a16="http://schemas.microsoft.com/office/drawing/2014/main" id="{75DD065B-3352-E04F-8C6B-CE0E8FB52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" y="2971"/>
              <a:ext cx="55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dirty="0" err="1">
                  <a:solidFill>
                    <a:prstClr val="black"/>
                  </a:solidFill>
                </a:rPr>
                <a:t>W</a:t>
              </a:r>
              <a:r>
                <a:rPr lang="en-US" sz="1200" baseline="-25000" dirty="0" err="1">
                  <a:solidFill>
                    <a:prstClr val="black"/>
                  </a:solidFill>
                </a:rPr>
                <a:t>max</a:t>
              </a:r>
              <a:r>
                <a:rPr lang="en-US" sz="1200" dirty="0">
                  <a:solidFill>
                    <a:prstClr val="black"/>
                  </a:solidFill>
                </a:rPr>
                <a:t>/2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10967-8AFF-0B44-9DE4-94FCCECFF888}"/>
              </a:ext>
            </a:extLst>
          </p:cNvPr>
          <p:cNvGrpSpPr/>
          <p:nvPr/>
        </p:nvGrpSpPr>
        <p:grpSpPr>
          <a:xfrm>
            <a:off x="1820404" y="4249985"/>
            <a:ext cx="631631" cy="638981"/>
            <a:chOff x="4111628" y="4803047"/>
            <a:chExt cx="842174" cy="851974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B00668C-21E8-A34C-BCF7-F1A69DC1ECC3}"/>
                </a:ext>
              </a:extLst>
            </p:cNvPr>
            <p:cNvSpPr/>
            <p:nvPr/>
          </p:nvSpPr>
          <p:spPr>
            <a:xfrm>
              <a:off x="4111628" y="4803047"/>
              <a:ext cx="842174" cy="851974"/>
            </a:xfrm>
            <a:custGeom>
              <a:avLst/>
              <a:gdLst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7562" h="2103931">
                  <a:moveTo>
                    <a:pt x="1147562" y="0"/>
                  </a:moveTo>
                  <a:cubicBezTo>
                    <a:pt x="315981" y="116560"/>
                    <a:pt x="138906" y="965397"/>
                    <a:pt x="0" y="2103931"/>
                  </a:cubicBezTo>
                </a:path>
              </a:pathLst>
            </a:custGeom>
            <a:noFill/>
            <a:ln w="25400" cap="flat" cmpd="sng" algn="ctr">
              <a:solidFill>
                <a:srgbClr val="0000A3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D3782B-C45F-4C4D-A0C1-5C619374C102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02" y="4803047"/>
              <a:ext cx="0" cy="798802"/>
            </a:xfrm>
            <a:prstGeom prst="line">
              <a:avLst/>
            </a:prstGeom>
            <a:ln w="28575">
              <a:solidFill>
                <a:srgbClr val="0000A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9A4487-C820-ED4F-B12B-B1BCD661A2B6}"/>
              </a:ext>
            </a:extLst>
          </p:cNvPr>
          <p:cNvGrpSpPr/>
          <p:nvPr/>
        </p:nvGrpSpPr>
        <p:grpSpPr>
          <a:xfrm>
            <a:off x="5934837" y="4077080"/>
            <a:ext cx="2287942" cy="1056268"/>
            <a:chOff x="7913115" y="4572506"/>
            <a:chExt cx="3050589" cy="140835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3D1EF1-17F7-B044-80E7-5A8DA0D55C49}"/>
                </a:ext>
              </a:extLst>
            </p:cNvPr>
            <p:cNvCxnSpPr/>
            <p:nvPr/>
          </p:nvCxnSpPr>
          <p:spPr>
            <a:xfrm>
              <a:off x="7913115" y="4779235"/>
              <a:ext cx="86627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F42C75B-407D-DB40-8FEF-4D1FACF6CEC7}"/>
                </a:ext>
              </a:extLst>
            </p:cNvPr>
            <p:cNvCxnSpPr/>
            <p:nvPr/>
          </p:nvCxnSpPr>
          <p:spPr>
            <a:xfrm>
              <a:off x="7913115" y="5243961"/>
              <a:ext cx="866274" cy="0"/>
            </a:xfrm>
            <a:prstGeom prst="line">
              <a:avLst/>
            </a:prstGeom>
            <a:ln w="38100">
              <a:solidFill>
                <a:srgbClr val="0000A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84D5C4-4382-0A4A-BF0E-103C112E7062}"/>
                </a:ext>
              </a:extLst>
            </p:cNvPr>
            <p:cNvSpPr txBox="1"/>
            <p:nvPr/>
          </p:nvSpPr>
          <p:spPr>
            <a:xfrm>
              <a:off x="8779390" y="4572506"/>
              <a:ext cx="12439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classic TCP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8FB066-FD15-2E4D-B3E8-33A0CDF65C20}"/>
                </a:ext>
              </a:extLst>
            </p:cNvPr>
            <p:cNvSpPr txBox="1"/>
            <p:nvPr/>
          </p:nvSpPr>
          <p:spPr>
            <a:xfrm>
              <a:off x="8779390" y="5109855"/>
              <a:ext cx="2184314" cy="871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defRPr/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TCP CUBIC - higher throughput in this example</a:t>
              </a:r>
            </a:p>
          </p:txBody>
        </p:sp>
      </p:grpSp>
      <p:sp>
        <p:nvSpPr>
          <p:cNvPr id="62" name="Rectangle 3">
            <a:extLst>
              <a:ext uri="{FF2B5EF4-FFF2-40B4-BE49-F238E27FC236}">
                <a16:creationId xmlns:a16="http://schemas.microsoft.com/office/drawing/2014/main" id="{F1B09B2C-5BFF-124C-8873-2D5A5004479A}"/>
              </a:ext>
            </a:extLst>
          </p:cNvPr>
          <p:cNvSpPr txBox="1">
            <a:spLocks noChangeArrowheads="1"/>
          </p:cNvSpPr>
          <p:nvPr/>
        </p:nvSpPr>
        <p:spPr>
          <a:xfrm>
            <a:off x="599017" y="2197784"/>
            <a:ext cx="8373095" cy="34861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281" indent="-247650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Insight/intuition: 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W</a:t>
            </a:r>
            <a:r>
              <a:rPr lang="en-US" altLang="en-US" sz="1800" baseline="-250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max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: sending rate at which congestion loss was detected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congestion state of bottleneck link probably (?) hasn’t changed much</a:t>
            </a:r>
          </a:p>
          <a:p>
            <a:pPr marL="97631" indent="0" defTabSz="685800">
              <a:spcBef>
                <a:spcPts val="750"/>
              </a:spcBef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8CEDAB-74CD-5045-B220-F3B6A30DE234}"/>
              </a:ext>
            </a:extLst>
          </p:cNvPr>
          <p:cNvGrpSpPr/>
          <p:nvPr/>
        </p:nvGrpSpPr>
        <p:grpSpPr>
          <a:xfrm>
            <a:off x="2451130" y="4242937"/>
            <a:ext cx="3197591" cy="661520"/>
            <a:chOff x="4952595" y="4780948"/>
            <a:chExt cx="4263455" cy="8820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98D466-ABA6-9748-B0B7-3CDDC71A2EE6}"/>
                </a:ext>
              </a:extLst>
            </p:cNvPr>
            <p:cNvGrpSpPr/>
            <p:nvPr/>
          </p:nvGrpSpPr>
          <p:grpSpPr>
            <a:xfrm>
              <a:off x="4952595" y="4811001"/>
              <a:ext cx="842174" cy="851974"/>
              <a:chOff x="4111628" y="4803047"/>
              <a:chExt cx="842174" cy="851974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1533BBF-34AE-D045-87C4-BF94B61A8021}"/>
                  </a:ext>
                </a:extLst>
              </p:cNvPr>
              <p:cNvSpPr/>
              <p:nvPr/>
            </p:nvSpPr>
            <p:spPr>
              <a:xfrm>
                <a:off x="4111628" y="4803047"/>
                <a:ext cx="842174" cy="851974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315981" y="116560"/>
                      <a:pt x="138906" y="965397"/>
                      <a:pt x="0" y="2103931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00A3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F8A69D2-1AFF-CA43-A164-55CE61810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02" y="4803047"/>
                <a:ext cx="0" cy="798802"/>
              </a:xfrm>
              <a:prstGeom prst="line">
                <a:avLst/>
              </a:prstGeom>
              <a:ln w="28575">
                <a:solidFill>
                  <a:srgbClr val="0000A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341D802-81CF-4E46-9220-44B0752C28D7}"/>
                </a:ext>
              </a:extLst>
            </p:cNvPr>
            <p:cNvGrpSpPr/>
            <p:nvPr/>
          </p:nvGrpSpPr>
          <p:grpSpPr>
            <a:xfrm>
              <a:off x="5815757" y="4805638"/>
              <a:ext cx="842174" cy="851974"/>
              <a:chOff x="4111628" y="4803047"/>
              <a:chExt cx="842174" cy="851974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0675808-82EA-D149-9841-1BBE3F7DCA2F}"/>
                  </a:ext>
                </a:extLst>
              </p:cNvPr>
              <p:cNvSpPr/>
              <p:nvPr/>
            </p:nvSpPr>
            <p:spPr>
              <a:xfrm>
                <a:off x="4111628" y="4803047"/>
                <a:ext cx="842174" cy="851974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315981" y="116560"/>
                      <a:pt x="138906" y="965397"/>
                      <a:pt x="0" y="2103931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00A3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AE68F9E-06F7-1545-8D8D-00902C6D9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02" y="4803047"/>
                <a:ext cx="0" cy="798802"/>
              </a:xfrm>
              <a:prstGeom prst="line">
                <a:avLst/>
              </a:prstGeom>
              <a:ln w="28575">
                <a:solidFill>
                  <a:srgbClr val="0000A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EF4543-041D-8B43-8CC4-877142E679F4}"/>
                </a:ext>
              </a:extLst>
            </p:cNvPr>
            <p:cNvGrpSpPr/>
            <p:nvPr/>
          </p:nvGrpSpPr>
          <p:grpSpPr>
            <a:xfrm>
              <a:off x="6678918" y="4793293"/>
              <a:ext cx="828566" cy="851974"/>
              <a:chOff x="4111628" y="4803047"/>
              <a:chExt cx="842174" cy="851974"/>
            </a:xfrm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1FC6BAEE-2EA6-9A40-9F2E-9323AD251412}"/>
                  </a:ext>
                </a:extLst>
              </p:cNvPr>
              <p:cNvSpPr/>
              <p:nvPr/>
            </p:nvSpPr>
            <p:spPr>
              <a:xfrm>
                <a:off x="4111628" y="4803047"/>
                <a:ext cx="842174" cy="851974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315981" y="116560"/>
                      <a:pt x="138906" y="965397"/>
                      <a:pt x="0" y="2103931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00A3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0E9A1B0-7A1F-A64E-A21C-56B801085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02" y="4803047"/>
                <a:ext cx="0" cy="798802"/>
              </a:xfrm>
              <a:prstGeom prst="line">
                <a:avLst/>
              </a:prstGeom>
              <a:ln w="28575">
                <a:solidFill>
                  <a:srgbClr val="0000A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7C69A79-9B85-7049-BEA1-1E83A975FED9}"/>
                </a:ext>
              </a:extLst>
            </p:cNvPr>
            <p:cNvGrpSpPr/>
            <p:nvPr/>
          </p:nvGrpSpPr>
          <p:grpSpPr>
            <a:xfrm>
              <a:off x="7533201" y="4780948"/>
              <a:ext cx="828566" cy="851974"/>
              <a:chOff x="4111628" y="4803047"/>
              <a:chExt cx="842174" cy="85197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10C024C3-43D8-584D-BB47-25DD0DC40555}"/>
                  </a:ext>
                </a:extLst>
              </p:cNvPr>
              <p:cNvSpPr/>
              <p:nvPr/>
            </p:nvSpPr>
            <p:spPr>
              <a:xfrm>
                <a:off x="4111628" y="4803047"/>
                <a:ext cx="842174" cy="851974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315981" y="116560"/>
                      <a:pt x="138906" y="965397"/>
                      <a:pt x="0" y="2103931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00A3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1DF2745-FBCE-E843-9F7F-31D872B044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02" y="4803047"/>
                <a:ext cx="0" cy="798802"/>
              </a:xfrm>
              <a:prstGeom prst="line">
                <a:avLst/>
              </a:prstGeom>
              <a:ln w="28575">
                <a:solidFill>
                  <a:srgbClr val="0000A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5B879B8-621B-914A-80D6-C9E50E57B598}"/>
                </a:ext>
              </a:extLst>
            </p:cNvPr>
            <p:cNvSpPr/>
            <p:nvPr/>
          </p:nvSpPr>
          <p:spPr>
            <a:xfrm>
              <a:off x="8387484" y="4790798"/>
              <a:ext cx="828566" cy="851974"/>
            </a:xfrm>
            <a:custGeom>
              <a:avLst/>
              <a:gdLst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7562" h="2103931">
                  <a:moveTo>
                    <a:pt x="1147562" y="0"/>
                  </a:moveTo>
                  <a:cubicBezTo>
                    <a:pt x="315981" y="116560"/>
                    <a:pt x="138906" y="965397"/>
                    <a:pt x="0" y="2103931"/>
                  </a:cubicBezTo>
                </a:path>
              </a:pathLst>
            </a:custGeom>
            <a:noFill/>
            <a:ln w="25400" cap="flat" cmpd="sng" algn="ctr">
              <a:solidFill>
                <a:srgbClr val="0000A3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0" name="Rectangle 3">
            <a:extLst>
              <a:ext uri="{FF2B5EF4-FFF2-40B4-BE49-F238E27FC236}">
                <a16:creationId xmlns:a16="http://schemas.microsoft.com/office/drawing/2014/main" id="{A7440B74-5491-9045-A31F-52B88A90E26D}"/>
              </a:ext>
            </a:extLst>
          </p:cNvPr>
          <p:cNvSpPr txBox="1">
            <a:spLocks noChangeArrowheads="1"/>
          </p:cNvSpPr>
          <p:nvPr/>
        </p:nvSpPr>
        <p:spPr>
          <a:xfrm>
            <a:off x="589492" y="3114675"/>
            <a:ext cx="8373095" cy="67378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after cutting rate/window in half on loss, initially ramp to to </a:t>
            </a:r>
            <a:r>
              <a:rPr lang="en-US" altLang="en-US" sz="18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W</a:t>
            </a:r>
            <a:r>
              <a:rPr lang="en-US" altLang="en-US" sz="1800" baseline="-250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max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1800" i="1" dirty="0">
                <a:solidFill>
                  <a:srgbClr val="0013A3"/>
                </a:solidFill>
                <a:latin typeface="Calibri" panose="020F0502020204030204"/>
                <a:ea typeface="ＭＳ Ｐゴシック" panose="020B0600070205080204" pitchFamily="34" charset="-128"/>
              </a:rPr>
              <a:t>faster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but then approach </a:t>
            </a:r>
            <a:r>
              <a:rPr lang="en-US" altLang="en-US" sz="18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W</a:t>
            </a:r>
            <a:r>
              <a:rPr lang="en-US" altLang="en-US" sz="1800" baseline="-250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max</a:t>
            </a:r>
            <a:r>
              <a:rPr lang="en-US" altLang="en-US" sz="1800" baseline="-25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more </a:t>
            </a:r>
            <a:r>
              <a:rPr lang="en-US" altLang="en-US" sz="1800" i="1" dirty="0">
                <a:solidFill>
                  <a:srgbClr val="0013A3"/>
                </a:solidFill>
                <a:latin typeface="Calibri" panose="020F0502020204030204"/>
                <a:ea typeface="ＭＳ Ｐゴシック" panose="020B0600070205080204" pitchFamily="34" charset="-128"/>
              </a:rPr>
              <a:t>slowly</a:t>
            </a:r>
          </a:p>
          <a:p>
            <a:pPr marL="97631" indent="0" defTabSz="685800">
              <a:spcBef>
                <a:spcPts val="750"/>
              </a:spcBef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D0F43FDD-DDBC-1047-B2D5-FF3A372F7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0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64965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CUBIC</a:t>
            </a:r>
            <a:endParaRPr lang="en-US" sz="3300" dirty="0"/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2AE4693F-64D3-B14E-9E64-AAA80AA8953E}"/>
              </a:ext>
            </a:extLst>
          </p:cNvPr>
          <p:cNvSpPr txBox="1">
            <a:spLocks noChangeArrowheads="1"/>
          </p:cNvSpPr>
          <p:nvPr/>
        </p:nvSpPr>
        <p:spPr>
          <a:xfrm>
            <a:off x="599017" y="1838326"/>
            <a:ext cx="8373095" cy="71437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563" indent="-214313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K: point in time when TCP window size will reach </a:t>
            </a:r>
            <a:r>
              <a:rPr lang="en-US" altLang="en-US" sz="21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W</a:t>
            </a:r>
            <a:r>
              <a:rPr lang="en-US" altLang="en-US" sz="2100" baseline="-250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max</a:t>
            </a:r>
            <a:endParaRPr lang="en-US" altLang="en-US" sz="2100" baseline="-250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602456" lvl="1" indent="-221456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K itself is </a:t>
            </a:r>
            <a:r>
              <a:rPr lang="en-US" altLang="en-US" sz="18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tuneable</a:t>
            </a:r>
            <a:endParaRPr lang="en-US" altLang="en-US" sz="18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97631" indent="0" defTabSz="685800">
              <a:spcBef>
                <a:spcPts val="750"/>
              </a:spcBef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F1B09B2C-5BFF-124C-8873-2D5A5004479A}"/>
              </a:ext>
            </a:extLst>
          </p:cNvPr>
          <p:cNvSpPr txBox="1">
            <a:spLocks noChangeArrowheads="1"/>
          </p:cNvSpPr>
          <p:nvPr/>
        </p:nvSpPr>
        <p:spPr>
          <a:xfrm>
            <a:off x="714065" y="3140210"/>
            <a:ext cx="7715870" cy="7469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larger increases when further away from K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smaller increases (cautious) when nearer K</a:t>
            </a:r>
          </a:p>
          <a:p>
            <a:pPr marL="97631" indent="0" defTabSz="685800">
              <a:spcBef>
                <a:spcPts val="750"/>
              </a:spcBef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795CBC-1C6F-B74C-8827-0CEC2A5332FA}"/>
              </a:ext>
            </a:extLst>
          </p:cNvPr>
          <p:cNvGrpSpPr/>
          <p:nvPr/>
        </p:nvGrpSpPr>
        <p:grpSpPr>
          <a:xfrm>
            <a:off x="3737352" y="3027685"/>
            <a:ext cx="4366684" cy="2753832"/>
            <a:chOff x="4983136" y="2893914"/>
            <a:chExt cx="5822245" cy="367177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00F692-909C-D141-895A-8256B6EEFBF4}"/>
                </a:ext>
              </a:extLst>
            </p:cNvPr>
            <p:cNvSpPr txBox="1"/>
            <p:nvPr/>
          </p:nvSpPr>
          <p:spPr>
            <a:xfrm>
              <a:off x="4983136" y="5185258"/>
              <a:ext cx="855363" cy="918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lnSpc>
                  <a:spcPct val="85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TCP</a:t>
              </a:r>
            </a:p>
            <a:p>
              <a:pPr algn="r" defTabSz="685800">
                <a:lnSpc>
                  <a:spcPct val="85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sending </a:t>
              </a:r>
            </a:p>
            <a:p>
              <a:pPr algn="r" defTabSz="685800">
                <a:lnSpc>
                  <a:spcPct val="85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rate</a:t>
              </a:r>
            </a:p>
            <a:p>
              <a:pPr defTabSz="685800">
                <a:defRPr/>
              </a:pP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1048FCC-58D4-4840-8FE9-95840FBDF3F7}"/>
                </a:ext>
              </a:extLst>
            </p:cNvPr>
            <p:cNvCxnSpPr/>
            <p:nvPr/>
          </p:nvCxnSpPr>
          <p:spPr>
            <a:xfrm>
              <a:off x="5801903" y="6262085"/>
              <a:ext cx="459797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F5CB0B-355B-4E41-BC79-5977C015B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1904" y="4039871"/>
              <a:ext cx="0" cy="2222517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64F1AB4-D6D0-A349-B4AA-DF5642C1F53E}"/>
                </a:ext>
              </a:extLst>
            </p:cNvPr>
            <p:cNvSpPr/>
            <p:nvPr/>
          </p:nvSpPr>
          <p:spPr>
            <a:xfrm>
              <a:off x="5815989" y="4445300"/>
              <a:ext cx="480875" cy="1811260"/>
            </a:xfrm>
            <a:custGeom>
              <a:avLst/>
              <a:gdLst>
                <a:gd name="connsiteX0" fmla="*/ 860489 w 860489"/>
                <a:gd name="connsiteY0" fmla="*/ 0 h 3186525"/>
                <a:gd name="connsiteX1" fmla="*/ 777551 w 860489"/>
                <a:gd name="connsiteY1" fmla="*/ 2384490 h 3186525"/>
                <a:gd name="connsiteX2" fmla="*/ 632408 w 860489"/>
                <a:gd name="connsiteY2" fmla="*/ 3084286 h 3186525"/>
                <a:gd name="connsiteX3" fmla="*/ 440612 w 860489"/>
                <a:gd name="connsiteY3" fmla="*/ 3177592 h 3186525"/>
                <a:gd name="connsiteX4" fmla="*/ 0 w 860489"/>
                <a:gd name="connsiteY4" fmla="*/ 3182776 h 3186525"/>
                <a:gd name="connsiteX0" fmla="*/ 860489 w 860489"/>
                <a:gd name="connsiteY0" fmla="*/ 0 h 3186525"/>
                <a:gd name="connsiteX1" fmla="*/ 777551 w 860489"/>
                <a:gd name="connsiteY1" fmla="*/ 2384490 h 3186525"/>
                <a:gd name="connsiteX2" fmla="*/ 632408 w 860489"/>
                <a:gd name="connsiteY2" fmla="*/ 3084286 h 3186525"/>
                <a:gd name="connsiteX3" fmla="*/ 440612 w 860489"/>
                <a:gd name="connsiteY3" fmla="*/ 3177592 h 3186525"/>
                <a:gd name="connsiteX4" fmla="*/ 0 w 860489"/>
                <a:gd name="connsiteY4" fmla="*/ 3182776 h 3186525"/>
                <a:gd name="connsiteX0" fmla="*/ 860489 w 860489"/>
                <a:gd name="connsiteY0" fmla="*/ 0 h 3182776"/>
                <a:gd name="connsiteX1" fmla="*/ 777551 w 860489"/>
                <a:gd name="connsiteY1" fmla="*/ 2384490 h 3182776"/>
                <a:gd name="connsiteX2" fmla="*/ 632408 w 860489"/>
                <a:gd name="connsiteY2" fmla="*/ 3084286 h 3182776"/>
                <a:gd name="connsiteX3" fmla="*/ 0 w 860489"/>
                <a:gd name="connsiteY3" fmla="*/ 3182776 h 3182776"/>
                <a:gd name="connsiteX0" fmla="*/ 860489 w 860489"/>
                <a:gd name="connsiteY0" fmla="*/ 0 h 3183334"/>
                <a:gd name="connsiteX1" fmla="*/ 777551 w 860489"/>
                <a:gd name="connsiteY1" fmla="*/ 2384490 h 3183334"/>
                <a:gd name="connsiteX2" fmla="*/ 632408 w 860489"/>
                <a:gd name="connsiteY2" fmla="*/ 3084286 h 3183334"/>
                <a:gd name="connsiteX3" fmla="*/ 0 w 860489"/>
                <a:gd name="connsiteY3" fmla="*/ 3182776 h 3183334"/>
                <a:gd name="connsiteX0" fmla="*/ 860489 w 860489"/>
                <a:gd name="connsiteY0" fmla="*/ 0 h 3185488"/>
                <a:gd name="connsiteX1" fmla="*/ 777551 w 860489"/>
                <a:gd name="connsiteY1" fmla="*/ 2384490 h 3185488"/>
                <a:gd name="connsiteX2" fmla="*/ 632408 w 860489"/>
                <a:gd name="connsiteY2" fmla="*/ 3084286 h 3185488"/>
                <a:gd name="connsiteX3" fmla="*/ 0 w 860489"/>
                <a:gd name="connsiteY3" fmla="*/ 3182776 h 3185488"/>
                <a:gd name="connsiteX0" fmla="*/ 860489 w 860489"/>
                <a:gd name="connsiteY0" fmla="*/ 0 h 3182776"/>
                <a:gd name="connsiteX1" fmla="*/ 777551 w 860489"/>
                <a:gd name="connsiteY1" fmla="*/ 238449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4087"/>
                <a:gd name="connsiteX1" fmla="*/ 777551 w 860489"/>
                <a:gd name="connsiteY1" fmla="*/ 2384490 h 3184087"/>
                <a:gd name="connsiteX2" fmla="*/ 664158 w 860489"/>
                <a:gd name="connsiteY2" fmla="*/ 3043011 h 3184087"/>
                <a:gd name="connsiteX3" fmla="*/ 0 w 860489"/>
                <a:gd name="connsiteY3" fmla="*/ 3182776 h 3184087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6401"/>
                <a:gd name="connsiteX1" fmla="*/ 793426 w 860489"/>
                <a:gd name="connsiteY1" fmla="*/ 2378140 h 3186401"/>
                <a:gd name="connsiteX2" fmla="*/ 664158 w 860489"/>
                <a:gd name="connsiteY2" fmla="*/ 3043011 h 3186401"/>
                <a:gd name="connsiteX3" fmla="*/ 0 w 860489"/>
                <a:gd name="connsiteY3" fmla="*/ 3182776 h 3186401"/>
                <a:gd name="connsiteX0" fmla="*/ 860489 w 860489"/>
                <a:gd name="connsiteY0" fmla="*/ 0 h 3188070"/>
                <a:gd name="connsiteX1" fmla="*/ 793426 w 860489"/>
                <a:gd name="connsiteY1" fmla="*/ 2378140 h 3188070"/>
                <a:gd name="connsiteX2" fmla="*/ 664158 w 860489"/>
                <a:gd name="connsiteY2" fmla="*/ 3043011 h 3188070"/>
                <a:gd name="connsiteX3" fmla="*/ 0 w 860489"/>
                <a:gd name="connsiteY3" fmla="*/ 3182776 h 3188070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76858 w 860489"/>
                <a:gd name="connsiteY2" fmla="*/ 2998561 h 3182776"/>
                <a:gd name="connsiteX3" fmla="*/ 0 w 860489"/>
                <a:gd name="connsiteY3" fmla="*/ 3182776 h 3182776"/>
                <a:gd name="connsiteX0" fmla="*/ 860489 w 860489"/>
                <a:gd name="connsiteY0" fmla="*/ 0 h 3192503"/>
                <a:gd name="connsiteX1" fmla="*/ 793426 w 860489"/>
                <a:gd name="connsiteY1" fmla="*/ 2378140 h 3192503"/>
                <a:gd name="connsiteX2" fmla="*/ 676858 w 860489"/>
                <a:gd name="connsiteY2" fmla="*/ 2998561 h 3192503"/>
                <a:gd name="connsiteX3" fmla="*/ 0 w 860489"/>
                <a:gd name="connsiteY3" fmla="*/ 3182776 h 3192503"/>
                <a:gd name="connsiteX0" fmla="*/ 860489 w 860489"/>
                <a:gd name="connsiteY0" fmla="*/ 0 h 3182981"/>
                <a:gd name="connsiteX1" fmla="*/ 793426 w 860489"/>
                <a:gd name="connsiteY1" fmla="*/ 2378140 h 3182981"/>
                <a:gd name="connsiteX2" fmla="*/ 676858 w 860489"/>
                <a:gd name="connsiteY2" fmla="*/ 2998561 h 3182981"/>
                <a:gd name="connsiteX3" fmla="*/ 0 w 860489"/>
                <a:gd name="connsiteY3" fmla="*/ 3182776 h 3182981"/>
                <a:gd name="connsiteX0" fmla="*/ 860489 w 860489"/>
                <a:gd name="connsiteY0" fmla="*/ 0 h 3182981"/>
                <a:gd name="connsiteX1" fmla="*/ 793426 w 860489"/>
                <a:gd name="connsiteY1" fmla="*/ 2378140 h 3182981"/>
                <a:gd name="connsiteX2" fmla="*/ 676858 w 860489"/>
                <a:gd name="connsiteY2" fmla="*/ 2998561 h 3182981"/>
                <a:gd name="connsiteX3" fmla="*/ 0 w 860489"/>
                <a:gd name="connsiteY3" fmla="*/ 3182776 h 3182981"/>
                <a:gd name="connsiteX0" fmla="*/ 892239 w 892239"/>
                <a:gd name="connsiteY0" fmla="*/ 0 h 3160756"/>
                <a:gd name="connsiteX1" fmla="*/ 793426 w 892239"/>
                <a:gd name="connsiteY1" fmla="*/ 2355915 h 3160756"/>
                <a:gd name="connsiteX2" fmla="*/ 676858 w 892239"/>
                <a:gd name="connsiteY2" fmla="*/ 2976336 h 3160756"/>
                <a:gd name="connsiteX3" fmla="*/ 0 w 892239"/>
                <a:gd name="connsiteY3" fmla="*/ 3160551 h 3160756"/>
                <a:gd name="connsiteX0" fmla="*/ 892239 w 892239"/>
                <a:gd name="connsiteY0" fmla="*/ 0 h 3160756"/>
                <a:gd name="connsiteX1" fmla="*/ 793426 w 892239"/>
                <a:gd name="connsiteY1" fmla="*/ 2355915 h 3160756"/>
                <a:gd name="connsiteX2" fmla="*/ 676858 w 892239"/>
                <a:gd name="connsiteY2" fmla="*/ 2976336 h 3160756"/>
                <a:gd name="connsiteX3" fmla="*/ 0 w 892239"/>
                <a:gd name="connsiteY3" fmla="*/ 3160551 h 316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239" h="3160756">
                  <a:moveTo>
                    <a:pt x="892239" y="0"/>
                  </a:moveTo>
                  <a:cubicBezTo>
                    <a:pt x="857076" y="951096"/>
                    <a:pt x="829323" y="1859859"/>
                    <a:pt x="793426" y="2355915"/>
                  </a:cubicBezTo>
                  <a:cubicBezTo>
                    <a:pt x="757529" y="2851971"/>
                    <a:pt x="751946" y="2746980"/>
                    <a:pt x="676858" y="2976336"/>
                  </a:cubicBezTo>
                  <a:cubicBezTo>
                    <a:pt x="601770" y="3205692"/>
                    <a:pt x="160327" y="3152732"/>
                    <a:pt x="0" y="3160551"/>
                  </a:cubicBez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FD05EC6-A68B-5849-8856-938B7C45AE89}"/>
                </a:ext>
              </a:extLst>
            </p:cNvPr>
            <p:cNvCxnSpPr/>
            <p:nvPr/>
          </p:nvCxnSpPr>
          <p:spPr>
            <a:xfrm>
              <a:off x="6296864" y="4404648"/>
              <a:ext cx="277458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52EAE58-A2EB-554B-B3B8-3454BFE59DEC}"/>
                </a:ext>
              </a:extLst>
            </p:cNvPr>
            <p:cNvGrpSpPr/>
            <p:nvPr/>
          </p:nvGrpSpPr>
          <p:grpSpPr>
            <a:xfrm>
              <a:off x="6350326" y="4445306"/>
              <a:ext cx="795772" cy="900465"/>
              <a:chOff x="1257299" y="2448186"/>
              <a:chExt cx="919846" cy="157136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DF299DC-3781-6341-8E4F-B2C15D6BF7C2}"/>
                  </a:ext>
                </a:extLst>
              </p:cNvPr>
              <p:cNvCxnSpPr/>
              <p:nvPr/>
            </p:nvCxnSpPr>
            <p:spPr>
              <a:xfrm flipH="1">
                <a:off x="1294561" y="2448186"/>
                <a:ext cx="882584" cy="1571364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A529C10A-08D6-9A4C-9568-A25D96C81B35}"/>
                  </a:ext>
                </a:extLst>
              </p:cNvPr>
              <p:cNvSpPr/>
              <p:nvPr/>
            </p:nvSpPr>
            <p:spPr>
              <a:xfrm>
                <a:off x="1257299" y="2450273"/>
                <a:ext cx="854076" cy="1562928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-38197" y="56892"/>
                      <a:pt x="50361" y="547727"/>
                      <a:pt x="0" y="2103931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D4080B1-FADE-D842-AD17-92CA8673682C}"/>
                </a:ext>
              </a:extLst>
            </p:cNvPr>
            <p:cNvGrpSpPr/>
            <p:nvPr/>
          </p:nvGrpSpPr>
          <p:grpSpPr>
            <a:xfrm>
              <a:off x="7112500" y="4441667"/>
              <a:ext cx="795772" cy="900465"/>
              <a:chOff x="1257299" y="2448186"/>
              <a:chExt cx="919846" cy="157136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69763F8-75EA-0E4A-853F-08C23DD4122F}"/>
                  </a:ext>
                </a:extLst>
              </p:cNvPr>
              <p:cNvCxnSpPr/>
              <p:nvPr/>
            </p:nvCxnSpPr>
            <p:spPr>
              <a:xfrm flipH="1">
                <a:off x="1294561" y="2448186"/>
                <a:ext cx="882584" cy="1571364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5886E94-53B2-7946-B709-218428F049FE}"/>
                  </a:ext>
                </a:extLst>
              </p:cNvPr>
              <p:cNvSpPr/>
              <p:nvPr/>
            </p:nvSpPr>
            <p:spPr>
              <a:xfrm>
                <a:off x="1257299" y="2450273"/>
                <a:ext cx="854076" cy="1562928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-38197" y="56892"/>
                      <a:pt x="50361" y="547727"/>
                      <a:pt x="0" y="2103931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F7884A7-F440-334D-B642-94893B5E3BD9}"/>
                </a:ext>
              </a:extLst>
            </p:cNvPr>
            <p:cNvGrpSpPr/>
            <p:nvPr/>
          </p:nvGrpSpPr>
          <p:grpSpPr>
            <a:xfrm>
              <a:off x="7915954" y="4439699"/>
              <a:ext cx="795772" cy="900465"/>
              <a:chOff x="1257299" y="2448186"/>
              <a:chExt cx="919846" cy="157136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BAB8346-F851-4A4A-94B7-DB13B78B3A1D}"/>
                  </a:ext>
                </a:extLst>
              </p:cNvPr>
              <p:cNvCxnSpPr/>
              <p:nvPr/>
            </p:nvCxnSpPr>
            <p:spPr>
              <a:xfrm flipH="1">
                <a:off x="1294561" y="2448186"/>
                <a:ext cx="882584" cy="1571364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DE2B57B-8EF4-444E-B851-4E3DDA763568}"/>
                  </a:ext>
                </a:extLst>
              </p:cNvPr>
              <p:cNvSpPr/>
              <p:nvPr/>
            </p:nvSpPr>
            <p:spPr>
              <a:xfrm>
                <a:off x="1257299" y="2450273"/>
                <a:ext cx="854076" cy="1562928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-38197" y="56892"/>
                      <a:pt x="50361" y="547727"/>
                      <a:pt x="0" y="2103931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60233D6-13BE-BE49-A1A4-3A07A4A60704}"/>
                </a:ext>
              </a:extLst>
            </p:cNvPr>
            <p:cNvGrpSpPr/>
            <p:nvPr/>
          </p:nvGrpSpPr>
          <p:grpSpPr>
            <a:xfrm>
              <a:off x="8750371" y="4432898"/>
              <a:ext cx="795772" cy="900465"/>
              <a:chOff x="1257299" y="2448186"/>
              <a:chExt cx="919846" cy="1571364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592834D-6AF8-EC4B-A694-A322F44A9728}"/>
                  </a:ext>
                </a:extLst>
              </p:cNvPr>
              <p:cNvCxnSpPr/>
              <p:nvPr/>
            </p:nvCxnSpPr>
            <p:spPr>
              <a:xfrm flipH="1">
                <a:off x="1294561" y="2448186"/>
                <a:ext cx="882584" cy="1571364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C312EC2-306B-AB46-9E55-8D70D2C647CA}"/>
                  </a:ext>
                </a:extLst>
              </p:cNvPr>
              <p:cNvSpPr/>
              <p:nvPr/>
            </p:nvSpPr>
            <p:spPr>
              <a:xfrm>
                <a:off x="1257299" y="2450273"/>
                <a:ext cx="854076" cy="1562928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-38197" y="56892"/>
                      <a:pt x="50361" y="547727"/>
                      <a:pt x="0" y="2103931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51034EA-88C3-9948-BD04-CB0734C3B06B}"/>
                </a:ext>
              </a:extLst>
            </p:cNvPr>
            <p:cNvGrpSpPr/>
            <p:nvPr/>
          </p:nvGrpSpPr>
          <p:grpSpPr>
            <a:xfrm rot="10800000">
              <a:off x="9544542" y="3096950"/>
              <a:ext cx="1128132" cy="1337145"/>
              <a:chOff x="873118" y="2448184"/>
              <a:chExt cx="1304027" cy="233339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5185064-8B1C-694D-B7B9-BC34AB781C04}"/>
                  </a:ext>
                </a:extLst>
              </p:cNvPr>
              <p:cNvCxnSpPr/>
              <p:nvPr/>
            </p:nvCxnSpPr>
            <p:spPr>
              <a:xfrm rot="10800000" flipV="1">
                <a:off x="873118" y="2448184"/>
                <a:ext cx="1304027" cy="2333396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1B54475-17A0-F34F-96E0-44994E90BFC9}"/>
                  </a:ext>
                </a:extLst>
              </p:cNvPr>
              <p:cNvSpPr/>
              <p:nvPr/>
            </p:nvSpPr>
            <p:spPr>
              <a:xfrm>
                <a:off x="1252647" y="2450273"/>
                <a:ext cx="858729" cy="1600620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53813 w 1153813"/>
                  <a:gd name="connsiteY0" fmla="*/ 0 h 2154669"/>
                  <a:gd name="connsiteX1" fmla="*/ 0 w 1153813"/>
                  <a:gd name="connsiteY1" fmla="*/ 2154669 h 215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3813" h="2154669">
                    <a:moveTo>
                      <a:pt x="1153813" y="0"/>
                    </a:moveTo>
                    <a:cubicBezTo>
                      <a:pt x="-31946" y="56892"/>
                      <a:pt x="50361" y="598465"/>
                      <a:pt x="0" y="2154669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FE095F-2D1A-1D4C-9A9A-C62873E0BA38}"/>
                </a:ext>
              </a:extLst>
            </p:cNvPr>
            <p:cNvCxnSpPr/>
            <p:nvPr/>
          </p:nvCxnSpPr>
          <p:spPr>
            <a:xfrm flipH="1">
              <a:off x="10340170" y="2893914"/>
              <a:ext cx="30503" cy="717091"/>
            </a:xfrm>
            <a:prstGeom prst="line">
              <a:avLst/>
            </a:prstGeom>
            <a:ln w="25400">
              <a:solidFill>
                <a:srgbClr val="0000A3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4614631-1328-024A-AD9F-B0CFCCFC596B}"/>
                </a:ext>
              </a:extLst>
            </p:cNvPr>
            <p:cNvSpPr txBox="1"/>
            <p:nvPr/>
          </p:nvSpPr>
          <p:spPr>
            <a:xfrm>
              <a:off x="9881790" y="5941209"/>
              <a:ext cx="57964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time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1BB1097-C057-5147-9BCD-E5C490AEDE69}"/>
                </a:ext>
              </a:extLst>
            </p:cNvPr>
            <p:cNvSpPr txBox="1"/>
            <p:nvPr/>
          </p:nvSpPr>
          <p:spPr>
            <a:xfrm>
              <a:off x="9472281" y="4611687"/>
              <a:ext cx="1333100" cy="978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lnSpc>
                  <a:spcPct val="85000"/>
                </a:lnSpc>
                <a:spcBef>
                  <a:spcPts val="450"/>
                </a:spcBef>
                <a:defRPr/>
              </a:pPr>
              <a:r>
                <a:rPr lang="en-US" sz="1500" dirty="0">
                  <a:solidFill>
                    <a:srgbClr val="C00000"/>
                  </a:solidFill>
                  <a:latin typeface="Calibri" panose="020F0502020204030204"/>
                </a:rPr>
                <a:t>TCP Reno</a:t>
              </a:r>
              <a:endParaRPr lang="en-US" sz="15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lnSpc>
                  <a:spcPct val="85000"/>
                </a:lnSpc>
                <a:spcBef>
                  <a:spcPts val="450"/>
                </a:spcBef>
                <a:defRPr/>
              </a:pPr>
              <a:r>
                <a:rPr lang="en-US" sz="1500" dirty="0">
                  <a:solidFill>
                    <a:srgbClr val="0000A3"/>
                  </a:solidFill>
                  <a:latin typeface="Calibri" panose="020F0502020204030204"/>
                </a:rPr>
                <a:t>TCP CUBIC</a:t>
              </a:r>
            </a:p>
            <a:p>
              <a:pPr defTabSz="685800">
                <a:defRPr/>
              </a:pP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5F2412-0F58-C149-8867-B61A2C75E6EC}"/>
                </a:ext>
              </a:extLst>
            </p:cNvPr>
            <p:cNvSpPr txBox="1"/>
            <p:nvPr/>
          </p:nvSpPr>
          <p:spPr>
            <a:xfrm>
              <a:off x="5235443" y="4213131"/>
              <a:ext cx="611707" cy="307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lnSpc>
                  <a:spcPct val="85000"/>
                </a:lnSpc>
                <a:defRPr/>
              </a:pPr>
              <a:r>
                <a:rPr lang="en-US" sz="1050" dirty="0" err="1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1050" baseline="-25000" dirty="0" err="1">
                  <a:solidFill>
                    <a:prstClr val="black"/>
                  </a:solidFill>
                  <a:latin typeface="Calibri" panose="020F0502020204030204"/>
                </a:rPr>
                <a:t>max</a:t>
              </a:r>
              <a:endParaRPr lang="en-US" sz="12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7DBE2E0-494D-FA44-BFFB-683AF749D1D8}"/>
                </a:ext>
              </a:extLst>
            </p:cNvPr>
            <p:cNvSpPr txBox="1"/>
            <p:nvPr/>
          </p:nvSpPr>
          <p:spPr>
            <a:xfrm>
              <a:off x="6127948" y="6255332"/>
              <a:ext cx="365912" cy="307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lnSpc>
                  <a:spcPct val="85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r>
                <a:rPr lang="en-US" sz="1050" baseline="-25000" dirty="0">
                  <a:solidFill>
                    <a:prstClr val="black"/>
                  </a:solidFill>
                  <a:latin typeface="Calibri" panose="020F0502020204030204"/>
                </a:rPr>
                <a:t>0</a:t>
              </a:r>
              <a:endParaRPr lang="en-US" sz="12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EF3C689-6B08-054B-A295-70385BDFB1E3}"/>
                </a:ext>
              </a:extLst>
            </p:cNvPr>
            <p:cNvSpPr txBox="1"/>
            <p:nvPr/>
          </p:nvSpPr>
          <p:spPr>
            <a:xfrm>
              <a:off x="6908857" y="6257827"/>
              <a:ext cx="393699" cy="307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lnSpc>
                  <a:spcPct val="85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r>
                <a:rPr lang="en-US" sz="1050" baseline="-25000" dirty="0">
                  <a:solidFill>
                    <a:prstClr val="black"/>
                  </a:solidFill>
                  <a:latin typeface="Calibri" panose="020F0502020204030204"/>
                </a:rPr>
                <a:t>1 </a:t>
              </a:r>
              <a:endParaRPr lang="en-US" sz="12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A4823D-67A2-DF4C-BA75-8B64BC8EB2AA}"/>
                </a:ext>
              </a:extLst>
            </p:cNvPr>
            <p:cNvSpPr txBox="1"/>
            <p:nvPr/>
          </p:nvSpPr>
          <p:spPr>
            <a:xfrm>
              <a:off x="7715459" y="6257147"/>
              <a:ext cx="393699" cy="307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lnSpc>
                  <a:spcPct val="85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r>
                <a:rPr lang="en-US" sz="1050" baseline="-25000" dirty="0">
                  <a:solidFill>
                    <a:prstClr val="black"/>
                  </a:solidFill>
                  <a:latin typeface="Calibri" panose="020F0502020204030204"/>
                </a:rPr>
                <a:t>2 </a:t>
              </a:r>
              <a:endParaRPr lang="en-US" sz="12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8730D84-4B2F-F440-A574-FDFAF6E53A48}"/>
                </a:ext>
              </a:extLst>
            </p:cNvPr>
            <p:cNvSpPr txBox="1"/>
            <p:nvPr/>
          </p:nvSpPr>
          <p:spPr>
            <a:xfrm>
              <a:off x="8536854" y="6256467"/>
              <a:ext cx="393699" cy="307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lnSpc>
                  <a:spcPct val="85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r>
                <a:rPr lang="en-US" sz="1050" baseline="-25000" dirty="0">
                  <a:solidFill>
                    <a:prstClr val="black"/>
                  </a:solidFill>
                  <a:latin typeface="Calibri" panose="020F0502020204030204"/>
                </a:rPr>
                <a:t>3 </a:t>
              </a:r>
              <a:endParaRPr lang="en-US" sz="12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758EBF6-5D1E-8E42-BF23-8B6F286B1443}"/>
                </a:ext>
              </a:extLst>
            </p:cNvPr>
            <p:cNvSpPr txBox="1"/>
            <p:nvPr/>
          </p:nvSpPr>
          <p:spPr>
            <a:xfrm>
              <a:off x="9343457" y="6256467"/>
              <a:ext cx="393699" cy="307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>
                <a:lnSpc>
                  <a:spcPct val="85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r>
                <a:rPr lang="en-US" sz="1050" baseline="-25000" dirty="0">
                  <a:solidFill>
                    <a:prstClr val="black"/>
                  </a:solidFill>
                  <a:latin typeface="Calibri" panose="020F0502020204030204"/>
                </a:rPr>
                <a:t>4 </a:t>
              </a:r>
              <a:endParaRPr lang="en-US" sz="12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84" name="Rectangle 3">
            <a:extLst>
              <a:ext uri="{FF2B5EF4-FFF2-40B4-BE49-F238E27FC236}">
                <a16:creationId xmlns:a16="http://schemas.microsoft.com/office/drawing/2014/main" id="{38863743-CAFF-054A-AD43-DD61D083D1B0}"/>
              </a:ext>
            </a:extLst>
          </p:cNvPr>
          <p:cNvSpPr txBox="1">
            <a:spLocks noChangeArrowheads="1"/>
          </p:cNvSpPr>
          <p:nvPr/>
        </p:nvSpPr>
        <p:spPr>
          <a:xfrm>
            <a:off x="598256" y="3813148"/>
            <a:ext cx="2591883" cy="151814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281" indent="-221456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TCP CUBIC default in Linux, most popular TCP for popular Web servers</a:t>
            </a:r>
          </a:p>
          <a:p>
            <a:pPr marL="97631" indent="0" defTabSz="685800">
              <a:spcBef>
                <a:spcPts val="750"/>
              </a:spcBef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C54D7C1F-CA72-B74A-9DE5-9484E6A6EE53}"/>
              </a:ext>
            </a:extLst>
          </p:cNvPr>
          <p:cNvSpPr txBox="1">
            <a:spLocks noChangeArrowheads="1"/>
          </p:cNvSpPr>
          <p:nvPr/>
        </p:nvSpPr>
        <p:spPr>
          <a:xfrm>
            <a:off x="589492" y="2466976"/>
            <a:ext cx="8373095" cy="151814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281" indent="-247650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increase W as a function of the </a:t>
            </a:r>
            <a:r>
              <a:rPr lang="en-US" altLang="en-US" sz="21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cube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of the distance between current time  and K</a:t>
            </a:r>
          </a:p>
          <a:p>
            <a:pPr marL="97631" indent="0" defTabSz="685800">
              <a:spcBef>
                <a:spcPts val="750"/>
              </a:spcBef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6C8A1230-DDC6-A54E-9B81-5573345B7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5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84" grpId="0"/>
      <p:bldP spid="41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E84376-3A6A-7040-9ABB-E96A5030BD6F}"/>
              </a:ext>
            </a:extLst>
          </p:cNvPr>
          <p:cNvGrpSpPr/>
          <p:nvPr/>
        </p:nvGrpSpPr>
        <p:grpSpPr>
          <a:xfrm>
            <a:off x="3070848" y="4355118"/>
            <a:ext cx="2163793" cy="1131511"/>
            <a:chOff x="4094463" y="4663823"/>
            <a:chExt cx="2885057" cy="1508681"/>
          </a:xfrm>
        </p:grpSpPr>
        <p:sp>
          <p:nvSpPr>
            <p:cNvPr id="189" name="Freeform 2">
              <a:extLst>
                <a:ext uri="{FF2B5EF4-FFF2-40B4-BE49-F238E27FC236}">
                  <a16:creationId xmlns:a16="http://schemas.microsoft.com/office/drawing/2014/main" id="{9A546185-6077-2340-8A96-0F02D5D7C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957" y="4691367"/>
              <a:ext cx="2849563" cy="1481137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979929-3895-E541-88C5-08B90173C1D4}"/>
                </a:ext>
              </a:extLst>
            </p:cNvPr>
            <p:cNvGrpSpPr/>
            <p:nvPr/>
          </p:nvGrpSpPr>
          <p:grpSpPr>
            <a:xfrm>
              <a:off x="5035264" y="5554092"/>
              <a:ext cx="496248" cy="260542"/>
              <a:chOff x="7141236" y="6068702"/>
              <a:chExt cx="496248" cy="260542"/>
            </a:xfrm>
          </p:grpSpPr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0CA65D85-D056-864E-B0EC-70D8C181B47E}"/>
                  </a:ext>
                </a:extLst>
              </p:cNvPr>
              <p:cNvSpPr/>
              <p:nvPr/>
            </p:nvSpPr>
            <p:spPr>
              <a:xfrm>
                <a:off x="7141236" y="6158887"/>
                <a:ext cx="496248" cy="17035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0000"/>
                  </a:gs>
                  <a:gs pos="21000">
                    <a:schemeClr val="bg1"/>
                  </a:gs>
                  <a:gs pos="51000">
                    <a:srgbClr val="ED356A"/>
                  </a:gs>
                  <a:gs pos="100000">
                    <a:srgbClr val="E4000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09E25CE5-3538-A147-95F2-FE0F002533C9}"/>
                  </a:ext>
                </a:extLst>
              </p:cNvPr>
              <p:cNvSpPr/>
              <p:nvPr/>
            </p:nvSpPr>
            <p:spPr>
              <a:xfrm>
                <a:off x="7141522" y="6068702"/>
                <a:ext cx="495647" cy="168664"/>
              </a:xfrm>
              <a:prstGeom prst="ellipse">
                <a:avLst/>
              </a:prstGeom>
              <a:solidFill>
                <a:srgbClr val="FA376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88C1E52-4F13-B54A-A8B3-B882AA5360C7}"/>
                  </a:ext>
                </a:extLst>
              </p:cNvPr>
              <p:cNvGrpSpPr/>
              <p:nvPr/>
            </p:nvGrpSpPr>
            <p:grpSpPr>
              <a:xfrm>
                <a:off x="7214834" y="6090139"/>
                <a:ext cx="348960" cy="123931"/>
                <a:chOff x="7786941" y="2884917"/>
                <a:chExt cx="897649" cy="353919"/>
              </a:xfrm>
            </p:grpSpPr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3EA6F082-8061-C547-AAD1-5C5B1680910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F527C5CB-65A2-E34A-A65A-93F1139F95B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DE3C8BD-23FE-754A-9456-20EB1F93DA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71C34D50-69A1-0E47-8F12-8F6635D2135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FFB3D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8E9AE0DE-57F1-DA47-841B-AF1526D27381}"/>
                </a:ext>
              </a:extLst>
            </p:cNvPr>
            <p:cNvGrpSpPr/>
            <p:nvPr/>
          </p:nvGrpSpPr>
          <p:grpSpPr>
            <a:xfrm>
              <a:off x="6131364" y="5156690"/>
              <a:ext cx="496248" cy="260542"/>
              <a:chOff x="7493876" y="2774731"/>
              <a:chExt cx="1481958" cy="894622"/>
            </a:xfrm>
          </p:grpSpPr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36B5E314-D824-564B-8B99-7428AA61BC7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B5687DE2-7AEB-C94F-BD77-B787BED6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3F1D081E-C670-EB42-8157-542B2571523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76FD901E-7447-6044-941D-D8D53016227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C65D72F4-D1BF-A743-A4CF-A3061301D2F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24042695-10E5-4D4B-8766-D9D97DE34F3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C8D82D6B-3965-DC48-A8D4-5025EC499BC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0CFE465D-7641-7541-9496-4029B9355B5A}"/>
                </a:ext>
              </a:extLst>
            </p:cNvPr>
            <p:cNvGrpSpPr/>
            <p:nvPr/>
          </p:nvGrpSpPr>
          <p:grpSpPr>
            <a:xfrm>
              <a:off x="5122533" y="4861037"/>
              <a:ext cx="496248" cy="260542"/>
              <a:chOff x="7493876" y="2774731"/>
              <a:chExt cx="1481958" cy="894622"/>
            </a:xfrm>
          </p:grpSpPr>
          <p:sp>
            <p:nvSpPr>
              <p:cNvPr id="333" name="Freeform 332">
                <a:extLst>
                  <a:ext uri="{FF2B5EF4-FFF2-40B4-BE49-F238E27FC236}">
                    <a16:creationId xmlns:a16="http://schemas.microsoft.com/office/drawing/2014/main" id="{3B041F3E-CB88-8F4B-84D4-1214776D36E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08136920-F30D-BC4E-A92D-0ABD2EC7437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2BE80152-BCA5-CA46-9EE7-63649D7FE81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2518C53F-685F-074F-8F4E-E3A4CB26913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F1578F2C-5505-EB45-9014-BAD0AFEA429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DD91E8C8-92AC-E446-ABF1-F7D54921C4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69F33027-F122-C445-923E-09F2AEB27B0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7D1E5FBB-CD41-884B-831B-682E5F6CE29F}"/>
                </a:ext>
              </a:extLst>
            </p:cNvPr>
            <p:cNvGrpSpPr/>
            <p:nvPr/>
          </p:nvGrpSpPr>
          <p:grpSpPr>
            <a:xfrm>
              <a:off x="4450588" y="5823254"/>
              <a:ext cx="496248" cy="260542"/>
              <a:chOff x="7493876" y="2774731"/>
              <a:chExt cx="1481958" cy="894622"/>
            </a:xfrm>
          </p:grpSpPr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F7ED3C1B-77D0-5A4C-B7A4-7B4162888D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C6C36B06-A393-AA49-97E2-CA983E530D4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55B6028F-C8FE-5347-9982-246E1F0DEC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D9135A62-DBD4-4E48-B166-943E0258FD8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A6CD8C01-7ACD-9047-AF09-4509FAD01ED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9834EEC0-E73C-C84D-B165-574B3980957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2D12A304-34D8-9442-9CED-FBB7F0B8D26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B39672A6-77C4-5F43-BD22-8EBBBB1DACC3}"/>
                </a:ext>
              </a:extLst>
            </p:cNvPr>
            <p:cNvGrpSpPr/>
            <p:nvPr/>
          </p:nvGrpSpPr>
          <p:grpSpPr>
            <a:xfrm>
              <a:off x="4094463" y="5164346"/>
              <a:ext cx="496248" cy="260542"/>
              <a:chOff x="7493876" y="2774731"/>
              <a:chExt cx="1481958" cy="894622"/>
            </a:xfrm>
          </p:grpSpPr>
          <p:sp>
            <p:nvSpPr>
              <p:cNvPr id="349" name="Freeform 348">
                <a:extLst>
                  <a:ext uri="{FF2B5EF4-FFF2-40B4-BE49-F238E27FC236}">
                    <a16:creationId xmlns:a16="http://schemas.microsoft.com/office/drawing/2014/main" id="{6A952387-953F-784E-B4C8-2ED10819E94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1758E986-D712-5440-AC7F-0F55B12BDD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840B06B0-30F5-7E47-9591-50E2832B6A9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7CF1DA14-5159-F043-933A-4C22AECDE48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54AAC614-B4B1-9047-8BBA-FE8D4A25981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E59BE7CB-C32E-A346-95B4-3992B34807F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CAEA8866-D7A6-6A49-8FE1-136D7DBEB0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812505EE-DEAC-B44A-A839-759F29108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324" y="4994579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5" name="Freeform 91">
              <a:extLst>
                <a:ext uri="{FF2B5EF4-FFF2-40B4-BE49-F238E27FC236}">
                  <a16:creationId xmlns:a16="http://schemas.microsoft.com/office/drawing/2014/main" id="{76C479BA-ED38-4947-AD35-F635DF9E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724" y="4988229"/>
              <a:ext cx="506413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6" name="Freeform 92">
              <a:extLst>
                <a:ext uri="{FF2B5EF4-FFF2-40B4-BE49-F238E27FC236}">
                  <a16:creationId xmlns:a16="http://schemas.microsoft.com/office/drawing/2014/main" id="{124CDDC7-679C-D04E-9FD3-518104782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512" y="5380342"/>
              <a:ext cx="481012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7" name="Freeform 93">
              <a:extLst>
                <a:ext uri="{FF2B5EF4-FFF2-40B4-BE49-F238E27FC236}">
                  <a16:creationId xmlns:a16="http://schemas.microsoft.com/office/drawing/2014/main" id="{E2A83ACF-7B20-AC4B-83B1-FE92C6043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249" y="5356529"/>
              <a:ext cx="630238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8" name="Freeform 94">
              <a:extLst>
                <a:ext uri="{FF2B5EF4-FFF2-40B4-BE49-F238E27FC236}">
                  <a16:creationId xmlns:a16="http://schemas.microsoft.com/office/drawing/2014/main" id="{0B9C88EB-CE4C-1E43-BD78-4EA6BB3E6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587" y="5410504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9" name="Freeform 95">
              <a:extLst>
                <a:ext uri="{FF2B5EF4-FFF2-40B4-BE49-F238E27FC236}">
                  <a16:creationId xmlns:a16="http://schemas.microsoft.com/office/drawing/2014/main" id="{CFFC9FF4-E928-074A-8F72-9E180DF79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923" y="5943904"/>
              <a:ext cx="970395" cy="81756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0" name="Freeform 96">
              <a:extLst>
                <a:ext uri="{FF2B5EF4-FFF2-40B4-BE49-F238E27FC236}">
                  <a16:creationId xmlns:a16="http://schemas.microsoft.com/office/drawing/2014/main" id="{FC6453FD-735C-9F4A-B961-B872F0071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349" y="5424888"/>
              <a:ext cx="193675" cy="404716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4211C5D7-E98B-7448-9452-57EB36146678}"/>
                </a:ext>
              </a:extLst>
            </p:cNvPr>
            <p:cNvGrpSpPr/>
            <p:nvPr/>
          </p:nvGrpSpPr>
          <p:grpSpPr>
            <a:xfrm>
              <a:off x="5868328" y="5862061"/>
              <a:ext cx="496248" cy="260542"/>
              <a:chOff x="7493876" y="2774731"/>
              <a:chExt cx="1481958" cy="894622"/>
            </a:xfrm>
          </p:grpSpPr>
          <p:sp>
            <p:nvSpPr>
              <p:cNvPr id="316" name="Freeform 315">
                <a:extLst>
                  <a:ext uri="{FF2B5EF4-FFF2-40B4-BE49-F238E27FC236}">
                    <a16:creationId xmlns:a16="http://schemas.microsoft.com/office/drawing/2014/main" id="{8AB7F791-7AD9-F648-B2E0-B6E3683A8D5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51E93EA3-17BD-B641-99CE-E84D1493A92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A5B4FD9C-501E-7F4E-A2DA-4DCEFCE3689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1906F39B-C9B6-604F-8758-83430DECEA8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91751636-4135-394E-B377-29D0624E7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BB3193D0-B14F-724A-80B1-6F8EDE58A8F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CF32363E-10AF-1643-8F6B-814910A9D63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196" name="Freeform 91">
              <a:extLst>
                <a:ext uri="{FF2B5EF4-FFF2-40B4-BE49-F238E27FC236}">
                  <a16:creationId xmlns:a16="http://schemas.microsoft.com/office/drawing/2014/main" id="{B2C57ABF-178C-0F48-BF12-F94AEC32D06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60724" y="5735086"/>
              <a:ext cx="178041" cy="104043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7" name="Freeform 91">
              <a:extLst>
                <a:ext uri="{FF2B5EF4-FFF2-40B4-BE49-F238E27FC236}">
                  <a16:creationId xmlns:a16="http://schemas.microsoft.com/office/drawing/2014/main" id="{4D868815-1055-9D47-99AB-5BB4F56217F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445456" y="4663823"/>
              <a:ext cx="45719" cy="202880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8" name="Freeform 92">
              <a:extLst>
                <a:ext uri="{FF2B5EF4-FFF2-40B4-BE49-F238E27FC236}">
                  <a16:creationId xmlns:a16="http://schemas.microsoft.com/office/drawing/2014/main" id="{413D91FB-83FD-B343-90EB-BB6C16387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311" y="5746564"/>
              <a:ext cx="336683" cy="244860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42" y="1061357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and the congested “bottleneck link”</a:t>
            </a:r>
            <a:endParaRPr lang="en-US" sz="33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2F5639-C13F-8347-B6CF-B5A700C7EA84}"/>
              </a:ext>
            </a:extLst>
          </p:cNvPr>
          <p:cNvSpPr txBox="1">
            <a:spLocks noChangeArrowheads="1"/>
          </p:cNvSpPr>
          <p:nvPr/>
        </p:nvSpPr>
        <p:spPr>
          <a:xfrm>
            <a:off x="500283" y="1881902"/>
            <a:ext cx="8383190" cy="16430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161925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TCP (classic, CUBIC) increase TCP’s sending rate until packet loss occurs at some router’s output: the </a:t>
            </a:r>
            <a:r>
              <a:rPr lang="en-US" sz="2100" i="1" dirty="0">
                <a:solidFill>
                  <a:srgbClr val="C00000"/>
                </a:solidFill>
                <a:latin typeface="Calibri" panose="020F0502020204030204"/>
              </a:rPr>
              <a:t>bottleneck link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3" name="Text Box 8">
            <a:extLst>
              <a:ext uri="{FF2B5EF4-FFF2-40B4-BE49-F238E27FC236}">
                <a16:creationId xmlns:a16="http://schemas.microsoft.com/office/drawing/2014/main" id="{E65C3147-B6A2-674F-B175-C4411782B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905" y="3552784"/>
            <a:ext cx="6447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i="1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  <a:endParaRPr lang="en-US" altLang="en-US" sz="1500" i="1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164" name="Freeform 10">
            <a:extLst>
              <a:ext uri="{FF2B5EF4-FFF2-40B4-BE49-F238E27FC236}">
                <a16:creationId xmlns:a16="http://schemas.microsoft.com/office/drawing/2014/main" id="{51065C6F-5BFC-8741-9747-71CCD0CC01B5}"/>
              </a:ext>
            </a:extLst>
          </p:cNvPr>
          <p:cNvSpPr>
            <a:spLocks/>
          </p:cNvSpPr>
          <p:nvPr/>
        </p:nvSpPr>
        <p:spPr bwMode="auto">
          <a:xfrm flipH="1">
            <a:off x="1860947" y="3801624"/>
            <a:ext cx="244806" cy="947112"/>
          </a:xfrm>
          <a:custGeom>
            <a:avLst/>
            <a:gdLst>
              <a:gd name="T0" fmla="*/ 2147483647 w 12213"/>
              <a:gd name="T1" fmla="*/ 2147483647 h 10000"/>
              <a:gd name="T2" fmla="*/ 0 w 12213"/>
              <a:gd name="T3" fmla="*/ 0 h 10000"/>
              <a:gd name="T4" fmla="*/ 0 w 12213"/>
              <a:gd name="T5" fmla="*/ 2147483647 h 10000"/>
              <a:gd name="T6" fmla="*/ 2147483647 w 12213"/>
              <a:gd name="T7" fmla="*/ 2147483647 h 10000"/>
              <a:gd name="T8" fmla="*/ 2147483647 w 12213"/>
              <a:gd name="T9" fmla="*/ 2147483647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213" h="10000">
                <a:moveTo>
                  <a:pt x="11726" y="4661"/>
                </a:moveTo>
                <a:lnTo>
                  <a:pt x="0" y="0"/>
                </a:lnTo>
                <a:lnTo>
                  <a:pt x="0" y="10000"/>
                </a:lnTo>
                <a:lnTo>
                  <a:pt x="12213" y="6473"/>
                </a:lnTo>
                <a:lnTo>
                  <a:pt x="11726" y="4661"/>
                </a:lnTo>
                <a:close/>
              </a:path>
            </a:pathLst>
          </a:custGeom>
          <a:gradFill rotWithShape="1">
            <a:gsLst>
              <a:gs pos="0">
                <a:srgbClr val="3333CC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245AE889-4FF1-5D41-B0C9-6E1D7DFE6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745" y="3789718"/>
            <a:ext cx="796776" cy="96797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 kern="0">
              <a:solidFill>
                <a:srgbClr val="000000"/>
              </a:solidFill>
            </a:endParaRPr>
          </a:p>
        </p:txBody>
      </p:sp>
      <p:sp>
        <p:nvSpPr>
          <p:cNvPr id="166" name="Rectangle 24">
            <a:extLst>
              <a:ext uri="{FF2B5EF4-FFF2-40B4-BE49-F238E27FC236}">
                <a16:creationId xmlns:a16="http://schemas.microsoft.com/office/drawing/2014/main" id="{726B5B54-D786-344E-93B0-A2521F3FB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79" y="3819484"/>
            <a:ext cx="800100" cy="923925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 kern="0">
              <a:solidFill>
                <a:srgbClr val="000000"/>
              </a:solidFill>
            </a:endParaRPr>
          </a:p>
        </p:txBody>
      </p:sp>
      <p:sp>
        <p:nvSpPr>
          <p:cNvPr id="167" name="Line 25">
            <a:extLst>
              <a:ext uri="{FF2B5EF4-FFF2-40B4-BE49-F238E27FC236}">
                <a16:creationId xmlns:a16="http://schemas.microsoft.com/office/drawing/2014/main" id="{ED6C96DE-045A-4845-BE61-A830E126E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0978" y="4027843"/>
            <a:ext cx="794147" cy="23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8" name="Text Box 26">
            <a:extLst>
              <a:ext uri="{FF2B5EF4-FFF2-40B4-BE49-F238E27FC236}">
                <a16:creationId xmlns:a16="http://schemas.microsoft.com/office/drawing/2014/main" id="{84D02891-4DB6-A74C-B473-DDD899D44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203" y="3825041"/>
            <a:ext cx="828675" cy="96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FFFFFF">
                    <a:lumMod val="75000"/>
                  </a:srgbClr>
                </a:solidFill>
              </a:rPr>
              <a:t>application</a:t>
            </a:r>
          </a:p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>
                <a:solidFill>
                  <a:srgbClr val="0000A3"/>
                </a:solidFill>
              </a:rPr>
              <a:t>TCP</a:t>
            </a:r>
          </a:p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FFFFFF">
                    <a:lumMod val="75000"/>
                  </a:srgbClr>
                </a:solidFill>
              </a:rPr>
              <a:t>network</a:t>
            </a:r>
          </a:p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FFFFFF">
                    <a:lumMod val="75000"/>
                  </a:srgbClr>
                </a:solidFill>
              </a:rPr>
              <a:t>link</a:t>
            </a:r>
          </a:p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FFFFFF">
                    <a:lumMod val="75000"/>
                  </a:srgbClr>
                </a:solidFill>
              </a:rPr>
              <a:t>physical</a:t>
            </a:r>
          </a:p>
        </p:txBody>
      </p:sp>
      <p:grpSp>
        <p:nvGrpSpPr>
          <p:cNvPr id="169" name="Group 190">
            <a:extLst>
              <a:ext uri="{FF2B5EF4-FFF2-40B4-BE49-F238E27FC236}">
                <a16:creationId xmlns:a16="http://schemas.microsoft.com/office/drawing/2014/main" id="{04290ECE-716C-A647-B2EC-8AA922EFC2A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613297" y="4175481"/>
            <a:ext cx="504825" cy="526256"/>
            <a:chOff x="-44" y="1473"/>
            <a:chExt cx="981" cy="1105"/>
          </a:xfrm>
        </p:grpSpPr>
        <p:pic>
          <p:nvPicPr>
            <p:cNvPr id="170" name="Picture 191" descr="desktop_computer_stylized_medium">
              <a:extLst>
                <a:ext uri="{FF2B5EF4-FFF2-40B4-BE49-F238E27FC236}">
                  <a16:creationId xmlns:a16="http://schemas.microsoft.com/office/drawing/2014/main" id="{19B47375-0826-C44B-8E48-9D677E403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1" name="Freeform 192">
              <a:extLst>
                <a:ext uri="{FF2B5EF4-FFF2-40B4-BE49-F238E27FC236}">
                  <a16:creationId xmlns:a16="http://schemas.microsoft.com/office/drawing/2014/main" id="{FEA1C998-C605-D84B-8547-D97F2BC8D4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6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72" name="Line 25">
            <a:extLst>
              <a:ext uri="{FF2B5EF4-FFF2-40B4-BE49-F238E27FC236}">
                <a16:creationId xmlns:a16="http://schemas.microsoft.com/office/drawing/2014/main" id="{DA5446CC-C771-F441-9E97-037B17ED4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4551" y="4199293"/>
            <a:ext cx="794147" cy="23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3" name="Line 25">
            <a:extLst>
              <a:ext uri="{FF2B5EF4-FFF2-40B4-BE49-F238E27FC236}">
                <a16:creationId xmlns:a16="http://schemas.microsoft.com/office/drawing/2014/main" id="{264D9FFE-774A-7F4D-BEE4-B3B44B1FA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8122" y="4370743"/>
            <a:ext cx="794147" cy="23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4" name="Line 25">
            <a:extLst>
              <a:ext uri="{FF2B5EF4-FFF2-40B4-BE49-F238E27FC236}">
                <a16:creationId xmlns:a16="http://schemas.microsoft.com/office/drawing/2014/main" id="{84D59C24-ECF9-B64A-9F2F-66C689C1F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0503" y="4550528"/>
            <a:ext cx="795338" cy="23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5" name="Group 3">
            <a:extLst>
              <a:ext uri="{FF2B5EF4-FFF2-40B4-BE49-F238E27FC236}">
                <a16:creationId xmlns:a16="http://schemas.microsoft.com/office/drawing/2014/main" id="{7651D039-1E34-A144-8FED-AAC44F023F2C}"/>
              </a:ext>
            </a:extLst>
          </p:cNvPr>
          <p:cNvGrpSpPr>
            <a:grpSpLocks/>
          </p:cNvGrpSpPr>
          <p:nvPr/>
        </p:nvGrpSpPr>
        <p:grpSpPr bwMode="auto">
          <a:xfrm>
            <a:off x="5843365" y="3612732"/>
            <a:ext cx="1538511" cy="1226396"/>
            <a:chOff x="4879281" y="4007261"/>
            <a:chExt cx="2050287" cy="1634445"/>
          </a:xfrm>
        </p:grpSpPr>
        <p:sp>
          <p:nvSpPr>
            <p:cNvPr id="176" name="Text Box 54">
              <a:extLst>
                <a:ext uri="{FF2B5EF4-FFF2-40B4-BE49-F238E27FC236}">
                  <a16:creationId xmlns:a16="http://schemas.microsoft.com/office/drawing/2014/main" id="{82FCAF5C-7EF8-BB47-BF30-CF3EA1FE6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281" y="4007261"/>
              <a:ext cx="1233033" cy="36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i="1" kern="0">
                  <a:solidFill>
                    <a:srgbClr val="000099"/>
                  </a:solidFill>
                  <a:latin typeface="Arial" panose="020B0604020202020204" pitchFamily="34" charset="0"/>
                </a:rPr>
                <a:t>destination</a:t>
              </a:r>
              <a:endParaRPr lang="en-US" altLang="en-US" sz="1500" i="1" kern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7" name="Group 2">
              <a:extLst>
                <a:ext uri="{FF2B5EF4-FFF2-40B4-BE49-F238E27FC236}">
                  <a16:creationId xmlns:a16="http://schemas.microsoft.com/office/drawing/2014/main" id="{43D7F412-7232-F444-9D55-13FAD759A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7179" y="4319856"/>
              <a:ext cx="2002389" cy="1321850"/>
              <a:chOff x="1305623" y="4714561"/>
              <a:chExt cx="2002389" cy="1321850"/>
            </a:xfrm>
          </p:grpSpPr>
          <p:sp>
            <p:nvSpPr>
              <p:cNvPr id="178" name="Freeform 10">
                <a:extLst>
                  <a:ext uri="{FF2B5EF4-FFF2-40B4-BE49-F238E27FC236}">
                    <a16:creationId xmlns:a16="http://schemas.microsoft.com/office/drawing/2014/main" id="{2BBCCDF2-BD61-D243-80E3-FC38B4374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569" y="4714561"/>
                <a:ext cx="288261" cy="1290044"/>
              </a:xfrm>
              <a:custGeom>
                <a:avLst/>
                <a:gdLst>
                  <a:gd name="T0" fmla="*/ 2147483647 w 267"/>
                  <a:gd name="T1" fmla="*/ 2147483647 h 1186"/>
                  <a:gd name="T2" fmla="*/ 0 w 267"/>
                  <a:gd name="T3" fmla="*/ 0 h 1186"/>
                  <a:gd name="T4" fmla="*/ 0 w 267"/>
                  <a:gd name="T5" fmla="*/ 2147483647 h 1186"/>
                  <a:gd name="T6" fmla="*/ 2147483647 w 267"/>
                  <a:gd name="T7" fmla="*/ 2147483647 h 1186"/>
                  <a:gd name="T8" fmla="*/ 2147483647 w 267"/>
                  <a:gd name="T9" fmla="*/ 2147483647 h 11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"/>
                  <a:gd name="T16" fmla="*/ 0 h 1186"/>
                  <a:gd name="T17" fmla="*/ 267 w 267"/>
                  <a:gd name="T18" fmla="*/ 1186 h 11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" h="1186">
                    <a:moveTo>
                      <a:pt x="254" y="466"/>
                    </a:moveTo>
                    <a:lnTo>
                      <a:pt x="0" y="0"/>
                    </a:lnTo>
                    <a:lnTo>
                      <a:pt x="0" y="1186"/>
                    </a:lnTo>
                    <a:lnTo>
                      <a:pt x="267" y="652"/>
                    </a:lnTo>
                    <a:lnTo>
                      <a:pt x="254" y="46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333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9" name="Rectangle 23">
                <a:extLst>
                  <a:ext uri="{FF2B5EF4-FFF2-40B4-BE49-F238E27FC236}">
                    <a16:creationId xmlns:a16="http://schemas.microsoft.com/office/drawing/2014/main" id="{0FF740DF-A766-DA47-941D-9BB75289F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616" y="4722494"/>
                <a:ext cx="1045433" cy="1271290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" name="Rectangle 24">
                <a:extLst>
                  <a:ext uri="{FF2B5EF4-FFF2-40B4-BE49-F238E27FC236}">
                    <a16:creationId xmlns:a16="http://schemas.microsoft.com/office/drawing/2014/main" id="{30976AB5-5CF3-9649-AE10-0D8834A36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49" y="4752754"/>
                <a:ext cx="1067215" cy="123197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" name="Line 25">
                <a:extLst>
                  <a:ext uri="{FF2B5EF4-FFF2-40B4-BE49-F238E27FC236}">
                    <a16:creationId xmlns:a16="http://schemas.microsoft.com/office/drawing/2014/main" id="{C40254F3-8EF1-1946-BD3D-FCE2C1EC4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1249" y="50313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2" name="Text Box 26">
                <a:extLst>
                  <a:ext uri="{FF2B5EF4-FFF2-40B4-BE49-F238E27FC236}">
                    <a16:creationId xmlns:a16="http://schemas.microsoft.com/office/drawing/2014/main" id="{3E76F59F-6FAE-6949-AACB-C12FB93524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5623" y="4747333"/>
                <a:ext cx="1104328" cy="12890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FFFFFF">
                        <a:lumMod val="75000"/>
                      </a:srgbClr>
                    </a:solidFill>
                  </a:rPr>
                  <a:t>application</a:t>
                </a:r>
              </a:p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b="1" kern="0" dirty="0">
                    <a:solidFill>
                      <a:srgbClr val="0000A3"/>
                    </a:solidFill>
                  </a:rPr>
                  <a:t>TCP</a:t>
                </a:r>
              </a:p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FFFFFF">
                        <a:lumMod val="75000"/>
                      </a:srgbClr>
                    </a:solidFill>
                  </a:rPr>
                  <a:t>network</a:t>
                </a:r>
              </a:p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FFFFFF">
                        <a:lumMod val="75000"/>
                      </a:srgbClr>
                    </a:solidFill>
                  </a:rPr>
                  <a:t>link</a:t>
                </a:r>
              </a:p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FFFFFF">
                        <a:lumMod val="75000"/>
                      </a:srgbClr>
                    </a:solidFill>
                  </a:rPr>
                  <a:t>physical</a:t>
                </a:r>
              </a:p>
            </p:txBody>
          </p:sp>
          <p:grpSp>
            <p:nvGrpSpPr>
              <p:cNvPr id="183" name="Group 190">
                <a:extLst>
                  <a:ext uri="{FF2B5EF4-FFF2-40B4-BE49-F238E27FC236}">
                    <a16:creationId xmlns:a16="http://schemas.microsoft.com/office/drawing/2014/main" id="{3142986E-25B2-C545-A505-7FEFEE4617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634682" y="5076164"/>
                <a:ext cx="673330" cy="701684"/>
                <a:chOff x="-44" y="1473"/>
                <a:chExt cx="981" cy="1105"/>
              </a:xfrm>
            </p:grpSpPr>
            <p:pic>
              <p:nvPicPr>
                <p:cNvPr id="187" name="Picture 191" descr="desktop_computer_stylized_medium">
                  <a:extLst>
                    <a:ext uri="{FF2B5EF4-FFF2-40B4-BE49-F238E27FC236}">
                      <a16:creationId xmlns:a16="http://schemas.microsoft.com/office/drawing/2014/main" id="{8E397E43-AA92-9540-8502-E3F47CEB4A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8" name="Freeform 192">
                  <a:extLst>
                    <a:ext uri="{FF2B5EF4-FFF2-40B4-BE49-F238E27FC236}">
                      <a16:creationId xmlns:a16="http://schemas.microsoft.com/office/drawing/2014/main" id="{B94C52D7-1672-CE46-B256-90805C41A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43382 w 356"/>
                    <a:gd name="T3" fmla="*/ 3172 h 368"/>
                    <a:gd name="T4" fmla="*/ 51464 w 356"/>
                    <a:gd name="T5" fmla="*/ 66095 h 368"/>
                    <a:gd name="T6" fmla="*/ 11342 w 356"/>
                    <a:gd name="T7" fmla="*/ 8266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84" name="Line 25">
                <a:extLst>
                  <a:ext uri="{FF2B5EF4-FFF2-40B4-BE49-F238E27FC236}">
                    <a16:creationId xmlns:a16="http://schemas.microsoft.com/office/drawing/2014/main" id="{3660A651-E6C2-464D-9AE5-A39238D21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5720" y="52602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5" name="Line 25">
                <a:extLst>
                  <a:ext uri="{FF2B5EF4-FFF2-40B4-BE49-F238E27FC236}">
                    <a16:creationId xmlns:a16="http://schemas.microsoft.com/office/drawing/2014/main" id="{CB18A03E-7135-A648-8BDC-9FD0E1B82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191" y="54891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6" name="Line 25">
                <a:extLst>
                  <a:ext uri="{FF2B5EF4-FFF2-40B4-BE49-F238E27FC236}">
                    <a16:creationId xmlns:a16="http://schemas.microsoft.com/office/drawing/2014/main" id="{8A81FD3E-2BEE-A04B-99BC-5B54B8C0D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4662" y="57282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281" name="Freeform 7">
            <a:extLst>
              <a:ext uri="{FF2B5EF4-FFF2-40B4-BE49-F238E27FC236}">
                <a16:creationId xmlns:a16="http://schemas.microsoft.com/office/drawing/2014/main" id="{4FE322CD-EE19-1D4A-A4A3-471CD5B424FF}"/>
              </a:ext>
            </a:extLst>
          </p:cNvPr>
          <p:cNvSpPr>
            <a:spLocks/>
          </p:cNvSpPr>
          <p:nvPr/>
        </p:nvSpPr>
        <p:spPr bwMode="auto">
          <a:xfrm>
            <a:off x="2497207" y="4175233"/>
            <a:ext cx="3805445" cy="901526"/>
          </a:xfrm>
          <a:custGeom>
            <a:avLst/>
            <a:gdLst>
              <a:gd name="T0" fmla="*/ 0 w 5156094"/>
              <a:gd name="T1" fmla="*/ 0 h 1509215"/>
              <a:gd name="T2" fmla="*/ 6961 w 5156094"/>
              <a:gd name="T3" fmla="*/ 1168047 h 1509215"/>
              <a:gd name="T4" fmla="*/ 1131015 w 5156094"/>
              <a:gd name="T5" fmla="*/ 1170389 h 1509215"/>
              <a:gd name="T6" fmla="*/ 1755021 w 5156094"/>
              <a:gd name="T7" fmla="*/ 1490285 h 1509215"/>
              <a:gd name="T8" fmla="*/ 2207298 w 5156094"/>
              <a:gd name="T9" fmla="*/ 1510706 h 1509215"/>
              <a:gd name="T10" fmla="*/ 2988945 w 5156094"/>
              <a:gd name="T11" fmla="*/ 1198737 h 1509215"/>
              <a:gd name="T12" fmla="*/ 3391674 w 5156094"/>
              <a:gd name="T13" fmla="*/ 1210330 h 1509215"/>
              <a:gd name="T14" fmla="*/ 5156412 w 5156094"/>
              <a:gd name="T15" fmla="*/ 1199641 h 1509215"/>
              <a:gd name="T16" fmla="*/ 5126696 w 5156094"/>
              <a:gd name="T17" fmla="*/ 64147 h 150921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207163 w 5156094"/>
              <a:gd name="connsiteY4" fmla="*/ 1509215 h 1559667"/>
              <a:gd name="connsiteX5" fmla="*/ 2988762 w 5156094"/>
              <a:gd name="connsiteY5" fmla="*/ 1197554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88762 w 5156094"/>
              <a:gd name="connsiteY5" fmla="*/ 1197554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5156094 w 5156094"/>
              <a:gd name="connsiteY6" fmla="*/ 1198456 h 1559667"/>
              <a:gd name="connsiteX7" fmla="*/ 5126381 w 5156094"/>
              <a:gd name="connsiteY7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387547 w 5156094"/>
              <a:gd name="connsiteY2" fmla="*/ 115085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5156094 w 5156094"/>
              <a:gd name="connsiteY6" fmla="*/ 1198456 h 1559667"/>
              <a:gd name="connsiteX7" fmla="*/ 5126381 w 5156094"/>
              <a:gd name="connsiteY7" fmla="*/ 64084 h 1559667"/>
              <a:gd name="connsiteX0" fmla="*/ 0 w 5156094"/>
              <a:gd name="connsiteY0" fmla="*/ 0 h 1553959"/>
              <a:gd name="connsiteX1" fmla="*/ 6961 w 5156094"/>
              <a:gd name="connsiteY1" fmla="*/ 1166894 h 1553959"/>
              <a:gd name="connsiteX2" fmla="*/ 1387547 w 5156094"/>
              <a:gd name="connsiteY2" fmla="*/ 1150854 h 1553959"/>
              <a:gd name="connsiteX3" fmla="*/ 1824854 w 5156094"/>
              <a:gd name="connsiteY3" fmla="*/ 1458577 h 1553959"/>
              <a:gd name="connsiteX4" fmla="*/ 2145216 w 5156094"/>
              <a:gd name="connsiteY4" fmla="*/ 1553959 h 1553959"/>
              <a:gd name="connsiteX5" fmla="*/ 2930257 w 5156094"/>
              <a:gd name="connsiteY5" fmla="*/ 1152811 h 1553959"/>
              <a:gd name="connsiteX6" fmla="*/ 5156094 w 5156094"/>
              <a:gd name="connsiteY6" fmla="*/ 1198456 h 1553959"/>
              <a:gd name="connsiteX7" fmla="*/ 5126381 w 5156094"/>
              <a:gd name="connsiteY7" fmla="*/ 64084 h 1553959"/>
              <a:gd name="connsiteX0" fmla="*/ 0 w 5156094"/>
              <a:gd name="connsiteY0" fmla="*/ 0 h 1458577"/>
              <a:gd name="connsiteX1" fmla="*/ 6961 w 5156094"/>
              <a:gd name="connsiteY1" fmla="*/ 1166894 h 1458577"/>
              <a:gd name="connsiteX2" fmla="*/ 1387547 w 5156094"/>
              <a:gd name="connsiteY2" fmla="*/ 1150854 h 1458577"/>
              <a:gd name="connsiteX3" fmla="*/ 1824854 w 5156094"/>
              <a:gd name="connsiteY3" fmla="*/ 1458577 h 1458577"/>
              <a:gd name="connsiteX4" fmla="*/ 2145216 w 5156094"/>
              <a:gd name="connsiteY4" fmla="*/ 1434487 h 1458577"/>
              <a:gd name="connsiteX5" fmla="*/ 2930257 w 5156094"/>
              <a:gd name="connsiteY5" fmla="*/ 1152811 h 1458577"/>
              <a:gd name="connsiteX6" fmla="*/ 5156094 w 5156094"/>
              <a:gd name="connsiteY6" fmla="*/ 1198456 h 1458577"/>
              <a:gd name="connsiteX7" fmla="*/ 5126381 w 5156094"/>
              <a:gd name="connsiteY7" fmla="*/ 64084 h 1458577"/>
              <a:gd name="connsiteX0" fmla="*/ 0 w 5156094"/>
              <a:gd name="connsiteY0" fmla="*/ 0 h 1458577"/>
              <a:gd name="connsiteX1" fmla="*/ 6961 w 5156094"/>
              <a:gd name="connsiteY1" fmla="*/ 1166894 h 1458577"/>
              <a:gd name="connsiteX2" fmla="*/ 1387547 w 5156094"/>
              <a:gd name="connsiteY2" fmla="*/ 1150854 h 1458577"/>
              <a:gd name="connsiteX3" fmla="*/ 1824854 w 5156094"/>
              <a:gd name="connsiteY3" fmla="*/ 1458577 h 1458577"/>
              <a:gd name="connsiteX4" fmla="*/ 2145216 w 5156094"/>
              <a:gd name="connsiteY4" fmla="*/ 1434487 h 1458577"/>
              <a:gd name="connsiteX5" fmla="*/ 2809732 w 5156094"/>
              <a:gd name="connsiteY5" fmla="*/ 1093074 h 1458577"/>
              <a:gd name="connsiteX6" fmla="*/ 5156094 w 5156094"/>
              <a:gd name="connsiteY6" fmla="*/ 1198456 h 1458577"/>
              <a:gd name="connsiteX7" fmla="*/ 5126381 w 5156094"/>
              <a:gd name="connsiteY7" fmla="*/ 64084 h 1458577"/>
              <a:gd name="connsiteX0" fmla="*/ 0 w 5156094"/>
              <a:gd name="connsiteY0" fmla="*/ 0 h 1458577"/>
              <a:gd name="connsiteX1" fmla="*/ 6961 w 5156094"/>
              <a:gd name="connsiteY1" fmla="*/ 1166894 h 1458577"/>
              <a:gd name="connsiteX2" fmla="*/ 1387547 w 5156094"/>
              <a:gd name="connsiteY2" fmla="*/ 1150854 h 1458577"/>
              <a:gd name="connsiteX3" fmla="*/ 1824854 w 5156094"/>
              <a:gd name="connsiteY3" fmla="*/ 1458577 h 1458577"/>
              <a:gd name="connsiteX4" fmla="*/ 2063570 w 5156094"/>
              <a:gd name="connsiteY4" fmla="*/ 1443677 h 1458577"/>
              <a:gd name="connsiteX5" fmla="*/ 2809732 w 5156094"/>
              <a:gd name="connsiteY5" fmla="*/ 1093074 h 1458577"/>
              <a:gd name="connsiteX6" fmla="*/ 5156094 w 5156094"/>
              <a:gd name="connsiteY6" fmla="*/ 1198456 h 1458577"/>
              <a:gd name="connsiteX7" fmla="*/ 5126381 w 5156094"/>
              <a:gd name="connsiteY7" fmla="*/ 64084 h 1458577"/>
              <a:gd name="connsiteX0" fmla="*/ 0 w 5156094"/>
              <a:gd name="connsiteY0" fmla="*/ 0 h 1443677"/>
              <a:gd name="connsiteX1" fmla="*/ 6961 w 5156094"/>
              <a:gd name="connsiteY1" fmla="*/ 1166894 h 1443677"/>
              <a:gd name="connsiteX2" fmla="*/ 1387547 w 5156094"/>
              <a:gd name="connsiteY2" fmla="*/ 1150854 h 1443677"/>
              <a:gd name="connsiteX3" fmla="*/ 1832629 w 5156094"/>
              <a:gd name="connsiteY3" fmla="*/ 1440196 h 1443677"/>
              <a:gd name="connsiteX4" fmla="*/ 2063570 w 5156094"/>
              <a:gd name="connsiteY4" fmla="*/ 1443677 h 1443677"/>
              <a:gd name="connsiteX5" fmla="*/ 2809732 w 5156094"/>
              <a:gd name="connsiteY5" fmla="*/ 1093074 h 1443677"/>
              <a:gd name="connsiteX6" fmla="*/ 5156094 w 5156094"/>
              <a:gd name="connsiteY6" fmla="*/ 1198456 h 1443677"/>
              <a:gd name="connsiteX7" fmla="*/ 5126381 w 5156094"/>
              <a:gd name="connsiteY7" fmla="*/ 64084 h 144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56094" h="1443677">
                <a:moveTo>
                  <a:pt x="0" y="0"/>
                </a:moveTo>
                <a:cubicBezTo>
                  <a:pt x="2320" y="388965"/>
                  <a:pt x="4641" y="777929"/>
                  <a:pt x="6961" y="1166894"/>
                </a:cubicBezTo>
                <a:lnTo>
                  <a:pt x="1387547" y="1150854"/>
                </a:lnTo>
                <a:lnTo>
                  <a:pt x="1832629" y="1440196"/>
                </a:lnTo>
                <a:lnTo>
                  <a:pt x="2063570" y="1443677"/>
                </a:lnTo>
                <a:lnTo>
                  <a:pt x="2809732" y="1093074"/>
                </a:lnTo>
                <a:lnTo>
                  <a:pt x="5156094" y="1198456"/>
                </a:lnTo>
                <a:lnTo>
                  <a:pt x="5126381" y="64084"/>
                </a:lnTo>
              </a:path>
            </a:pathLst>
          </a:custGeom>
          <a:noFill/>
          <a:ln w="2222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2FCACC2-D909-7B41-AC13-34D894243B2B}"/>
              </a:ext>
            </a:extLst>
          </p:cNvPr>
          <p:cNvSpPr txBox="1"/>
          <p:nvPr/>
        </p:nvSpPr>
        <p:spPr>
          <a:xfrm>
            <a:off x="3519418" y="5565254"/>
            <a:ext cx="2437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C00000"/>
                </a:solidFill>
                <a:latin typeface="Calibri" panose="020F0502020204030204"/>
              </a:rPr>
              <a:t>b</a:t>
            </a:r>
            <a:r>
              <a:rPr lang="en-US" sz="1200" dirty="0" err="1">
                <a:solidFill>
                  <a:srgbClr val="C00000"/>
                </a:solidFill>
                <a:latin typeface="Calibri" panose="020F0502020204030204"/>
              </a:rPr>
              <a:t>ottleneck</a:t>
            </a:r>
            <a:r>
              <a:rPr lang="en-US" sz="1200" dirty="0">
                <a:solidFill>
                  <a:srgbClr val="C00000"/>
                </a:solidFill>
                <a:latin typeface="Calibri" panose="020F0502020204030204"/>
              </a:rPr>
              <a:t> link (almost always busy)</a:t>
            </a:r>
            <a:endParaRPr lang="en-US" sz="135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284F9A-6893-1E4D-8B94-17F64D75D82E}"/>
              </a:ext>
            </a:extLst>
          </p:cNvPr>
          <p:cNvCxnSpPr>
            <a:cxnSpLocks/>
          </p:cNvCxnSpPr>
          <p:nvPr/>
        </p:nvCxnSpPr>
        <p:spPr>
          <a:xfrm>
            <a:off x="4207130" y="5183138"/>
            <a:ext cx="0" cy="4247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DEBF33-EEFE-AC4E-A6EE-FBEFE3D21B68}"/>
              </a:ext>
            </a:extLst>
          </p:cNvPr>
          <p:cNvGrpSpPr/>
          <p:nvPr/>
        </p:nvGrpSpPr>
        <p:grpSpPr>
          <a:xfrm>
            <a:off x="645081" y="4720542"/>
            <a:ext cx="3573344" cy="646331"/>
            <a:chOff x="703842" y="5262044"/>
            <a:chExt cx="4764459" cy="861774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C56DC91-6524-264F-BD66-68BD34152AAA}"/>
                </a:ext>
              </a:extLst>
            </p:cNvPr>
            <p:cNvSpPr txBox="1"/>
            <p:nvPr/>
          </p:nvSpPr>
          <p:spPr>
            <a:xfrm>
              <a:off x="703842" y="5262044"/>
              <a:ext cx="233026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US" sz="1200" dirty="0">
                  <a:solidFill>
                    <a:srgbClr val="C00000"/>
                  </a:solidFill>
                  <a:latin typeface="Calibri" panose="020F0502020204030204"/>
                </a:rPr>
                <a:t>packet queue almost never empty, sometimes overflows packet (loss)</a:t>
              </a:r>
              <a:endParaRPr lang="en-US" sz="1350" dirty="0">
                <a:solidFill>
                  <a:srgbClr val="C00000"/>
                </a:solidFill>
                <a:latin typeface="Calibri" panose="020F0502020204030204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C26690-6ACA-ED46-8053-4773384B91BB}"/>
                </a:ext>
              </a:extLst>
            </p:cNvPr>
            <p:cNvGrpSpPr/>
            <p:nvPr/>
          </p:nvGrpSpPr>
          <p:grpSpPr>
            <a:xfrm>
              <a:off x="4921820" y="5505951"/>
              <a:ext cx="546481" cy="386071"/>
              <a:chOff x="4621648" y="3046041"/>
              <a:chExt cx="1120964" cy="769030"/>
            </a:xfrm>
          </p:grpSpPr>
          <p:grpSp>
            <p:nvGrpSpPr>
              <p:cNvPr id="199" name="Group 58">
                <a:extLst>
                  <a:ext uri="{FF2B5EF4-FFF2-40B4-BE49-F238E27FC236}">
                    <a16:creationId xmlns:a16="http://schemas.microsoft.com/office/drawing/2014/main" id="{9C8DCF2E-441E-E74C-B545-52E572FFE3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7312" y="3046041"/>
                <a:ext cx="495300" cy="760413"/>
                <a:chOff x="333961" y="4406169"/>
                <a:chExt cx="1255305" cy="2136353"/>
              </a:xfrm>
            </p:grpSpPr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4B041975-A7A0-664F-80BD-680D4E755238}"/>
                    </a:ext>
                  </a:extLst>
                </p:cNvPr>
                <p:cNvSpPr/>
                <p:nvPr/>
              </p:nvSpPr>
              <p:spPr>
                <a:xfrm>
                  <a:off x="333961" y="4406169"/>
                  <a:ext cx="969641" cy="2136353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87" h="2138362">
                      <a:moveTo>
                        <a:pt x="0" y="0"/>
                      </a:moveTo>
                      <a:lnTo>
                        <a:pt x="0" y="1190625"/>
                      </a:lnTo>
                      <a:lnTo>
                        <a:pt x="966787" y="2138362"/>
                      </a:lnTo>
                      <a:cubicBezTo>
                        <a:pt x="965200" y="1673225"/>
                        <a:pt x="963612" y="1208087"/>
                        <a:pt x="962025" y="74295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en-US" sz="1350" kern="0" dirty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1FFD2B64-546C-2643-AD7C-08944962BECA}"/>
                    </a:ext>
                  </a:extLst>
                </p:cNvPr>
                <p:cNvSpPr/>
                <p:nvPr/>
              </p:nvSpPr>
              <p:spPr>
                <a:xfrm>
                  <a:off x="350055" y="4410631"/>
                  <a:ext cx="1239211" cy="771583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  <a:gd name="connsiteX0" fmla="*/ 928688 w 1895475"/>
                    <a:gd name="connsiteY0" fmla="*/ 0 h 2138362"/>
                    <a:gd name="connsiteX1" fmla="*/ 0 w 1895475"/>
                    <a:gd name="connsiteY1" fmla="*/ 461963 h 2138362"/>
                    <a:gd name="connsiteX2" fmla="*/ 1895475 w 1895475"/>
                    <a:gd name="connsiteY2" fmla="*/ 2138362 h 2138362"/>
                    <a:gd name="connsiteX3" fmla="*/ 1890713 w 1895475"/>
                    <a:gd name="connsiteY3" fmla="*/ 742950 h 2138362"/>
                    <a:gd name="connsiteX4" fmla="*/ 928688 w 1895475"/>
                    <a:gd name="connsiteY4" fmla="*/ 0 h 213836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890713 w 1895475"/>
                    <a:gd name="connsiteY3" fmla="*/ 342900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238250"/>
                    <a:gd name="connsiteY0" fmla="*/ 0 h 862012"/>
                    <a:gd name="connsiteX1" fmla="*/ 0 w 1238250"/>
                    <a:gd name="connsiteY1" fmla="*/ 61913 h 862012"/>
                    <a:gd name="connsiteX2" fmla="*/ 947738 w 1238250"/>
                    <a:gd name="connsiteY2" fmla="*/ 862012 h 862012"/>
                    <a:gd name="connsiteX3" fmla="*/ 1238250 w 1238250"/>
                    <a:gd name="connsiteY3" fmla="*/ 814388 h 862012"/>
                    <a:gd name="connsiteX4" fmla="*/ 247650 w 1238250"/>
                    <a:gd name="connsiteY4" fmla="*/ 0 h 8620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8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6"/>
                    <a:gd name="connsiteX1" fmla="*/ 0 w 1238250"/>
                    <a:gd name="connsiteY1" fmla="*/ 4763 h 773376"/>
                    <a:gd name="connsiteX2" fmla="*/ 952500 w 1238250"/>
                    <a:gd name="connsiteY2" fmla="*/ 766762 h 773376"/>
                    <a:gd name="connsiteX3" fmla="*/ 1238250 w 1238250"/>
                    <a:gd name="connsiteY3" fmla="*/ 771525 h 773376"/>
                    <a:gd name="connsiteX4" fmla="*/ 233363 w 1238250"/>
                    <a:gd name="connsiteY4" fmla="*/ 0 h 773376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6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5"/>
                    <a:gd name="connsiteX1" fmla="*/ 0 w 1238250"/>
                    <a:gd name="connsiteY1" fmla="*/ 4763 h 773375"/>
                    <a:gd name="connsiteX2" fmla="*/ 952500 w 1238250"/>
                    <a:gd name="connsiteY2" fmla="*/ 766762 h 773375"/>
                    <a:gd name="connsiteX3" fmla="*/ 1238250 w 1238250"/>
                    <a:gd name="connsiteY3" fmla="*/ 771523 h 773375"/>
                    <a:gd name="connsiteX4" fmla="*/ 233363 w 1238250"/>
                    <a:gd name="connsiteY4" fmla="*/ 0 h 773375"/>
                    <a:gd name="connsiteX0" fmla="*/ 233363 w 1238250"/>
                    <a:gd name="connsiteY0" fmla="*/ 0 h 771523"/>
                    <a:gd name="connsiteX1" fmla="*/ 0 w 1238250"/>
                    <a:gd name="connsiteY1" fmla="*/ 4763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71523"/>
                    <a:gd name="connsiteX1" fmla="*/ 0 w 1238250"/>
                    <a:gd name="connsiteY1" fmla="*/ 23466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57496"/>
                    <a:gd name="connsiteX1" fmla="*/ 0 w 1238250"/>
                    <a:gd name="connsiteY1" fmla="*/ 9439 h 757496"/>
                    <a:gd name="connsiteX2" fmla="*/ 952500 w 1238250"/>
                    <a:gd name="connsiteY2" fmla="*/ 752735 h 757496"/>
                    <a:gd name="connsiteX3" fmla="*/ 1238250 w 1238250"/>
                    <a:gd name="connsiteY3" fmla="*/ 757496 h 757496"/>
                    <a:gd name="connsiteX4" fmla="*/ 233363 w 1238250"/>
                    <a:gd name="connsiteY4" fmla="*/ 0 h 757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250" h="757496">
                      <a:moveTo>
                        <a:pt x="233363" y="0"/>
                      </a:moveTo>
                      <a:lnTo>
                        <a:pt x="0" y="9439"/>
                      </a:lnTo>
                      <a:lnTo>
                        <a:pt x="952500" y="752735"/>
                      </a:lnTo>
                      <a:cubicBezTo>
                        <a:pt x="1060450" y="744798"/>
                        <a:pt x="1035049" y="751145"/>
                        <a:pt x="1238250" y="757496"/>
                      </a:cubicBezTo>
                      <a:lnTo>
                        <a:pt x="233363" y="0"/>
                      </a:lnTo>
                      <a:close/>
                    </a:path>
                  </a:pathLst>
                </a:custGeom>
                <a:solidFill>
                  <a:srgbClr val="ED356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en-US" sz="1350" kern="0" dirty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202" name="Rectangle 68">
                  <a:extLst>
                    <a:ext uri="{FF2B5EF4-FFF2-40B4-BE49-F238E27FC236}">
                      <a16:creationId xmlns:a16="http://schemas.microsoft.com/office/drawing/2014/main" id="{4B96C577-1D41-C041-9B20-7071CF6D3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9719" y="5166823"/>
                  <a:ext cx="289686" cy="1351386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85800">
                    <a:defRPr/>
                  </a:pPr>
                  <a:endParaRPr lang="en-US" altLang="en-US" sz="1350">
                    <a:solidFill>
                      <a:srgbClr val="FFFFFF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up 58">
                <a:extLst>
                  <a:ext uri="{FF2B5EF4-FFF2-40B4-BE49-F238E27FC236}">
                    <a16:creationId xmlns:a16="http://schemas.microsoft.com/office/drawing/2014/main" id="{28D67BA5-B51E-1F4B-9F91-6C8CB9B778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1006" y="3051076"/>
                <a:ext cx="495300" cy="760413"/>
                <a:chOff x="333961" y="4406169"/>
                <a:chExt cx="1255305" cy="2136353"/>
              </a:xfrm>
            </p:grpSpPr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56F3A370-4056-4D4B-9032-355AAB97EFC1}"/>
                    </a:ext>
                  </a:extLst>
                </p:cNvPr>
                <p:cNvSpPr/>
                <p:nvPr/>
              </p:nvSpPr>
              <p:spPr>
                <a:xfrm>
                  <a:off x="333961" y="4406169"/>
                  <a:ext cx="969641" cy="2136353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87" h="2138362">
                      <a:moveTo>
                        <a:pt x="0" y="0"/>
                      </a:moveTo>
                      <a:lnTo>
                        <a:pt x="0" y="1190625"/>
                      </a:lnTo>
                      <a:lnTo>
                        <a:pt x="966787" y="2138362"/>
                      </a:lnTo>
                      <a:cubicBezTo>
                        <a:pt x="965200" y="1673225"/>
                        <a:pt x="963612" y="1208087"/>
                        <a:pt x="962025" y="74295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en-US" sz="1350" kern="0" dirty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FC9A9D04-FD70-E345-8B40-8B52B4895FD3}"/>
                    </a:ext>
                  </a:extLst>
                </p:cNvPr>
                <p:cNvSpPr/>
                <p:nvPr/>
              </p:nvSpPr>
              <p:spPr>
                <a:xfrm>
                  <a:off x="350055" y="4410631"/>
                  <a:ext cx="1239211" cy="771583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  <a:gd name="connsiteX0" fmla="*/ 928688 w 1895475"/>
                    <a:gd name="connsiteY0" fmla="*/ 0 h 2138362"/>
                    <a:gd name="connsiteX1" fmla="*/ 0 w 1895475"/>
                    <a:gd name="connsiteY1" fmla="*/ 461963 h 2138362"/>
                    <a:gd name="connsiteX2" fmla="*/ 1895475 w 1895475"/>
                    <a:gd name="connsiteY2" fmla="*/ 2138362 h 2138362"/>
                    <a:gd name="connsiteX3" fmla="*/ 1890713 w 1895475"/>
                    <a:gd name="connsiteY3" fmla="*/ 742950 h 2138362"/>
                    <a:gd name="connsiteX4" fmla="*/ 928688 w 1895475"/>
                    <a:gd name="connsiteY4" fmla="*/ 0 h 213836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890713 w 1895475"/>
                    <a:gd name="connsiteY3" fmla="*/ 342900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238250"/>
                    <a:gd name="connsiteY0" fmla="*/ 0 h 862012"/>
                    <a:gd name="connsiteX1" fmla="*/ 0 w 1238250"/>
                    <a:gd name="connsiteY1" fmla="*/ 61913 h 862012"/>
                    <a:gd name="connsiteX2" fmla="*/ 947738 w 1238250"/>
                    <a:gd name="connsiteY2" fmla="*/ 862012 h 862012"/>
                    <a:gd name="connsiteX3" fmla="*/ 1238250 w 1238250"/>
                    <a:gd name="connsiteY3" fmla="*/ 814388 h 862012"/>
                    <a:gd name="connsiteX4" fmla="*/ 247650 w 1238250"/>
                    <a:gd name="connsiteY4" fmla="*/ 0 h 8620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8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6"/>
                    <a:gd name="connsiteX1" fmla="*/ 0 w 1238250"/>
                    <a:gd name="connsiteY1" fmla="*/ 4763 h 773376"/>
                    <a:gd name="connsiteX2" fmla="*/ 952500 w 1238250"/>
                    <a:gd name="connsiteY2" fmla="*/ 766762 h 773376"/>
                    <a:gd name="connsiteX3" fmla="*/ 1238250 w 1238250"/>
                    <a:gd name="connsiteY3" fmla="*/ 771525 h 773376"/>
                    <a:gd name="connsiteX4" fmla="*/ 233363 w 1238250"/>
                    <a:gd name="connsiteY4" fmla="*/ 0 h 773376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6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5"/>
                    <a:gd name="connsiteX1" fmla="*/ 0 w 1238250"/>
                    <a:gd name="connsiteY1" fmla="*/ 4763 h 773375"/>
                    <a:gd name="connsiteX2" fmla="*/ 952500 w 1238250"/>
                    <a:gd name="connsiteY2" fmla="*/ 766762 h 773375"/>
                    <a:gd name="connsiteX3" fmla="*/ 1238250 w 1238250"/>
                    <a:gd name="connsiteY3" fmla="*/ 771523 h 773375"/>
                    <a:gd name="connsiteX4" fmla="*/ 233363 w 1238250"/>
                    <a:gd name="connsiteY4" fmla="*/ 0 h 773375"/>
                    <a:gd name="connsiteX0" fmla="*/ 233363 w 1238250"/>
                    <a:gd name="connsiteY0" fmla="*/ 0 h 771523"/>
                    <a:gd name="connsiteX1" fmla="*/ 0 w 1238250"/>
                    <a:gd name="connsiteY1" fmla="*/ 4763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71523"/>
                    <a:gd name="connsiteX1" fmla="*/ 0 w 1238250"/>
                    <a:gd name="connsiteY1" fmla="*/ 23466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57496"/>
                    <a:gd name="connsiteX1" fmla="*/ 0 w 1238250"/>
                    <a:gd name="connsiteY1" fmla="*/ 9439 h 757496"/>
                    <a:gd name="connsiteX2" fmla="*/ 952500 w 1238250"/>
                    <a:gd name="connsiteY2" fmla="*/ 752735 h 757496"/>
                    <a:gd name="connsiteX3" fmla="*/ 1238250 w 1238250"/>
                    <a:gd name="connsiteY3" fmla="*/ 757496 h 757496"/>
                    <a:gd name="connsiteX4" fmla="*/ 233363 w 1238250"/>
                    <a:gd name="connsiteY4" fmla="*/ 0 h 757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250" h="757496">
                      <a:moveTo>
                        <a:pt x="233363" y="0"/>
                      </a:moveTo>
                      <a:lnTo>
                        <a:pt x="0" y="9439"/>
                      </a:lnTo>
                      <a:lnTo>
                        <a:pt x="952500" y="752735"/>
                      </a:lnTo>
                      <a:cubicBezTo>
                        <a:pt x="1060450" y="744798"/>
                        <a:pt x="1035049" y="751145"/>
                        <a:pt x="1238250" y="757496"/>
                      </a:cubicBezTo>
                      <a:lnTo>
                        <a:pt x="233363" y="0"/>
                      </a:lnTo>
                      <a:close/>
                    </a:path>
                  </a:pathLst>
                </a:custGeom>
                <a:solidFill>
                  <a:srgbClr val="ED356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en-US" sz="1350" kern="0" dirty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154" name="Rectangle 68">
                  <a:extLst>
                    <a:ext uri="{FF2B5EF4-FFF2-40B4-BE49-F238E27FC236}">
                      <a16:creationId xmlns:a16="http://schemas.microsoft.com/office/drawing/2014/main" id="{DB9F22EB-34DD-B44E-B8F0-F93A80887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9719" y="5166823"/>
                  <a:ext cx="289686" cy="1351386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85800">
                    <a:defRPr/>
                  </a:pPr>
                  <a:endParaRPr lang="en-US" altLang="en-US" sz="1350">
                    <a:solidFill>
                      <a:srgbClr val="FFFFFF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7" name="Group 61">
                <a:extLst>
                  <a:ext uri="{FF2B5EF4-FFF2-40B4-BE49-F238E27FC236}">
                    <a16:creationId xmlns:a16="http://schemas.microsoft.com/office/drawing/2014/main" id="{8EBA6A47-608B-5949-888D-EE10ACCBFC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16091" y="3049780"/>
                <a:ext cx="494208" cy="761128"/>
                <a:chOff x="335231" y="4405745"/>
                <a:chExt cx="1252537" cy="2138362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8B0E7BF7-08BC-9E4B-BA69-36C0B14D8D1C}"/>
                    </a:ext>
                  </a:extLst>
                </p:cNvPr>
                <p:cNvSpPr/>
                <p:nvPr/>
              </p:nvSpPr>
              <p:spPr>
                <a:xfrm>
                  <a:off x="335231" y="4406992"/>
                  <a:ext cx="965619" cy="2136350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87" h="2138362">
                      <a:moveTo>
                        <a:pt x="0" y="0"/>
                      </a:moveTo>
                      <a:lnTo>
                        <a:pt x="0" y="1190625"/>
                      </a:lnTo>
                      <a:lnTo>
                        <a:pt x="966787" y="2138362"/>
                      </a:lnTo>
                      <a:cubicBezTo>
                        <a:pt x="965200" y="1673225"/>
                        <a:pt x="963612" y="1208087"/>
                        <a:pt x="962025" y="74295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en-US" sz="1350" kern="0" dirty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671F6074-CF54-2643-81D7-12EC582C9E91}"/>
                    </a:ext>
                  </a:extLst>
                </p:cNvPr>
                <p:cNvSpPr/>
                <p:nvPr/>
              </p:nvSpPr>
              <p:spPr>
                <a:xfrm>
                  <a:off x="351325" y="4411451"/>
                  <a:ext cx="1235186" cy="771586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  <a:gd name="connsiteX0" fmla="*/ 928688 w 1895475"/>
                    <a:gd name="connsiteY0" fmla="*/ 0 h 2138362"/>
                    <a:gd name="connsiteX1" fmla="*/ 0 w 1895475"/>
                    <a:gd name="connsiteY1" fmla="*/ 461963 h 2138362"/>
                    <a:gd name="connsiteX2" fmla="*/ 1895475 w 1895475"/>
                    <a:gd name="connsiteY2" fmla="*/ 2138362 h 2138362"/>
                    <a:gd name="connsiteX3" fmla="*/ 1890713 w 1895475"/>
                    <a:gd name="connsiteY3" fmla="*/ 742950 h 2138362"/>
                    <a:gd name="connsiteX4" fmla="*/ 928688 w 1895475"/>
                    <a:gd name="connsiteY4" fmla="*/ 0 h 213836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890713 w 1895475"/>
                    <a:gd name="connsiteY3" fmla="*/ 342900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238250"/>
                    <a:gd name="connsiteY0" fmla="*/ 0 h 862012"/>
                    <a:gd name="connsiteX1" fmla="*/ 0 w 1238250"/>
                    <a:gd name="connsiteY1" fmla="*/ 61913 h 862012"/>
                    <a:gd name="connsiteX2" fmla="*/ 947738 w 1238250"/>
                    <a:gd name="connsiteY2" fmla="*/ 862012 h 862012"/>
                    <a:gd name="connsiteX3" fmla="*/ 1238250 w 1238250"/>
                    <a:gd name="connsiteY3" fmla="*/ 814388 h 862012"/>
                    <a:gd name="connsiteX4" fmla="*/ 247650 w 1238250"/>
                    <a:gd name="connsiteY4" fmla="*/ 0 h 8620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8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6"/>
                    <a:gd name="connsiteX1" fmla="*/ 0 w 1238250"/>
                    <a:gd name="connsiteY1" fmla="*/ 4763 h 773376"/>
                    <a:gd name="connsiteX2" fmla="*/ 952500 w 1238250"/>
                    <a:gd name="connsiteY2" fmla="*/ 766762 h 773376"/>
                    <a:gd name="connsiteX3" fmla="*/ 1238250 w 1238250"/>
                    <a:gd name="connsiteY3" fmla="*/ 771525 h 773376"/>
                    <a:gd name="connsiteX4" fmla="*/ 233363 w 1238250"/>
                    <a:gd name="connsiteY4" fmla="*/ 0 h 773376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6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5"/>
                    <a:gd name="connsiteX1" fmla="*/ 0 w 1238250"/>
                    <a:gd name="connsiteY1" fmla="*/ 4763 h 773375"/>
                    <a:gd name="connsiteX2" fmla="*/ 952500 w 1238250"/>
                    <a:gd name="connsiteY2" fmla="*/ 766762 h 773375"/>
                    <a:gd name="connsiteX3" fmla="*/ 1238250 w 1238250"/>
                    <a:gd name="connsiteY3" fmla="*/ 771523 h 773375"/>
                    <a:gd name="connsiteX4" fmla="*/ 233363 w 1238250"/>
                    <a:gd name="connsiteY4" fmla="*/ 0 h 773375"/>
                    <a:gd name="connsiteX0" fmla="*/ 233363 w 1238250"/>
                    <a:gd name="connsiteY0" fmla="*/ 0 h 771523"/>
                    <a:gd name="connsiteX1" fmla="*/ 0 w 1238250"/>
                    <a:gd name="connsiteY1" fmla="*/ 4763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71523"/>
                    <a:gd name="connsiteX1" fmla="*/ 0 w 1238250"/>
                    <a:gd name="connsiteY1" fmla="*/ 23466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57496"/>
                    <a:gd name="connsiteX1" fmla="*/ 0 w 1238250"/>
                    <a:gd name="connsiteY1" fmla="*/ 9439 h 757496"/>
                    <a:gd name="connsiteX2" fmla="*/ 952500 w 1238250"/>
                    <a:gd name="connsiteY2" fmla="*/ 752735 h 757496"/>
                    <a:gd name="connsiteX3" fmla="*/ 1238250 w 1238250"/>
                    <a:gd name="connsiteY3" fmla="*/ 757496 h 757496"/>
                    <a:gd name="connsiteX4" fmla="*/ 233363 w 1238250"/>
                    <a:gd name="connsiteY4" fmla="*/ 0 h 757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250" h="757496">
                      <a:moveTo>
                        <a:pt x="233363" y="0"/>
                      </a:moveTo>
                      <a:lnTo>
                        <a:pt x="0" y="9439"/>
                      </a:lnTo>
                      <a:lnTo>
                        <a:pt x="952500" y="752735"/>
                      </a:lnTo>
                      <a:cubicBezTo>
                        <a:pt x="1060450" y="744798"/>
                        <a:pt x="1035049" y="751145"/>
                        <a:pt x="1238250" y="757496"/>
                      </a:cubicBezTo>
                      <a:lnTo>
                        <a:pt x="233363" y="0"/>
                      </a:lnTo>
                      <a:close/>
                    </a:path>
                  </a:pathLst>
                </a:custGeom>
                <a:solidFill>
                  <a:srgbClr val="ED356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en-US" sz="1350" kern="0" dirty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151" name="Rectangle 65">
                  <a:extLst>
                    <a:ext uri="{FF2B5EF4-FFF2-40B4-BE49-F238E27FC236}">
                      <a16:creationId xmlns:a16="http://schemas.microsoft.com/office/drawing/2014/main" id="{24B1948E-031B-0E41-806A-4FBC399FC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825" y="5178575"/>
                  <a:ext cx="289686" cy="1351389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85800">
                    <a:defRPr/>
                  </a:pPr>
                  <a:endParaRPr lang="en-US" altLang="en-US" sz="1350">
                    <a:solidFill>
                      <a:srgbClr val="FFFFFF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up 61">
                <a:extLst>
                  <a:ext uri="{FF2B5EF4-FFF2-40B4-BE49-F238E27FC236}">
                    <a16:creationId xmlns:a16="http://schemas.microsoft.com/office/drawing/2014/main" id="{A84018EA-3016-6944-815C-BDA0454861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1648" y="3053943"/>
                <a:ext cx="494208" cy="761128"/>
                <a:chOff x="335231" y="4405745"/>
                <a:chExt cx="1252537" cy="2138362"/>
              </a:xfrm>
            </p:grpSpPr>
            <p:sp>
              <p:nvSpPr>
                <p:cNvPr id="204" name="Freeform 203">
                  <a:extLst>
                    <a:ext uri="{FF2B5EF4-FFF2-40B4-BE49-F238E27FC236}">
                      <a16:creationId xmlns:a16="http://schemas.microsoft.com/office/drawing/2014/main" id="{A877B87A-03DB-5F4A-A8C2-6E39BA84A122}"/>
                    </a:ext>
                  </a:extLst>
                </p:cNvPr>
                <p:cNvSpPr/>
                <p:nvPr/>
              </p:nvSpPr>
              <p:spPr>
                <a:xfrm>
                  <a:off x="335231" y="4406992"/>
                  <a:ext cx="965619" cy="2136350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87" h="2138362">
                      <a:moveTo>
                        <a:pt x="0" y="0"/>
                      </a:moveTo>
                      <a:lnTo>
                        <a:pt x="0" y="1190625"/>
                      </a:lnTo>
                      <a:lnTo>
                        <a:pt x="966787" y="2138362"/>
                      </a:lnTo>
                      <a:cubicBezTo>
                        <a:pt x="965200" y="1673225"/>
                        <a:pt x="963612" y="1208087"/>
                        <a:pt x="962025" y="74295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en-US" sz="1350" kern="0" dirty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205" name="Freeform 204">
                  <a:extLst>
                    <a:ext uri="{FF2B5EF4-FFF2-40B4-BE49-F238E27FC236}">
                      <a16:creationId xmlns:a16="http://schemas.microsoft.com/office/drawing/2014/main" id="{D4629751-292C-9C46-8380-46F69573297B}"/>
                    </a:ext>
                  </a:extLst>
                </p:cNvPr>
                <p:cNvSpPr/>
                <p:nvPr/>
              </p:nvSpPr>
              <p:spPr>
                <a:xfrm>
                  <a:off x="351325" y="4411451"/>
                  <a:ext cx="1235186" cy="771586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  <a:gd name="connsiteX0" fmla="*/ 928688 w 1895475"/>
                    <a:gd name="connsiteY0" fmla="*/ 0 h 2138362"/>
                    <a:gd name="connsiteX1" fmla="*/ 0 w 1895475"/>
                    <a:gd name="connsiteY1" fmla="*/ 461963 h 2138362"/>
                    <a:gd name="connsiteX2" fmla="*/ 1895475 w 1895475"/>
                    <a:gd name="connsiteY2" fmla="*/ 2138362 h 2138362"/>
                    <a:gd name="connsiteX3" fmla="*/ 1890713 w 1895475"/>
                    <a:gd name="connsiteY3" fmla="*/ 742950 h 2138362"/>
                    <a:gd name="connsiteX4" fmla="*/ 928688 w 1895475"/>
                    <a:gd name="connsiteY4" fmla="*/ 0 h 213836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890713 w 1895475"/>
                    <a:gd name="connsiteY3" fmla="*/ 342900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238250"/>
                    <a:gd name="connsiteY0" fmla="*/ 0 h 862012"/>
                    <a:gd name="connsiteX1" fmla="*/ 0 w 1238250"/>
                    <a:gd name="connsiteY1" fmla="*/ 61913 h 862012"/>
                    <a:gd name="connsiteX2" fmla="*/ 947738 w 1238250"/>
                    <a:gd name="connsiteY2" fmla="*/ 862012 h 862012"/>
                    <a:gd name="connsiteX3" fmla="*/ 1238250 w 1238250"/>
                    <a:gd name="connsiteY3" fmla="*/ 814388 h 862012"/>
                    <a:gd name="connsiteX4" fmla="*/ 247650 w 1238250"/>
                    <a:gd name="connsiteY4" fmla="*/ 0 h 8620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8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6"/>
                    <a:gd name="connsiteX1" fmla="*/ 0 w 1238250"/>
                    <a:gd name="connsiteY1" fmla="*/ 4763 h 773376"/>
                    <a:gd name="connsiteX2" fmla="*/ 952500 w 1238250"/>
                    <a:gd name="connsiteY2" fmla="*/ 766762 h 773376"/>
                    <a:gd name="connsiteX3" fmla="*/ 1238250 w 1238250"/>
                    <a:gd name="connsiteY3" fmla="*/ 771525 h 773376"/>
                    <a:gd name="connsiteX4" fmla="*/ 233363 w 1238250"/>
                    <a:gd name="connsiteY4" fmla="*/ 0 h 773376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6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5"/>
                    <a:gd name="connsiteX1" fmla="*/ 0 w 1238250"/>
                    <a:gd name="connsiteY1" fmla="*/ 4763 h 773375"/>
                    <a:gd name="connsiteX2" fmla="*/ 952500 w 1238250"/>
                    <a:gd name="connsiteY2" fmla="*/ 766762 h 773375"/>
                    <a:gd name="connsiteX3" fmla="*/ 1238250 w 1238250"/>
                    <a:gd name="connsiteY3" fmla="*/ 771523 h 773375"/>
                    <a:gd name="connsiteX4" fmla="*/ 233363 w 1238250"/>
                    <a:gd name="connsiteY4" fmla="*/ 0 h 773375"/>
                    <a:gd name="connsiteX0" fmla="*/ 233363 w 1238250"/>
                    <a:gd name="connsiteY0" fmla="*/ 0 h 771523"/>
                    <a:gd name="connsiteX1" fmla="*/ 0 w 1238250"/>
                    <a:gd name="connsiteY1" fmla="*/ 4763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71523"/>
                    <a:gd name="connsiteX1" fmla="*/ 0 w 1238250"/>
                    <a:gd name="connsiteY1" fmla="*/ 23466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57496"/>
                    <a:gd name="connsiteX1" fmla="*/ 0 w 1238250"/>
                    <a:gd name="connsiteY1" fmla="*/ 9439 h 757496"/>
                    <a:gd name="connsiteX2" fmla="*/ 952500 w 1238250"/>
                    <a:gd name="connsiteY2" fmla="*/ 752735 h 757496"/>
                    <a:gd name="connsiteX3" fmla="*/ 1238250 w 1238250"/>
                    <a:gd name="connsiteY3" fmla="*/ 757496 h 757496"/>
                    <a:gd name="connsiteX4" fmla="*/ 233363 w 1238250"/>
                    <a:gd name="connsiteY4" fmla="*/ 0 h 757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250" h="757496">
                      <a:moveTo>
                        <a:pt x="233363" y="0"/>
                      </a:moveTo>
                      <a:lnTo>
                        <a:pt x="0" y="9439"/>
                      </a:lnTo>
                      <a:lnTo>
                        <a:pt x="952500" y="752735"/>
                      </a:lnTo>
                      <a:cubicBezTo>
                        <a:pt x="1060450" y="744798"/>
                        <a:pt x="1035049" y="751145"/>
                        <a:pt x="1238250" y="757496"/>
                      </a:cubicBezTo>
                      <a:lnTo>
                        <a:pt x="233363" y="0"/>
                      </a:lnTo>
                      <a:close/>
                    </a:path>
                  </a:pathLst>
                </a:custGeom>
                <a:solidFill>
                  <a:srgbClr val="ED356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en-US" sz="1350" kern="0" dirty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206" name="Rectangle 65">
                  <a:extLst>
                    <a:ext uri="{FF2B5EF4-FFF2-40B4-BE49-F238E27FC236}">
                      <a16:creationId xmlns:a16="http://schemas.microsoft.com/office/drawing/2014/main" id="{549A4DDD-F461-2345-B6CC-E7011D891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825" y="5178575"/>
                  <a:ext cx="289686" cy="1351389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85800">
                    <a:defRPr/>
                  </a:pPr>
                  <a:endParaRPr lang="en-US" altLang="en-US" sz="1350">
                    <a:solidFill>
                      <a:srgbClr val="FFFFFF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9EDF9F3-6222-AB41-A132-50D0D344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2773" y="5696183"/>
              <a:ext cx="19316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F8F38F-0026-3541-8248-4367CE19639B}"/>
              </a:ext>
            </a:extLst>
          </p:cNvPr>
          <p:cNvGrpSpPr/>
          <p:nvPr/>
        </p:nvGrpSpPr>
        <p:grpSpPr>
          <a:xfrm>
            <a:off x="4048125" y="3904981"/>
            <a:ext cx="457200" cy="471740"/>
            <a:chOff x="5486400" y="4101741"/>
            <a:chExt cx="609600" cy="628987"/>
          </a:xfrm>
        </p:grpSpPr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7793E5EB-2CBF-704E-8E72-9F0A5CB5A0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8360" y="4102100"/>
              <a:ext cx="176916" cy="454025"/>
            </a:xfrm>
            <a:custGeom>
              <a:avLst/>
              <a:gdLst>
                <a:gd name="T0" fmla="*/ 2147483647 w 12213"/>
                <a:gd name="T1" fmla="*/ 2147483647 h 10000"/>
                <a:gd name="T2" fmla="*/ 0 w 12213"/>
                <a:gd name="T3" fmla="*/ 0 h 10000"/>
                <a:gd name="T4" fmla="*/ 0 w 12213"/>
                <a:gd name="T5" fmla="*/ 2147483647 h 10000"/>
                <a:gd name="T6" fmla="*/ 2147483647 w 12213"/>
                <a:gd name="T7" fmla="*/ 2147483647 h 10000"/>
                <a:gd name="T8" fmla="*/ 2147483647 w 12213"/>
                <a:gd name="T9" fmla="*/ 2147483647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2224 w 12711"/>
                <a:gd name="connsiteY0" fmla="*/ 4661 h 7743"/>
                <a:gd name="connsiteX1" fmla="*/ 498 w 12711"/>
                <a:gd name="connsiteY1" fmla="*/ 0 h 7743"/>
                <a:gd name="connsiteX2" fmla="*/ 0 w 12711"/>
                <a:gd name="connsiteY2" fmla="*/ 7743 h 7743"/>
                <a:gd name="connsiteX3" fmla="*/ 12711 w 12711"/>
                <a:gd name="connsiteY3" fmla="*/ 6473 h 7743"/>
                <a:gd name="connsiteX4" fmla="*/ 12224 w 12711"/>
                <a:gd name="connsiteY4" fmla="*/ 4661 h 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1" h="7743">
                  <a:moveTo>
                    <a:pt x="12224" y="4661"/>
                  </a:moveTo>
                  <a:lnTo>
                    <a:pt x="498" y="0"/>
                  </a:lnTo>
                  <a:lnTo>
                    <a:pt x="0" y="7743"/>
                  </a:lnTo>
                  <a:lnTo>
                    <a:pt x="12711" y="6473"/>
                  </a:lnTo>
                  <a:lnTo>
                    <a:pt x="12224" y="4661"/>
                  </a:lnTo>
                  <a:close/>
                </a:path>
              </a:pathLst>
            </a:custGeom>
            <a:gradFill rotWithShape="1">
              <a:gsLst>
                <a:gs pos="0">
                  <a:srgbClr val="3333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7" name="Group 190">
              <a:extLst>
                <a:ext uri="{FF2B5EF4-FFF2-40B4-BE49-F238E27FC236}">
                  <a16:creationId xmlns:a16="http://schemas.microsoft.com/office/drawing/2014/main" id="{AC979BFC-E642-744F-9DC1-BADB697791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86400" y="4355542"/>
              <a:ext cx="350533" cy="375186"/>
              <a:chOff x="-44" y="1473"/>
              <a:chExt cx="981" cy="1105"/>
            </a:xfrm>
          </p:grpSpPr>
          <p:pic>
            <p:nvPicPr>
              <p:cNvPr id="118" name="Picture 191" descr="desktop_computer_stylized_medium">
                <a:extLst>
                  <a:ext uri="{FF2B5EF4-FFF2-40B4-BE49-F238E27FC236}">
                    <a16:creationId xmlns:a16="http://schemas.microsoft.com/office/drawing/2014/main" id="{736C455F-8687-0644-9BAB-D641A51B10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" name="Freeform 192">
                <a:extLst>
                  <a:ext uri="{FF2B5EF4-FFF2-40B4-BE49-F238E27FC236}">
                    <a16:creationId xmlns:a16="http://schemas.microsoft.com/office/drawing/2014/main" id="{2F5B8C3C-D867-384D-B512-9A636B471B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3C0199-62D3-6F48-8939-D9C39B61FAF4}"/>
                </a:ext>
              </a:extLst>
            </p:cNvPr>
            <p:cNvGrpSpPr/>
            <p:nvPr/>
          </p:nvGrpSpPr>
          <p:grpSpPr>
            <a:xfrm>
              <a:off x="5831973" y="4101741"/>
              <a:ext cx="264027" cy="451210"/>
              <a:chOff x="5831973" y="4101740"/>
              <a:chExt cx="295777" cy="502587"/>
            </a:xfrm>
          </p:grpSpPr>
          <p:sp>
            <p:nvSpPr>
              <p:cNvPr id="114" name="Rectangle 24">
                <a:extLst>
                  <a:ext uri="{FF2B5EF4-FFF2-40B4-BE49-F238E27FC236}">
                    <a16:creationId xmlns:a16="http://schemas.microsoft.com/office/drawing/2014/main" id="{429B5AEE-1F47-7F43-9636-D936822F5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1973" y="4101740"/>
                <a:ext cx="295777" cy="5025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300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5D92F00-ABB5-E44E-A2E6-C8C218DD732B}"/>
                  </a:ext>
                </a:extLst>
              </p:cNvPr>
              <p:cNvGrpSpPr/>
              <p:nvPr/>
            </p:nvGrpSpPr>
            <p:grpSpPr>
              <a:xfrm>
                <a:off x="5832475" y="4197350"/>
                <a:ext cx="295275" cy="307975"/>
                <a:chOff x="5832475" y="4197350"/>
                <a:chExt cx="295275" cy="30797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8C633B10-A8EE-F749-A263-B00982789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5650" y="430530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C585E959-0F41-AC45-8ACF-4B548946D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5650" y="419735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7F4A0E50-9EDE-554A-A2C3-B6C198AF3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2475" y="441325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F1EFFB3B-ABD3-F54B-AC79-99F2EC5F3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2475" y="4505325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F18F8F-3DE9-9D40-A6F4-642CE6C034E9}"/>
              </a:ext>
            </a:extLst>
          </p:cNvPr>
          <p:cNvGrpSpPr/>
          <p:nvPr/>
        </p:nvGrpSpPr>
        <p:grpSpPr>
          <a:xfrm>
            <a:off x="2722927" y="5171168"/>
            <a:ext cx="539501" cy="409559"/>
            <a:chOff x="6454273" y="3133725"/>
            <a:chExt cx="719335" cy="546078"/>
          </a:xfrm>
        </p:grpSpPr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A3E08F8A-79F3-664D-94EC-D6F2A5601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285" y="3133725"/>
              <a:ext cx="176916" cy="454025"/>
            </a:xfrm>
            <a:custGeom>
              <a:avLst/>
              <a:gdLst>
                <a:gd name="T0" fmla="*/ 2147483647 w 12213"/>
                <a:gd name="T1" fmla="*/ 2147483647 h 10000"/>
                <a:gd name="T2" fmla="*/ 0 w 12213"/>
                <a:gd name="T3" fmla="*/ 0 h 10000"/>
                <a:gd name="T4" fmla="*/ 0 w 12213"/>
                <a:gd name="T5" fmla="*/ 2147483647 h 10000"/>
                <a:gd name="T6" fmla="*/ 2147483647 w 12213"/>
                <a:gd name="T7" fmla="*/ 2147483647 h 10000"/>
                <a:gd name="T8" fmla="*/ 2147483647 w 12213"/>
                <a:gd name="T9" fmla="*/ 2147483647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2224 w 12711"/>
                <a:gd name="connsiteY0" fmla="*/ 4661 h 7743"/>
                <a:gd name="connsiteX1" fmla="*/ 498 w 12711"/>
                <a:gd name="connsiteY1" fmla="*/ 0 h 7743"/>
                <a:gd name="connsiteX2" fmla="*/ 0 w 12711"/>
                <a:gd name="connsiteY2" fmla="*/ 7743 h 7743"/>
                <a:gd name="connsiteX3" fmla="*/ 12711 w 12711"/>
                <a:gd name="connsiteY3" fmla="*/ 6473 h 7743"/>
                <a:gd name="connsiteX4" fmla="*/ 12224 w 12711"/>
                <a:gd name="connsiteY4" fmla="*/ 4661 h 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1" h="7743">
                  <a:moveTo>
                    <a:pt x="12224" y="4661"/>
                  </a:moveTo>
                  <a:lnTo>
                    <a:pt x="498" y="0"/>
                  </a:lnTo>
                  <a:lnTo>
                    <a:pt x="0" y="7743"/>
                  </a:lnTo>
                  <a:lnTo>
                    <a:pt x="12711" y="6473"/>
                  </a:lnTo>
                  <a:lnTo>
                    <a:pt x="12224" y="4661"/>
                  </a:lnTo>
                  <a:close/>
                </a:path>
              </a:pathLst>
            </a:custGeom>
            <a:gradFill rotWithShape="1">
              <a:gsLst>
                <a:gs pos="0">
                  <a:srgbClr val="3333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8" name="Group 190">
              <a:extLst>
                <a:ext uri="{FF2B5EF4-FFF2-40B4-BE49-F238E27FC236}">
                  <a16:creationId xmlns:a16="http://schemas.microsoft.com/office/drawing/2014/main" id="{F12EFD77-1ED9-6B45-9162-440ED30B8E2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823075" y="3304617"/>
              <a:ext cx="350533" cy="375186"/>
              <a:chOff x="-44" y="1473"/>
              <a:chExt cx="981" cy="1105"/>
            </a:xfrm>
          </p:grpSpPr>
          <p:pic>
            <p:nvPicPr>
              <p:cNvPr id="194" name="Picture 191" descr="desktop_computer_stylized_medium">
                <a:extLst>
                  <a:ext uri="{FF2B5EF4-FFF2-40B4-BE49-F238E27FC236}">
                    <a16:creationId xmlns:a16="http://schemas.microsoft.com/office/drawing/2014/main" id="{86973CCF-C1DF-0841-9018-188BE9D90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" name="Freeform 192">
                <a:extLst>
                  <a:ext uri="{FF2B5EF4-FFF2-40B4-BE49-F238E27FC236}">
                    <a16:creationId xmlns:a16="http://schemas.microsoft.com/office/drawing/2014/main" id="{1BA2C98A-B2E0-1342-9C53-DFB6BA7740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7C3CAC9-57A9-1945-80E8-09659DEFBF5A}"/>
                </a:ext>
              </a:extLst>
            </p:cNvPr>
            <p:cNvGrpSpPr/>
            <p:nvPr/>
          </p:nvGrpSpPr>
          <p:grpSpPr>
            <a:xfrm>
              <a:off x="6454273" y="3142891"/>
              <a:ext cx="264027" cy="451210"/>
              <a:chOff x="5831973" y="4101740"/>
              <a:chExt cx="295777" cy="502587"/>
            </a:xfrm>
          </p:grpSpPr>
          <p:sp>
            <p:nvSpPr>
              <p:cNvPr id="160" name="Rectangle 24">
                <a:extLst>
                  <a:ext uri="{FF2B5EF4-FFF2-40B4-BE49-F238E27FC236}">
                    <a16:creationId xmlns:a16="http://schemas.microsoft.com/office/drawing/2014/main" id="{9BCBF979-1AB3-4D4C-B901-DF34754E9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1973" y="4101740"/>
                <a:ext cx="295777" cy="5025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300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0089A24-B476-774D-9E8B-49EF82FD4800}"/>
                  </a:ext>
                </a:extLst>
              </p:cNvPr>
              <p:cNvGrpSpPr/>
              <p:nvPr/>
            </p:nvGrpSpPr>
            <p:grpSpPr>
              <a:xfrm>
                <a:off x="5832475" y="4197350"/>
                <a:ext cx="295275" cy="307975"/>
                <a:chOff x="5832475" y="4197350"/>
                <a:chExt cx="295275" cy="307975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09FA03-D6E3-7A4D-8049-92D0A19476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5650" y="430530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A0EBC5D-D027-824C-A722-68415C4F4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5650" y="419735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705A996D-CE7D-CE46-9EA4-5FC548A33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2475" y="441325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C053301-7047-704A-A52B-F49445AAB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2475" y="4505325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F36AC441-14B9-214A-9BCB-978EA6F915F7}"/>
              </a:ext>
            </a:extLst>
          </p:cNvPr>
          <p:cNvSpPr/>
          <p:nvPr/>
        </p:nvSpPr>
        <p:spPr>
          <a:xfrm>
            <a:off x="3167878" y="4320683"/>
            <a:ext cx="1469162" cy="1107611"/>
          </a:xfrm>
          <a:custGeom>
            <a:avLst/>
            <a:gdLst>
              <a:gd name="connsiteX0" fmla="*/ 0 w 1809670"/>
              <a:gd name="connsiteY0" fmla="*/ 1560984 h 1560984"/>
              <a:gd name="connsiteX1" fmla="*/ 0 w 1809670"/>
              <a:gd name="connsiteY1" fmla="*/ 1560984 h 1560984"/>
              <a:gd name="connsiteX2" fmla="*/ 765188 w 1809670"/>
              <a:gd name="connsiteY2" fmla="*/ 1059786 h 1560984"/>
              <a:gd name="connsiteX3" fmla="*/ 1086567 w 1809670"/>
              <a:gd name="connsiteY3" fmla="*/ 1055960 h 1560984"/>
              <a:gd name="connsiteX4" fmla="*/ 1798193 w 1809670"/>
              <a:gd name="connsiteY4" fmla="*/ 780492 h 1560984"/>
              <a:gd name="connsiteX5" fmla="*/ 1809670 w 1809670"/>
              <a:gd name="connsiteY5" fmla="*/ 623629 h 1560984"/>
              <a:gd name="connsiteX6" fmla="*/ 1136305 w 1809670"/>
              <a:gd name="connsiteY6" fmla="*/ 218079 h 1560984"/>
              <a:gd name="connsiteX7" fmla="*/ 1178390 w 1809670"/>
              <a:gd name="connsiteY7" fmla="*/ 0 h 1560984"/>
              <a:gd name="connsiteX0" fmla="*/ 3826 w 1813496"/>
              <a:gd name="connsiteY0" fmla="*/ 1560984 h 1560984"/>
              <a:gd name="connsiteX1" fmla="*/ 0 w 1813496"/>
              <a:gd name="connsiteY1" fmla="*/ 1358209 h 1560984"/>
              <a:gd name="connsiteX2" fmla="*/ 769014 w 1813496"/>
              <a:gd name="connsiteY2" fmla="*/ 1059786 h 1560984"/>
              <a:gd name="connsiteX3" fmla="*/ 1090393 w 1813496"/>
              <a:gd name="connsiteY3" fmla="*/ 1055960 h 1560984"/>
              <a:gd name="connsiteX4" fmla="*/ 1802019 w 1813496"/>
              <a:gd name="connsiteY4" fmla="*/ 780492 h 1560984"/>
              <a:gd name="connsiteX5" fmla="*/ 1813496 w 1813496"/>
              <a:gd name="connsiteY5" fmla="*/ 623629 h 1560984"/>
              <a:gd name="connsiteX6" fmla="*/ 1140131 w 1813496"/>
              <a:gd name="connsiteY6" fmla="*/ 218079 h 1560984"/>
              <a:gd name="connsiteX7" fmla="*/ 1182216 w 1813496"/>
              <a:gd name="connsiteY7" fmla="*/ 0 h 1560984"/>
              <a:gd name="connsiteX0" fmla="*/ 57824 w 1867494"/>
              <a:gd name="connsiteY0" fmla="*/ 1560984 h 1560984"/>
              <a:gd name="connsiteX1" fmla="*/ 53998 w 1867494"/>
              <a:gd name="connsiteY1" fmla="*/ 1358209 h 1560984"/>
              <a:gd name="connsiteX2" fmla="*/ 796231 w 1867494"/>
              <a:gd name="connsiteY2" fmla="*/ 1048308 h 1560984"/>
              <a:gd name="connsiteX3" fmla="*/ 1144391 w 1867494"/>
              <a:gd name="connsiteY3" fmla="*/ 1055960 h 1560984"/>
              <a:gd name="connsiteX4" fmla="*/ 1856017 w 1867494"/>
              <a:gd name="connsiteY4" fmla="*/ 780492 h 1560984"/>
              <a:gd name="connsiteX5" fmla="*/ 1867494 w 1867494"/>
              <a:gd name="connsiteY5" fmla="*/ 623629 h 1560984"/>
              <a:gd name="connsiteX6" fmla="*/ 1194129 w 1867494"/>
              <a:gd name="connsiteY6" fmla="*/ 218079 h 1560984"/>
              <a:gd name="connsiteX7" fmla="*/ 1236214 w 1867494"/>
              <a:gd name="connsiteY7" fmla="*/ 0 h 1560984"/>
              <a:gd name="connsiteX0" fmla="*/ 0 w 1809670"/>
              <a:gd name="connsiteY0" fmla="*/ 1560984 h 1560984"/>
              <a:gd name="connsiteX1" fmla="*/ 738407 w 1809670"/>
              <a:gd name="connsiteY1" fmla="*/ 1048308 h 1560984"/>
              <a:gd name="connsiteX2" fmla="*/ 1086567 w 1809670"/>
              <a:gd name="connsiteY2" fmla="*/ 1055960 h 1560984"/>
              <a:gd name="connsiteX3" fmla="*/ 1798193 w 1809670"/>
              <a:gd name="connsiteY3" fmla="*/ 780492 h 1560984"/>
              <a:gd name="connsiteX4" fmla="*/ 1809670 w 1809670"/>
              <a:gd name="connsiteY4" fmla="*/ 623629 h 1560984"/>
              <a:gd name="connsiteX5" fmla="*/ 1136305 w 1809670"/>
              <a:gd name="connsiteY5" fmla="*/ 218079 h 1560984"/>
              <a:gd name="connsiteX6" fmla="*/ 1178390 w 1809670"/>
              <a:gd name="connsiteY6" fmla="*/ 0 h 1560984"/>
              <a:gd name="connsiteX0" fmla="*/ 0 w 1882363"/>
              <a:gd name="connsiteY0" fmla="*/ 1476814 h 1476814"/>
              <a:gd name="connsiteX1" fmla="*/ 811100 w 1882363"/>
              <a:gd name="connsiteY1" fmla="*/ 1048308 h 1476814"/>
              <a:gd name="connsiteX2" fmla="*/ 1159260 w 1882363"/>
              <a:gd name="connsiteY2" fmla="*/ 1055960 h 1476814"/>
              <a:gd name="connsiteX3" fmla="*/ 1870886 w 1882363"/>
              <a:gd name="connsiteY3" fmla="*/ 780492 h 1476814"/>
              <a:gd name="connsiteX4" fmla="*/ 1882363 w 1882363"/>
              <a:gd name="connsiteY4" fmla="*/ 623629 h 1476814"/>
              <a:gd name="connsiteX5" fmla="*/ 1208998 w 1882363"/>
              <a:gd name="connsiteY5" fmla="*/ 218079 h 1476814"/>
              <a:gd name="connsiteX6" fmla="*/ 1251083 w 1882363"/>
              <a:gd name="connsiteY6" fmla="*/ 0 h 1476814"/>
              <a:gd name="connsiteX0" fmla="*/ 0 w 1958882"/>
              <a:gd name="connsiteY0" fmla="*/ 1476814 h 1476814"/>
              <a:gd name="connsiteX1" fmla="*/ 887619 w 1958882"/>
              <a:gd name="connsiteY1" fmla="*/ 1048308 h 1476814"/>
              <a:gd name="connsiteX2" fmla="*/ 1235779 w 1958882"/>
              <a:gd name="connsiteY2" fmla="*/ 1055960 h 1476814"/>
              <a:gd name="connsiteX3" fmla="*/ 1947405 w 1958882"/>
              <a:gd name="connsiteY3" fmla="*/ 780492 h 1476814"/>
              <a:gd name="connsiteX4" fmla="*/ 1958882 w 1958882"/>
              <a:gd name="connsiteY4" fmla="*/ 623629 h 1476814"/>
              <a:gd name="connsiteX5" fmla="*/ 1285517 w 1958882"/>
              <a:gd name="connsiteY5" fmla="*/ 218079 h 1476814"/>
              <a:gd name="connsiteX6" fmla="*/ 1327602 w 1958882"/>
              <a:gd name="connsiteY6" fmla="*/ 0 h 1476814"/>
              <a:gd name="connsiteX0" fmla="*/ 0 w 1958882"/>
              <a:gd name="connsiteY0" fmla="*/ 1476814 h 1476814"/>
              <a:gd name="connsiteX1" fmla="*/ 887619 w 1958882"/>
              <a:gd name="connsiteY1" fmla="*/ 1048308 h 1476814"/>
              <a:gd name="connsiteX2" fmla="*/ 1235779 w 1958882"/>
              <a:gd name="connsiteY2" fmla="*/ 1055960 h 1476814"/>
              <a:gd name="connsiteX3" fmla="*/ 1947405 w 1958882"/>
              <a:gd name="connsiteY3" fmla="*/ 780492 h 1476814"/>
              <a:gd name="connsiteX4" fmla="*/ 1958882 w 1958882"/>
              <a:gd name="connsiteY4" fmla="*/ 623629 h 1476814"/>
              <a:gd name="connsiteX5" fmla="*/ 1285517 w 1958882"/>
              <a:gd name="connsiteY5" fmla="*/ 218079 h 1476814"/>
              <a:gd name="connsiteX6" fmla="*/ 1327602 w 1958882"/>
              <a:gd name="connsiteY6" fmla="*/ 0 h 14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882" h="1476814">
                <a:moveTo>
                  <a:pt x="0" y="1476814"/>
                </a:moveTo>
                <a:cubicBezTo>
                  <a:pt x="192094" y="1377658"/>
                  <a:pt x="706525" y="1132479"/>
                  <a:pt x="887619" y="1048308"/>
                </a:cubicBezTo>
                <a:lnTo>
                  <a:pt x="1235779" y="1055960"/>
                </a:lnTo>
                <a:lnTo>
                  <a:pt x="1947405" y="780492"/>
                </a:lnTo>
                <a:lnTo>
                  <a:pt x="1958882" y="623629"/>
                </a:lnTo>
                <a:lnTo>
                  <a:pt x="1285517" y="218079"/>
                </a:lnTo>
                <a:lnTo>
                  <a:pt x="1327602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B171D8-935D-0F43-9FDB-7A32B04E971D}"/>
              </a:ext>
            </a:extLst>
          </p:cNvPr>
          <p:cNvSpPr/>
          <p:nvPr/>
        </p:nvSpPr>
        <p:spPr>
          <a:xfrm>
            <a:off x="4157662" y="4900613"/>
            <a:ext cx="100013" cy="27860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9" name="Slide Number Placeholder 2">
            <a:extLst>
              <a:ext uri="{FF2B5EF4-FFF2-40B4-BE49-F238E27FC236}">
                <a16:creationId xmlns:a16="http://schemas.microsoft.com/office/drawing/2014/main" id="{CE78A417-FD79-B646-BFE4-E2CED177C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8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 89">
            <a:extLst>
              <a:ext uri="{FF2B5EF4-FFF2-40B4-BE49-F238E27FC236}">
                <a16:creationId xmlns:a16="http://schemas.microsoft.com/office/drawing/2014/main" id="{28FDDD2F-FD14-B643-A369-43EE4030BEDB}"/>
              </a:ext>
            </a:extLst>
          </p:cNvPr>
          <p:cNvSpPr>
            <a:spLocks/>
          </p:cNvSpPr>
          <p:nvPr/>
        </p:nvSpPr>
        <p:spPr bwMode="auto">
          <a:xfrm>
            <a:off x="3599854" y="2734436"/>
            <a:ext cx="414338" cy="15621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rgbClr val="B2B2B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0" name="Freeform 97">
            <a:extLst>
              <a:ext uri="{FF2B5EF4-FFF2-40B4-BE49-F238E27FC236}">
                <a16:creationId xmlns:a16="http://schemas.microsoft.com/office/drawing/2014/main" id="{64DF8D3E-75B9-8F40-BCD6-78530C047B4F}"/>
              </a:ext>
            </a:extLst>
          </p:cNvPr>
          <p:cNvSpPr>
            <a:spLocks/>
          </p:cNvSpPr>
          <p:nvPr/>
        </p:nvSpPr>
        <p:spPr bwMode="auto">
          <a:xfrm>
            <a:off x="1558459" y="2963036"/>
            <a:ext cx="298322" cy="1607928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517 w 10000"/>
              <a:gd name="connsiteY0" fmla="*/ 10000 h 10000"/>
              <a:gd name="connsiteX1" fmla="*/ 0 w 10000"/>
              <a:gd name="connsiteY1" fmla="*/ 9841 h 10000"/>
              <a:gd name="connsiteX2" fmla="*/ 10000 w 10000"/>
              <a:gd name="connsiteY2" fmla="*/ 0 h 10000"/>
              <a:gd name="connsiteX3" fmla="*/ 9793 w 10000"/>
              <a:gd name="connsiteY3" fmla="*/ 9103 h 10000"/>
              <a:gd name="connsiteX4" fmla="*/ 517 w 10000"/>
              <a:gd name="connsiteY4" fmla="*/ 10000 h 10000"/>
              <a:gd name="connsiteX0" fmla="*/ 0 w 9483"/>
              <a:gd name="connsiteY0" fmla="*/ 10000 h 10000"/>
              <a:gd name="connsiteX1" fmla="*/ 843 w 9483"/>
              <a:gd name="connsiteY1" fmla="*/ 8128 h 10000"/>
              <a:gd name="connsiteX2" fmla="*/ 9483 w 9483"/>
              <a:gd name="connsiteY2" fmla="*/ 0 h 10000"/>
              <a:gd name="connsiteX3" fmla="*/ 9276 w 9483"/>
              <a:gd name="connsiteY3" fmla="*/ 9103 h 10000"/>
              <a:gd name="connsiteX4" fmla="*/ 0 w 9483"/>
              <a:gd name="connsiteY4" fmla="*/ 10000 h 10000"/>
              <a:gd name="connsiteX0" fmla="*/ 2554 w 9111"/>
              <a:gd name="connsiteY0" fmla="*/ 9772 h 9772"/>
              <a:gd name="connsiteX1" fmla="*/ 0 w 9111"/>
              <a:gd name="connsiteY1" fmla="*/ 8128 h 9772"/>
              <a:gd name="connsiteX2" fmla="*/ 9111 w 9111"/>
              <a:gd name="connsiteY2" fmla="*/ 0 h 9772"/>
              <a:gd name="connsiteX3" fmla="*/ 8893 w 9111"/>
              <a:gd name="connsiteY3" fmla="*/ 9103 h 9772"/>
              <a:gd name="connsiteX4" fmla="*/ 2554 w 9111"/>
              <a:gd name="connsiteY4" fmla="*/ 9772 h 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1" h="9772">
                <a:moveTo>
                  <a:pt x="2554" y="9772"/>
                </a:moveTo>
                <a:lnTo>
                  <a:pt x="0" y="8128"/>
                </a:lnTo>
                <a:lnTo>
                  <a:pt x="9111" y="0"/>
                </a:lnTo>
                <a:cubicBezTo>
                  <a:pt x="9038" y="3034"/>
                  <a:pt x="8966" y="6069"/>
                  <a:pt x="8893" y="9103"/>
                </a:cubicBezTo>
                <a:lnTo>
                  <a:pt x="2554" y="9772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rgbClr val="B2B2B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7" name="Freeform 154">
            <a:extLst>
              <a:ext uri="{FF2B5EF4-FFF2-40B4-BE49-F238E27FC236}">
                <a16:creationId xmlns:a16="http://schemas.microsoft.com/office/drawing/2014/main" id="{3380745A-BF26-D24C-8ACE-76BF4A51F666}"/>
              </a:ext>
            </a:extLst>
          </p:cNvPr>
          <p:cNvSpPr>
            <a:spLocks/>
          </p:cNvSpPr>
          <p:nvPr/>
        </p:nvSpPr>
        <p:spPr bwMode="auto">
          <a:xfrm>
            <a:off x="7190780" y="2966608"/>
            <a:ext cx="322545" cy="1628363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10000 h 10176"/>
              <a:gd name="connsiteX1" fmla="*/ 377 w 10000"/>
              <a:gd name="connsiteY1" fmla="*/ 0 h 10176"/>
              <a:gd name="connsiteX2" fmla="*/ 0 w 10000"/>
              <a:gd name="connsiteY2" fmla="*/ 9107 h 10176"/>
              <a:gd name="connsiteX3" fmla="*/ 8519 w 10000"/>
              <a:gd name="connsiteY3" fmla="*/ 10176 h 10176"/>
              <a:gd name="connsiteX4" fmla="*/ 10000 w 10000"/>
              <a:gd name="connsiteY4" fmla="*/ 10000 h 10176"/>
              <a:gd name="connsiteX0" fmla="*/ 7767 w 8519"/>
              <a:gd name="connsiteY0" fmla="*/ 8356 h 10176"/>
              <a:gd name="connsiteX1" fmla="*/ 377 w 8519"/>
              <a:gd name="connsiteY1" fmla="*/ 0 h 10176"/>
              <a:gd name="connsiteX2" fmla="*/ 0 w 8519"/>
              <a:gd name="connsiteY2" fmla="*/ 9107 h 10176"/>
              <a:gd name="connsiteX3" fmla="*/ 8519 w 8519"/>
              <a:gd name="connsiteY3" fmla="*/ 10176 h 10176"/>
              <a:gd name="connsiteX4" fmla="*/ 7767 w 8519"/>
              <a:gd name="connsiteY4" fmla="*/ 8356 h 1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" h="10176">
                <a:moveTo>
                  <a:pt x="7767" y="8356"/>
                </a:moveTo>
                <a:lnTo>
                  <a:pt x="377" y="0"/>
                </a:lnTo>
                <a:cubicBezTo>
                  <a:pt x="251" y="3036"/>
                  <a:pt x="126" y="6071"/>
                  <a:pt x="0" y="9107"/>
                </a:cubicBezTo>
                <a:lnTo>
                  <a:pt x="8519" y="10176"/>
                </a:lnTo>
                <a:lnTo>
                  <a:pt x="7767" y="8356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2" name="Rectangle 24">
            <a:extLst>
              <a:ext uri="{FF2B5EF4-FFF2-40B4-BE49-F238E27FC236}">
                <a16:creationId xmlns:a16="http://schemas.microsoft.com/office/drawing/2014/main" id="{F331F96E-BFA3-B949-B96F-DCA5E9AF3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543" y="2978514"/>
            <a:ext cx="954881" cy="14847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" name="Line 25">
            <a:extLst>
              <a:ext uri="{FF2B5EF4-FFF2-40B4-BE49-F238E27FC236}">
                <a16:creationId xmlns:a16="http://schemas.microsoft.com/office/drawing/2014/main" id="{2EFF90D8-8133-E042-BB15-B540A8DAE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8686" y="3548824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4" name="Text Box 26">
            <a:extLst>
              <a:ext uri="{FF2B5EF4-FFF2-40B4-BE49-F238E27FC236}">
                <a16:creationId xmlns:a16="http://schemas.microsoft.com/office/drawing/2014/main" id="{53A1C5C8-02A4-B440-B555-BBEB69595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539" y="3535726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transport</a:t>
            </a:r>
          </a:p>
        </p:txBody>
      </p:sp>
      <p:sp>
        <p:nvSpPr>
          <p:cNvPr id="145" name="Line 27">
            <a:extLst>
              <a:ext uri="{FF2B5EF4-FFF2-40B4-BE49-F238E27FC236}">
                <a16:creationId xmlns:a16="http://schemas.microsoft.com/office/drawing/2014/main" id="{E1E8AAE6-A7CD-924F-8779-9257D875B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4638" y="3789330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6" name="Line 28">
            <a:extLst>
              <a:ext uri="{FF2B5EF4-FFF2-40B4-BE49-F238E27FC236}">
                <a16:creationId xmlns:a16="http://schemas.microsoft.com/office/drawing/2014/main" id="{CA7EEA54-B56E-2B48-9F82-BCDEC7D39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923" y="4021501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7" name="Line 29">
            <a:extLst>
              <a:ext uri="{FF2B5EF4-FFF2-40B4-BE49-F238E27FC236}">
                <a16:creationId xmlns:a16="http://schemas.microsoft.com/office/drawing/2014/main" id="{73328B79-CBD4-B041-B159-E3286EADBC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923" y="4235814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8" name="Text Box 26">
            <a:extLst>
              <a:ext uri="{FF2B5EF4-FFF2-40B4-BE49-F238E27FC236}">
                <a16:creationId xmlns:a16="http://schemas.microsoft.com/office/drawing/2014/main" id="{3062900D-4135-244C-9B1F-EE7CC03B0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733" y="2971369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149" name="Text Box 26">
            <a:extLst>
              <a:ext uri="{FF2B5EF4-FFF2-40B4-BE49-F238E27FC236}">
                <a16:creationId xmlns:a16="http://schemas.microsoft.com/office/drawing/2014/main" id="{F09CC3DB-2FE1-524D-8CDC-16023843D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395" y="4214382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150" name="Text Box 26">
            <a:extLst>
              <a:ext uri="{FF2B5EF4-FFF2-40B4-BE49-F238E27FC236}">
                <a16:creationId xmlns:a16="http://schemas.microsoft.com/office/drawing/2014/main" id="{11BEC4C2-90AF-3642-B6AA-A63B2A81D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683" y="4000069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link</a:t>
            </a:r>
          </a:p>
        </p:txBody>
      </p:sp>
      <p:sp>
        <p:nvSpPr>
          <p:cNvPr id="151" name="Text Box 26">
            <a:extLst>
              <a:ext uri="{FF2B5EF4-FFF2-40B4-BE49-F238E27FC236}">
                <a16:creationId xmlns:a16="http://schemas.microsoft.com/office/drawing/2014/main" id="{0727B177-EE8F-9E43-B808-DF3EFBDC0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539" y="3778613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152" name="Oval 110">
            <a:extLst>
              <a:ext uri="{FF2B5EF4-FFF2-40B4-BE49-F238E27FC236}">
                <a16:creationId xmlns:a16="http://schemas.microsoft.com/office/drawing/2014/main" id="{4FA9CEB5-639E-E640-8612-6A0B009F2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955" y="3185682"/>
            <a:ext cx="448865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P3</a:t>
            </a:r>
          </a:p>
        </p:txBody>
      </p:sp>
      <p:grpSp>
        <p:nvGrpSpPr>
          <p:cNvPr id="153" name="Group 111">
            <a:extLst>
              <a:ext uri="{FF2B5EF4-FFF2-40B4-BE49-F238E27FC236}">
                <a16:creationId xmlns:a16="http://schemas.microsoft.com/office/drawing/2014/main" id="{2D14C00E-16C9-D747-9CCE-229E757B8227}"/>
              </a:ext>
            </a:extLst>
          </p:cNvPr>
          <p:cNvGrpSpPr>
            <a:grpSpLocks/>
          </p:cNvGrpSpPr>
          <p:nvPr/>
        </p:nvGrpSpPr>
        <p:grpSpPr bwMode="auto">
          <a:xfrm>
            <a:off x="2090142" y="3428570"/>
            <a:ext cx="465534" cy="171450"/>
            <a:chOff x="1287" y="2524"/>
            <a:chExt cx="260" cy="100"/>
          </a:xfrm>
        </p:grpSpPr>
        <p:sp>
          <p:nvSpPr>
            <p:cNvPr id="154" name="Rectangle 112">
              <a:extLst>
                <a:ext uri="{FF2B5EF4-FFF2-40B4-BE49-F238E27FC236}">
                  <a16:creationId xmlns:a16="http://schemas.microsoft.com/office/drawing/2014/main" id="{3540F8E1-1FDC-E24A-98FB-7869060F6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5" name="Rectangle 113">
              <a:extLst>
                <a:ext uri="{FF2B5EF4-FFF2-40B4-BE49-F238E27FC236}">
                  <a16:creationId xmlns:a16="http://schemas.microsoft.com/office/drawing/2014/main" id="{054ED091-B9B7-3540-A7FD-87F3C3C1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6" name="Rectangle 114">
              <a:extLst>
                <a:ext uri="{FF2B5EF4-FFF2-40B4-BE49-F238E27FC236}">
                  <a16:creationId xmlns:a16="http://schemas.microsoft.com/office/drawing/2014/main" id="{380957E5-07F4-134E-B56E-1EC9D1C84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57" name="Rectangle 115">
              <a:extLst>
                <a:ext uri="{FF2B5EF4-FFF2-40B4-BE49-F238E27FC236}">
                  <a16:creationId xmlns:a16="http://schemas.microsoft.com/office/drawing/2014/main" id="{35B79E71-94E3-544D-ADB2-B31B6EA8E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59" name="Rectangle 24">
            <a:extLst>
              <a:ext uri="{FF2B5EF4-FFF2-40B4-BE49-F238E27FC236}">
                <a16:creationId xmlns:a16="http://schemas.microsoft.com/office/drawing/2014/main" id="{043A00F1-55AA-3943-A4DB-B6F911EC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426" y="2803492"/>
            <a:ext cx="1104900" cy="1484709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0" name="Line 25">
            <a:extLst>
              <a:ext uri="{FF2B5EF4-FFF2-40B4-BE49-F238E27FC236}">
                <a16:creationId xmlns:a16="http://schemas.microsoft.com/office/drawing/2014/main" id="{97882FBC-8DAC-564D-B4C8-8B618C94E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9189" y="3380945"/>
            <a:ext cx="1095375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1" name="Text Box 26">
            <a:extLst>
              <a:ext uri="{FF2B5EF4-FFF2-40B4-BE49-F238E27FC236}">
                <a16:creationId xmlns:a16="http://schemas.microsoft.com/office/drawing/2014/main" id="{6533FADA-08A6-274F-99DA-B76CD1318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2767" y="3367848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transport</a:t>
            </a:r>
          </a:p>
        </p:txBody>
      </p:sp>
      <p:sp>
        <p:nvSpPr>
          <p:cNvPr id="162" name="Line 27">
            <a:extLst>
              <a:ext uri="{FF2B5EF4-FFF2-40B4-BE49-F238E27FC236}">
                <a16:creationId xmlns:a16="http://schemas.microsoft.com/office/drawing/2014/main" id="{59739078-AC3B-BB43-A01C-5156C6AC1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0380" y="3619070"/>
            <a:ext cx="109299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3" name="Text Box 26">
            <a:extLst>
              <a:ext uri="{FF2B5EF4-FFF2-40B4-BE49-F238E27FC236}">
                <a16:creationId xmlns:a16="http://schemas.microsoft.com/office/drawing/2014/main" id="{78720604-E3E1-AA4C-8564-8B884DC18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386" y="2778488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164" name="Text Box 26">
            <a:extLst>
              <a:ext uri="{FF2B5EF4-FFF2-40B4-BE49-F238E27FC236}">
                <a16:creationId xmlns:a16="http://schemas.microsoft.com/office/drawing/2014/main" id="{0FE55F8B-E56B-8B4C-8A35-D5894CB5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005" y="4046504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165" name="Text Box 26">
            <a:extLst>
              <a:ext uri="{FF2B5EF4-FFF2-40B4-BE49-F238E27FC236}">
                <a16:creationId xmlns:a16="http://schemas.microsoft.com/office/drawing/2014/main" id="{3CBEC5FD-FC48-0B44-A978-2775A463A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005" y="3832192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link</a:t>
            </a:r>
          </a:p>
        </p:txBody>
      </p:sp>
      <p:sp>
        <p:nvSpPr>
          <p:cNvPr id="166" name="Text Box 26">
            <a:extLst>
              <a:ext uri="{FF2B5EF4-FFF2-40B4-BE49-F238E27FC236}">
                <a16:creationId xmlns:a16="http://schemas.microsoft.com/office/drawing/2014/main" id="{36939330-E1D8-DD43-8326-8E30CD151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005" y="3608354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167" name="Line 27">
            <a:extLst>
              <a:ext uri="{FF2B5EF4-FFF2-40B4-BE49-F238E27FC236}">
                <a16:creationId xmlns:a16="http://schemas.microsoft.com/office/drawing/2014/main" id="{8F676BB3-CB93-FC44-95E3-71A593E11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7999" y="3852432"/>
            <a:ext cx="109299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8" name="Line 27">
            <a:extLst>
              <a:ext uri="{FF2B5EF4-FFF2-40B4-BE49-F238E27FC236}">
                <a16:creationId xmlns:a16="http://schemas.microsoft.com/office/drawing/2014/main" id="{3257C166-E64A-3645-B552-FD16B4D71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5617" y="4076270"/>
            <a:ext cx="109299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9" name="Oval 128">
            <a:extLst>
              <a:ext uri="{FF2B5EF4-FFF2-40B4-BE49-F238E27FC236}">
                <a16:creationId xmlns:a16="http://schemas.microsoft.com/office/drawing/2014/main" id="{65AB5E7C-E09E-3141-92D4-FB563873B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751" y="3033282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P1</a:t>
            </a:r>
          </a:p>
        </p:txBody>
      </p:sp>
      <p:grpSp>
        <p:nvGrpSpPr>
          <p:cNvPr id="170" name="Group 134">
            <a:extLst>
              <a:ext uri="{FF2B5EF4-FFF2-40B4-BE49-F238E27FC236}">
                <a16:creationId xmlns:a16="http://schemas.microsoft.com/office/drawing/2014/main" id="{00BF5763-3E40-E147-ACE8-5ED526226DDB}"/>
              </a:ext>
            </a:extLst>
          </p:cNvPr>
          <p:cNvGrpSpPr>
            <a:grpSpLocks/>
          </p:cNvGrpSpPr>
          <p:nvPr/>
        </p:nvGrpSpPr>
        <p:grpSpPr bwMode="auto">
          <a:xfrm>
            <a:off x="4202311" y="3270217"/>
            <a:ext cx="665559" cy="171450"/>
            <a:chOff x="1383" y="2620"/>
            <a:chExt cx="260" cy="100"/>
          </a:xfrm>
        </p:grpSpPr>
        <p:sp>
          <p:nvSpPr>
            <p:cNvPr id="171" name="Rectangle 135">
              <a:extLst>
                <a:ext uri="{FF2B5EF4-FFF2-40B4-BE49-F238E27FC236}">
                  <a16:creationId xmlns:a16="http://schemas.microsoft.com/office/drawing/2014/main" id="{CDC340F8-E46E-7E41-8E35-64383D0A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72" name="Rectangle 136">
              <a:extLst>
                <a:ext uri="{FF2B5EF4-FFF2-40B4-BE49-F238E27FC236}">
                  <a16:creationId xmlns:a16="http://schemas.microsoft.com/office/drawing/2014/main" id="{CEB2486C-9B9D-0C40-80F1-0DB2CBB3D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73" name="Rectangle 137">
              <a:extLst>
                <a:ext uri="{FF2B5EF4-FFF2-40B4-BE49-F238E27FC236}">
                  <a16:creationId xmlns:a16="http://schemas.microsoft.com/office/drawing/2014/main" id="{1376AAC2-B46A-1E4A-9BBE-A4B572F45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74" name="Rectangle 138">
              <a:extLst>
                <a:ext uri="{FF2B5EF4-FFF2-40B4-BE49-F238E27FC236}">
                  <a16:creationId xmlns:a16="http://schemas.microsoft.com/office/drawing/2014/main" id="{D0F29441-9D82-0744-927B-FB9235C64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76" name="Rectangle 24">
            <a:extLst>
              <a:ext uri="{FF2B5EF4-FFF2-40B4-BE49-F238E27FC236}">
                <a16:creationId xmlns:a16="http://schemas.microsoft.com/office/drawing/2014/main" id="{7B52E473-BC4F-2546-8F23-4292A3FB8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089" y="2972561"/>
            <a:ext cx="954881" cy="1484709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" name="Line 25">
            <a:extLst>
              <a:ext uri="{FF2B5EF4-FFF2-40B4-BE49-F238E27FC236}">
                <a16:creationId xmlns:a16="http://schemas.microsoft.com/office/drawing/2014/main" id="{803956DE-2FA5-4140-9507-22E455660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4232" y="3542870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8" name="Text Box 26">
            <a:extLst>
              <a:ext uri="{FF2B5EF4-FFF2-40B4-BE49-F238E27FC236}">
                <a16:creationId xmlns:a16="http://schemas.microsoft.com/office/drawing/2014/main" id="{47E3A0E5-1B3A-834F-8B2A-507EC67A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086" y="3529773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transport</a:t>
            </a:r>
          </a:p>
        </p:txBody>
      </p:sp>
      <p:sp>
        <p:nvSpPr>
          <p:cNvPr id="179" name="Line 27">
            <a:extLst>
              <a:ext uri="{FF2B5EF4-FFF2-40B4-BE49-F238E27FC236}">
                <a16:creationId xmlns:a16="http://schemas.microsoft.com/office/drawing/2014/main" id="{24C8311A-F267-2B40-8506-DF30931D1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0186" y="3783376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0" name="Line 28">
            <a:extLst>
              <a:ext uri="{FF2B5EF4-FFF2-40B4-BE49-F238E27FC236}">
                <a16:creationId xmlns:a16="http://schemas.microsoft.com/office/drawing/2014/main" id="{90B576E6-B5C3-E047-92FE-7535DC868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9470" y="4015549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1" name="Line 29">
            <a:extLst>
              <a:ext uri="{FF2B5EF4-FFF2-40B4-BE49-F238E27FC236}">
                <a16:creationId xmlns:a16="http://schemas.microsoft.com/office/drawing/2014/main" id="{DE510BC2-1C0A-3D45-B7F0-09B9A2AFD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9470" y="4229861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2" name="Text Box 26">
            <a:extLst>
              <a:ext uri="{FF2B5EF4-FFF2-40B4-BE49-F238E27FC236}">
                <a16:creationId xmlns:a16="http://schemas.microsoft.com/office/drawing/2014/main" id="{DDAE1A42-ED4F-654B-87D0-169CF6BB1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280" y="2965417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183" name="Text Box 26">
            <a:extLst>
              <a:ext uri="{FF2B5EF4-FFF2-40B4-BE49-F238E27FC236}">
                <a16:creationId xmlns:a16="http://schemas.microsoft.com/office/drawing/2014/main" id="{7A014FEE-D35D-4D4E-A6F2-B759C9BE8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942" y="4208429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184" name="Text Box 26">
            <a:extLst>
              <a:ext uri="{FF2B5EF4-FFF2-40B4-BE49-F238E27FC236}">
                <a16:creationId xmlns:a16="http://schemas.microsoft.com/office/drawing/2014/main" id="{7B48DF71-7962-E445-ACB0-EE3318149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230" y="3994117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link</a:t>
            </a:r>
          </a:p>
        </p:txBody>
      </p:sp>
      <p:sp>
        <p:nvSpPr>
          <p:cNvPr id="185" name="Text Box 26">
            <a:extLst>
              <a:ext uri="{FF2B5EF4-FFF2-40B4-BE49-F238E27FC236}">
                <a16:creationId xmlns:a16="http://schemas.microsoft.com/office/drawing/2014/main" id="{35F89933-4707-5D4A-921A-EC7B51E40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086" y="3772660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186" name="Oval 153">
            <a:extLst>
              <a:ext uri="{FF2B5EF4-FFF2-40B4-BE49-F238E27FC236}">
                <a16:creationId xmlns:a16="http://schemas.microsoft.com/office/drawing/2014/main" id="{215E7B91-C0B7-B74C-B6E7-B5818A255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01" y="3196398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P4</a:t>
            </a:r>
          </a:p>
        </p:txBody>
      </p:sp>
      <p:grpSp>
        <p:nvGrpSpPr>
          <p:cNvPr id="188" name="Group 156">
            <a:extLst>
              <a:ext uri="{FF2B5EF4-FFF2-40B4-BE49-F238E27FC236}">
                <a16:creationId xmlns:a16="http://schemas.microsoft.com/office/drawing/2014/main" id="{4260C82D-FA4B-EA40-B99D-03E56D50D1BA}"/>
              </a:ext>
            </a:extLst>
          </p:cNvPr>
          <p:cNvGrpSpPr>
            <a:grpSpLocks/>
          </p:cNvGrpSpPr>
          <p:nvPr/>
        </p:nvGrpSpPr>
        <p:grpSpPr bwMode="auto">
          <a:xfrm>
            <a:off x="6484739" y="3445238"/>
            <a:ext cx="465535" cy="153591"/>
            <a:chOff x="1287" y="2524"/>
            <a:chExt cx="260" cy="100"/>
          </a:xfrm>
        </p:grpSpPr>
        <p:sp>
          <p:nvSpPr>
            <p:cNvPr id="189" name="Rectangle 157">
              <a:extLst>
                <a:ext uri="{FF2B5EF4-FFF2-40B4-BE49-F238E27FC236}">
                  <a16:creationId xmlns:a16="http://schemas.microsoft.com/office/drawing/2014/main" id="{3C55969E-575D-4843-85A0-C9288C89A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90" name="Rectangle 158">
              <a:extLst>
                <a:ext uri="{FF2B5EF4-FFF2-40B4-BE49-F238E27FC236}">
                  <a16:creationId xmlns:a16="http://schemas.microsoft.com/office/drawing/2014/main" id="{1D81D694-BFCE-CD4C-8B46-411E3E05E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91" name="Rectangle 159">
              <a:extLst>
                <a:ext uri="{FF2B5EF4-FFF2-40B4-BE49-F238E27FC236}">
                  <a16:creationId xmlns:a16="http://schemas.microsoft.com/office/drawing/2014/main" id="{1E24AC3B-00C1-CD43-B2CA-0A3FFEF5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92" name="Rectangle 160">
              <a:extLst>
                <a:ext uri="{FF2B5EF4-FFF2-40B4-BE49-F238E27FC236}">
                  <a16:creationId xmlns:a16="http://schemas.microsoft.com/office/drawing/2014/main" id="{9B3524D6-8B31-5B45-AE62-56D9DEC0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94" name="Rectangle 174">
            <a:extLst>
              <a:ext uri="{FF2B5EF4-FFF2-40B4-BE49-F238E27FC236}">
                <a16:creationId xmlns:a16="http://schemas.microsoft.com/office/drawing/2014/main" id="{4C60141B-5E00-944A-9D60-A427659E8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57" y="2307056"/>
            <a:ext cx="2929546" cy="72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86916" indent="-86916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200" b="1" dirty="0" err="1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</a:t>
            </a:r>
            <a:r>
              <a:rPr lang="en-US" sz="12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 = socket(AF_INET,SOCK_STREAM)</a:t>
            </a:r>
          </a:p>
          <a:p>
            <a:pPr marL="86916" indent="-86916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200" b="1" dirty="0" err="1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mySocket.bind</a:t>
            </a:r>
            <a:r>
              <a:rPr lang="en-US" sz="12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(myaddr,</a:t>
            </a:r>
            <a:r>
              <a:rPr lang="en-US" sz="1200" b="1" dirty="0">
                <a:solidFill>
                  <a:srgbClr val="C00000"/>
                </a:solidFill>
                <a:latin typeface="Courier New" charset="0"/>
                <a:ea typeface="ＭＳ Ｐゴシック" charset="0"/>
              </a:rPr>
              <a:t>9157</a:t>
            </a:r>
            <a:r>
              <a:rPr lang="en-US" sz="12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);</a:t>
            </a:r>
          </a:p>
          <a:p>
            <a:pPr marL="86916" indent="-86916" defTabSz="6858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endParaRPr lang="en-US" sz="1500" dirty="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95" name="Line 177">
            <a:extLst>
              <a:ext uri="{FF2B5EF4-FFF2-40B4-BE49-F238E27FC236}">
                <a16:creationId xmlns:a16="http://schemas.microsoft.com/office/drawing/2014/main" id="{3415A4E4-A8D6-0A45-87D5-0E83D0C0F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7545" y="3505960"/>
            <a:ext cx="0" cy="163234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96" name="Line 178">
            <a:extLst>
              <a:ext uri="{FF2B5EF4-FFF2-40B4-BE49-F238E27FC236}">
                <a16:creationId xmlns:a16="http://schemas.microsoft.com/office/drawing/2014/main" id="{A9D1D210-F533-114F-8A39-1FAA948B3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5439" y="3324986"/>
            <a:ext cx="9525" cy="180617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97" name="Line 180">
            <a:extLst>
              <a:ext uri="{FF2B5EF4-FFF2-40B4-BE49-F238E27FC236}">
                <a16:creationId xmlns:a16="http://schemas.microsoft.com/office/drawing/2014/main" id="{6B5344BE-1CCC-B340-996D-3B09BDFBB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7545" y="5125211"/>
            <a:ext cx="2202656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98" name="Line 181">
            <a:extLst>
              <a:ext uri="{FF2B5EF4-FFF2-40B4-BE49-F238E27FC236}">
                <a16:creationId xmlns:a16="http://schemas.microsoft.com/office/drawing/2014/main" id="{75872309-2BFC-8644-8732-E37B001E2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2570" y="3334511"/>
            <a:ext cx="0" cy="1684734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99" name="Line 182">
            <a:extLst>
              <a:ext uri="{FF2B5EF4-FFF2-40B4-BE49-F238E27FC236}">
                <a16:creationId xmlns:a16="http://schemas.microsoft.com/office/drawing/2014/main" id="{ED8FED43-69D8-CD40-86EB-26FB24C6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8508" y="5006148"/>
            <a:ext cx="2055019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00" name="Line 183">
            <a:extLst>
              <a:ext uri="{FF2B5EF4-FFF2-40B4-BE49-F238E27FC236}">
                <a16:creationId xmlns:a16="http://schemas.microsoft.com/office/drawing/2014/main" id="{4E77B951-325F-9646-965F-1E9415527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3745" y="3496436"/>
            <a:ext cx="9525" cy="1513284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01" name="Line 184">
            <a:extLst>
              <a:ext uri="{FF2B5EF4-FFF2-40B4-BE49-F238E27FC236}">
                <a16:creationId xmlns:a16="http://schemas.microsoft.com/office/drawing/2014/main" id="{DE96BAA3-92F8-8647-B475-DC04328C3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5251" y="3534535"/>
            <a:ext cx="0" cy="163234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02" name="Line 185">
            <a:extLst>
              <a:ext uri="{FF2B5EF4-FFF2-40B4-BE49-F238E27FC236}">
                <a16:creationId xmlns:a16="http://schemas.microsoft.com/office/drawing/2014/main" id="{98C53D0E-36E0-9746-B2E0-7A179BBFF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7145" y="3510723"/>
            <a:ext cx="9525" cy="1513284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03" name="Line 186">
            <a:extLst>
              <a:ext uri="{FF2B5EF4-FFF2-40B4-BE49-F238E27FC236}">
                <a16:creationId xmlns:a16="http://schemas.microsoft.com/office/drawing/2014/main" id="{5CF7BEF4-FCF9-5245-97E3-9295F72AB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595" y="3339273"/>
            <a:ext cx="9525" cy="180617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04" name="Line 187">
            <a:extLst>
              <a:ext uri="{FF2B5EF4-FFF2-40B4-BE49-F238E27FC236}">
                <a16:creationId xmlns:a16="http://schemas.microsoft.com/office/drawing/2014/main" id="{2FEDDAA8-4D5A-F644-8D9D-D75448B5A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2607" y="3348798"/>
            <a:ext cx="0" cy="1684734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05" name="Line 188">
            <a:extLst>
              <a:ext uri="{FF2B5EF4-FFF2-40B4-BE49-F238E27FC236}">
                <a16:creationId xmlns:a16="http://schemas.microsoft.com/office/drawing/2014/main" id="{785832B0-11E2-7D42-892F-39130A945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9264" y="5139498"/>
            <a:ext cx="2202656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206" name="Line 189">
            <a:extLst>
              <a:ext uri="{FF2B5EF4-FFF2-40B4-BE49-F238E27FC236}">
                <a16:creationId xmlns:a16="http://schemas.microsoft.com/office/drawing/2014/main" id="{CB7F98CB-6143-EE46-9171-A611901AA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3558" y="5013292"/>
            <a:ext cx="2055019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207" name="Group 196">
            <a:extLst>
              <a:ext uri="{FF2B5EF4-FFF2-40B4-BE49-F238E27FC236}">
                <a16:creationId xmlns:a16="http://schemas.microsoft.com/office/drawing/2014/main" id="{3B303B9E-D7B6-B44F-B2C6-EAF4FBBE0075}"/>
              </a:ext>
            </a:extLst>
          </p:cNvPr>
          <p:cNvGrpSpPr>
            <a:grpSpLocks/>
          </p:cNvGrpSpPr>
          <p:nvPr/>
        </p:nvGrpSpPr>
        <p:grpSpPr bwMode="auto">
          <a:xfrm>
            <a:off x="1998464" y="5200222"/>
            <a:ext cx="1290638" cy="515541"/>
            <a:chOff x="1270" y="3697"/>
            <a:chExt cx="1084" cy="433"/>
          </a:xfrm>
        </p:grpSpPr>
        <p:sp>
          <p:nvSpPr>
            <p:cNvPr id="208" name="Rectangle 193">
              <a:extLst>
                <a:ext uri="{FF2B5EF4-FFF2-40B4-BE49-F238E27FC236}">
                  <a16:creationId xmlns:a16="http://schemas.microsoft.com/office/drawing/2014/main" id="{5E867730-FF86-E94C-84E9-3C3B7F865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09" name="Line 194">
              <a:extLst>
                <a:ext uri="{FF2B5EF4-FFF2-40B4-BE49-F238E27FC236}">
                  <a16:creationId xmlns:a16="http://schemas.microsoft.com/office/drawing/2014/main" id="{DCB14944-9918-094E-A124-FFAF2CCC0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0" name="Text Box 195">
              <a:extLst>
                <a:ext uri="{FF2B5EF4-FFF2-40B4-BE49-F238E27FC236}">
                  <a16:creationId xmlns:a16="http://schemas.microsoft.com/office/drawing/2014/main" id="{7F105679-9AE1-A34E-A646-23B52D1B8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3822"/>
              <a:ext cx="104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source port: 9157</a:t>
              </a:r>
            </a:p>
            <a:p>
              <a:pPr algn="r"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 err="1">
                  <a:solidFill>
                    <a:srgbClr val="000000"/>
                  </a:solidFill>
                </a:rPr>
                <a:t>dest</a:t>
              </a:r>
              <a:r>
                <a:rPr lang="en-US" sz="1050" kern="0" dirty="0">
                  <a:solidFill>
                    <a:srgbClr val="000000"/>
                  </a:solidFill>
                </a:rPr>
                <a:t> port: 6428</a:t>
              </a:r>
            </a:p>
          </p:txBody>
        </p:sp>
      </p:grpSp>
      <p:grpSp>
        <p:nvGrpSpPr>
          <p:cNvPr id="211" name="Group 201">
            <a:extLst>
              <a:ext uri="{FF2B5EF4-FFF2-40B4-BE49-F238E27FC236}">
                <a16:creationId xmlns:a16="http://schemas.microsoft.com/office/drawing/2014/main" id="{C26B3BDC-40D0-554B-BF75-79BA0C664254}"/>
              </a:ext>
            </a:extLst>
          </p:cNvPr>
          <p:cNvGrpSpPr>
            <a:grpSpLocks/>
          </p:cNvGrpSpPr>
          <p:nvPr/>
        </p:nvGrpSpPr>
        <p:grpSpPr bwMode="auto">
          <a:xfrm>
            <a:off x="3029546" y="4542997"/>
            <a:ext cx="1326357" cy="515541"/>
            <a:chOff x="2741" y="3750"/>
            <a:chExt cx="1114" cy="433"/>
          </a:xfrm>
        </p:grpSpPr>
        <p:sp>
          <p:nvSpPr>
            <p:cNvPr id="212" name="Rectangle 198">
              <a:extLst>
                <a:ext uri="{FF2B5EF4-FFF2-40B4-BE49-F238E27FC236}">
                  <a16:creationId xmlns:a16="http://schemas.microsoft.com/office/drawing/2014/main" id="{2AEC7827-74B2-8F4D-A5B2-46F174C8B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3" name="Line 199">
              <a:extLst>
                <a:ext uri="{FF2B5EF4-FFF2-40B4-BE49-F238E27FC236}">
                  <a16:creationId xmlns:a16="http://schemas.microsoft.com/office/drawing/2014/main" id="{51BE463B-088F-174F-AFA2-906D7DEE3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4" name="Text Box 200">
              <a:extLst>
                <a:ext uri="{FF2B5EF4-FFF2-40B4-BE49-F238E27FC236}">
                  <a16:creationId xmlns:a16="http://schemas.microsoft.com/office/drawing/2014/main" id="{0F6793CB-ABA9-534D-B627-3241E6084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104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source port: 6428</a:t>
              </a:r>
            </a:p>
            <a:p>
              <a:pPr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 err="1">
                  <a:solidFill>
                    <a:srgbClr val="000000"/>
                  </a:solidFill>
                </a:rPr>
                <a:t>dest</a:t>
              </a:r>
              <a:r>
                <a:rPr lang="en-US" sz="1050" kern="0" dirty="0">
                  <a:solidFill>
                    <a:srgbClr val="000000"/>
                  </a:solidFill>
                </a:rPr>
                <a:t> port: 9157</a:t>
              </a:r>
            </a:p>
          </p:txBody>
        </p:sp>
      </p:grpSp>
      <p:grpSp>
        <p:nvGrpSpPr>
          <p:cNvPr id="215" name="Group 202">
            <a:extLst>
              <a:ext uri="{FF2B5EF4-FFF2-40B4-BE49-F238E27FC236}">
                <a16:creationId xmlns:a16="http://schemas.microsoft.com/office/drawing/2014/main" id="{2BA0D7D3-1E9F-874D-9578-106CF426BDAB}"/>
              </a:ext>
            </a:extLst>
          </p:cNvPr>
          <p:cNvGrpSpPr>
            <a:grpSpLocks/>
          </p:cNvGrpSpPr>
          <p:nvPr/>
        </p:nvGrpSpPr>
        <p:grpSpPr bwMode="auto">
          <a:xfrm>
            <a:off x="5244109" y="4542989"/>
            <a:ext cx="1059656" cy="515541"/>
            <a:chOff x="1464" y="3697"/>
            <a:chExt cx="890" cy="433"/>
          </a:xfrm>
        </p:grpSpPr>
        <p:sp>
          <p:nvSpPr>
            <p:cNvPr id="216" name="Rectangle 203">
              <a:extLst>
                <a:ext uri="{FF2B5EF4-FFF2-40B4-BE49-F238E27FC236}">
                  <a16:creationId xmlns:a16="http://schemas.microsoft.com/office/drawing/2014/main" id="{B2A9891A-642F-6D49-A890-0C106C26F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7" name="Line 204">
              <a:extLst>
                <a:ext uri="{FF2B5EF4-FFF2-40B4-BE49-F238E27FC236}">
                  <a16:creationId xmlns:a16="http://schemas.microsoft.com/office/drawing/2014/main" id="{521F25C6-A7B0-BD43-AB39-10E85195A0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8" name="Text Box 205">
              <a:extLst>
                <a:ext uri="{FF2B5EF4-FFF2-40B4-BE49-F238E27FC236}">
                  <a16:creationId xmlns:a16="http://schemas.microsoft.com/office/drawing/2014/main" id="{A375B067-6627-F24A-ADAA-564841EB8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4" y="3822"/>
              <a:ext cx="84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source port: ?</a:t>
              </a:r>
            </a:p>
            <a:p>
              <a:pPr algn="r"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dest port: ?</a:t>
              </a:r>
            </a:p>
          </p:txBody>
        </p:sp>
      </p:grpSp>
      <p:grpSp>
        <p:nvGrpSpPr>
          <p:cNvPr id="219" name="Group 206">
            <a:extLst>
              <a:ext uri="{FF2B5EF4-FFF2-40B4-BE49-F238E27FC236}">
                <a16:creationId xmlns:a16="http://schemas.microsoft.com/office/drawing/2014/main" id="{B5181A21-D7E7-3E42-9344-472D54222757}"/>
              </a:ext>
            </a:extLst>
          </p:cNvPr>
          <p:cNvGrpSpPr>
            <a:grpSpLocks/>
          </p:cNvGrpSpPr>
          <p:nvPr/>
        </p:nvGrpSpPr>
        <p:grpSpPr bwMode="auto">
          <a:xfrm>
            <a:off x="4728569" y="5183545"/>
            <a:ext cx="1095376" cy="515541"/>
            <a:chOff x="2741" y="3750"/>
            <a:chExt cx="920" cy="433"/>
          </a:xfrm>
        </p:grpSpPr>
        <p:sp>
          <p:nvSpPr>
            <p:cNvPr id="220" name="Rectangle 207">
              <a:extLst>
                <a:ext uri="{FF2B5EF4-FFF2-40B4-BE49-F238E27FC236}">
                  <a16:creationId xmlns:a16="http://schemas.microsoft.com/office/drawing/2014/main" id="{92ECB27B-35D3-E94B-A9F9-6AB2E4D0E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1" name="Line 208">
              <a:extLst>
                <a:ext uri="{FF2B5EF4-FFF2-40B4-BE49-F238E27FC236}">
                  <a16:creationId xmlns:a16="http://schemas.microsoft.com/office/drawing/2014/main" id="{7683B80C-70E1-9C44-94AD-C7C88A9E0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2" name="Text Box 209">
              <a:extLst>
                <a:ext uri="{FF2B5EF4-FFF2-40B4-BE49-F238E27FC236}">
                  <a16:creationId xmlns:a16="http://schemas.microsoft.com/office/drawing/2014/main" id="{A346B1BA-6406-6F45-9B45-BAB032C59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84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source port: ?</a:t>
              </a:r>
            </a:p>
            <a:p>
              <a:pPr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dest port: ?</a:t>
              </a:r>
            </a:p>
          </p:txBody>
        </p:sp>
      </p:grpSp>
      <p:grpSp>
        <p:nvGrpSpPr>
          <p:cNvPr id="223" name="Group 214">
            <a:extLst>
              <a:ext uri="{FF2B5EF4-FFF2-40B4-BE49-F238E27FC236}">
                <a16:creationId xmlns:a16="http://schemas.microsoft.com/office/drawing/2014/main" id="{E39C7ED5-8B2C-DE4F-80CB-990D1AA7B49F}"/>
              </a:ext>
            </a:extLst>
          </p:cNvPr>
          <p:cNvGrpSpPr>
            <a:grpSpLocks/>
          </p:cNvGrpSpPr>
          <p:nvPr/>
        </p:nvGrpSpPr>
        <p:grpSpPr bwMode="auto">
          <a:xfrm>
            <a:off x="1207889" y="4161995"/>
            <a:ext cx="533400" cy="502444"/>
            <a:chOff x="-44" y="1473"/>
            <a:chExt cx="981" cy="1105"/>
          </a:xfrm>
        </p:grpSpPr>
        <p:pic>
          <p:nvPicPr>
            <p:cNvPr id="224" name="Picture 215" descr="desktop_computer_stylized_medium">
              <a:extLst>
                <a:ext uri="{FF2B5EF4-FFF2-40B4-BE49-F238E27FC236}">
                  <a16:creationId xmlns:a16="http://schemas.microsoft.com/office/drawing/2014/main" id="{E6F7AF8C-6139-A44A-B799-9DB1A4938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" name="Freeform 216">
              <a:extLst>
                <a:ext uri="{FF2B5EF4-FFF2-40B4-BE49-F238E27FC236}">
                  <a16:creationId xmlns:a16="http://schemas.microsoft.com/office/drawing/2014/main" id="{E7BE33D7-3BA9-1847-9AD9-95F7E1DEA0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26" name="Group 217">
            <a:extLst>
              <a:ext uri="{FF2B5EF4-FFF2-40B4-BE49-F238E27FC236}">
                <a16:creationId xmlns:a16="http://schemas.microsoft.com/office/drawing/2014/main" id="{ECE9DF28-DF72-7544-9229-870F2565D5F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09855" y="4254864"/>
            <a:ext cx="533400" cy="502444"/>
            <a:chOff x="-44" y="1473"/>
            <a:chExt cx="981" cy="1105"/>
          </a:xfrm>
        </p:grpSpPr>
        <p:pic>
          <p:nvPicPr>
            <p:cNvPr id="227" name="Picture 218" descr="desktop_computer_stylized_medium">
              <a:extLst>
                <a:ext uri="{FF2B5EF4-FFF2-40B4-BE49-F238E27FC236}">
                  <a16:creationId xmlns:a16="http://schemas.microsoft.com/office/drawing/2014/main" id="{AAE1CD7B-71E4-DA44-B3BA-A6BCDDB83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E273E05C-F934-1B44-AA55-C146C99BC6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29" name="Group 220">
            <a:extLst>
              <a:ext uri="{FF2B5EF4-FFF2-40B4-BE49-F238E27FC236}">
                <a16:creationId xmlns:a16="http://schemas.microsoft.com/office/drawing/2014/main" id="{4338C4B1-DA10-CF42-9E12-96B6998CDA7B}"/>
              </a:ext>
            </a:extLst>
          </p:cNvPr>
          <p:cNvGrpSpPr>
            <a:grpSpLocks/>
          </p:cNvGrpSpPr>
          <p:nvPr/>
        </p:nvGrpSpPr>
        <p:grpSpPr bwMode="auto">
          <a:xfrm>
            <a:off x="3527227" y="3803617"/>
            <a:ext cx="269081" cy="528638"/>
            <a:chOff x="4140" y="429"/>
            <a:chExt cx="1425" cy="2396"/>
          </a:xfrm>
        </p:grpSpPr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72E2375B-D2CD-524D-99CC-9AA1332B0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1" name="Rectangle 222">
              <a:extLst>
                <a:ext uri="{FF2B5EF4-FFF2-40B4-BE49-F238E27FC236}">
                  <a16:creationId xmlns:a16="http://schemas.microsoft.com/office/drawing/2014/main" id="{9A46A85F-576F-5549-8CE1-4D6375E6E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2AC2D8E6-5479-B547-832A-A4D633663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F5154C64-E9B4-9B4B-ADCB-BF7CEFAA6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4" name="Rectangle 225">
              <a:extLst>
                <a:ext uri="{FF2B5EF4-FFF2-40B4-BE49-F238E27FC236}">
                  <a16:creationId xmlns:a16="http://schemas.microsoft.com/office/drawing/2014/main" id="{20BD3C08-A36B-8C47-A9E1-98E61BCD2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5" name="Group 226">
              <a:extLst>
                <a:ext uri="{FF2B5EF4-FFF2-40B4-BE49-F238E27FC236}">
                  <a16:creationId xmlns:a16="http://schemas.microsoft.com/office/drawing/2014/main" id="{BA9CB11E-6522-2A4E-B926-6BB8F2D61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0" name="AutoShape 227">
                <a:extLst>
                  <a:ext uri="{FF2B5EF4-FFF2-40B4-BE49-F238E27FC236}">
                    <a16:creationId xmlns:a16="http://schemas.microsoft.com/office/drawing/2014/main" id="{A66F61C7-D146-2444-9233-EEEFDA6DB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61" name="AutoShape 228">
                <a:extLst>
                  <a:ext uri="{FF2B5EF4-FFF2-40B4-BE49-F238E27FC236}">
                    <a16:creationId xmlns:a16="http://schemas.microsoft.com/office/drawing/2014/main" id="{C237943C-1D9E-C340-92B4-E279FE5EB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6" name="Rectangle 229">
              <a:extLst>
                <a:ext uri="{FF2B5EF4-FFF2-40B4-BE49-F238E27FC236}">
                  <a16:creationId xmlns:a16="http://schemas.microsoft.com/office/drawing/2014/main" id="{C81D6CA2-B425-4946-AE7A-8E40C0836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37" name="Group 230">
              <a:extLst>
                <a:ext uri="{FF2B5EF4-FFF2-40B4-BE49-F238E27FC236}">
                  <a16:creationId xmlns:a16="http://schemas.microsoft.com/office/drawing/2014/main" id="{E1CF8BC0-EDFE-2A4B-A9FD-D7352BEF9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8" name="AutoShape 231">
                <a:extLst>
                  <a:ext uri="{FF2B5EF4-FFF2-40B4-BE49-F238E27FC236}">
                    <a16:creationId xmlns:a16="http://schemas.microsoft.com/office/drawing/2014/main" id="{0A9026E3-01D2-A044-85D9-3C22E36B9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9" name="AutoShape 232">
                <a:extLst>
                  <a:ext uri="{FF2B5EF4-FFF2-40B4-BE49-F238E27FC236}">
                    <a16:creationId xmlns:a16="http://schemas.microsoft.com/office/drawing/2014/main" id="{89380DF0-55D0-544B-ABE2-D6ADD8851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38" name="Rectangle 233">
              <a:extLst>
                <a:ext uri="{FF2B5EF4-FFF2-40B4-BE49-F238E27FC236}">
                  <a16:creationId xmlns:a16="http://schemas.microsoft.com/office/drawing/2014/main" id="{DF34371F-6EF2-844A-9475-6B8ECC1E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39" name="Rectangle 234">
              <a:extLst>
                <a:ext uri="{FF2B5EF4-FFF2-40B4-BE49-F238E27FC236}">
                  <a16:creationId xmlns:a16="http://schemas.microsoft.com/office/drawing/2014/main" id="{7BF59601-B231-7F4D-B6B7-74CA58AE9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240" name="Group 235">
              <a:extLst>
                <a:ext uri="{FF2B5EF4-FFF2-40B4-BE49-F238E27FC236}">
                  <a16:creationId xmlns:a16="http://schemas.microsoft.com/office/drawing/2014/main" id="{653CAD17-3E1A-0A44-BF50-DB027FAD8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6" name="AutoShape 236">
                <a:extLst>
                  <a:ext uri="{FF2B5EF4-FFF2-40B4-BE49-F238E27FC236}">
                    <a16:creationId xmlns:a16="http://schemas.microsoft.com/office/drawing/2014/main" id="{2AB347AE-B389-704D-8A3A-F1B0478B7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7" name="AutoShape 237">
                <a:extLst>
                  <a:ext uri="{FF2B5EF4-FFF2-40B4-BE49-F238E27FC236}">
                    <a16:creationId xmlns:a16="http://schemas.microsoft.com/office/drawing/2014/main" id="{F96FEA1E-5620-D24E-93C8-5E69D78BD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41" name="Freeform 238">
              <a:extLst>
                <a:ext uri="{FF2B5EF4-FFF2-40B4-BE49-F238E27FC236}">
                  <a16:creationId xmlns:a16="http://schemas.microsoft.com/office/drawing/2014/main" id="{84910C8E-8844-DE49-A1A3-762F8BB12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42" name="Group 239">
              <a:extLst>
                <a:ext uri="{FF2B5EF4-FFF2-40B4-BE49-F238E27FC236}">
                  <a16:creationId xmlns:a16="http://schemas.microsoft.com/office/drawing/2014/main" id="{BBBD2321-95AE-9C40-B018-8ECE1F278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4" name="AutoShape 240">
                <a:extLst>
                  <a:ext uri="{FF2B5EF4-FFF2-40B4-BE49-F238E27FC236}">
                    <a16:creationId xmlns:a16="http://schemas.microsoft.com/office/drawing/2014/main" id="{5F0A8B0F-BFF3-D645-8BC2-E03084A73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255" name="AutoShape 241">
                <a:extLst>
                  <a:ext uri="{FF2B5EF4-FFF2-40B4-BE49-F238E27FC236}">
                    <a16:creationId xmlns:a16="http://schemas.microsoft.com/office/drawing/2014/main" id="{F04409C4-53CF-1E47-924D-AAE899D78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B79FB686-7827-8648-B573-39D9BD56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FDD2EBD5-F1D6-1A40-89DB-A8C30D931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CE0C4D67-AE5D-BA4D-8695-DB491DDD2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F37BD5E1-82F5-4442-A0E8-832E39193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65CB1E0E-0881-3D44-874F-DFDC02FDD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8" name="AutoShape 247">
              <a:extLst>
                <a:ext uri="{FF2B5EF4-FFF2-40B4-BE49-F238E27FC236}">
                  <a16:creationId xmlns:a16="http://schemas.microsoft.com/office/drawing/2014/main" id="{6DADA001-6CFD-B446-972E-A78724803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9" name="AutoShape 248">
              <a:extLst>
                <a:ext uri="{FF2B5EF4-FFF2-40B4-BE49-F238E27FC236}">
                  <a16:creationId xmlns:a16="http://schemas.microsoft.com/office/drawing/2014/main" id="{3A9F1280-193F-A148-B533-A4E2BCD4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64151D18-1A99-BB43-8662-5409F09FC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6E3B505-373D-FA41-AC57-224E553E6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3E492A9C-D2EF-444F-9F40-D87F1FF8E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B30ABD37-057E-DC41-B1A5-29A2C4236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F71DBCB-192B-CC42-80BF-FB60B27D1133}"/>
              </a:ext>
            </a:extLst>
          </p:cNvPr>
          <p:cNvSpPr txBox="1"/>
          <p:nvPr/>
        </p:nvSpPr>
        <p:spPr>
          <a:xfrm>
            <a:off x="2621071" y="5148856"/>
            <a:ext cx="2840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7AFE08E-CB17-6F42-9518-20370F3483F4}"/>
              </a:ext>
            </a:extLst>
          </p:cNvPr>
          <p:cNvSpPr txBox="1"/>
          <p:nvPr/>
        </p:nvSpPr>
        <p:spPr>
          <a:xfrm>
            <a:off x="3467405" y="4492594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D37FF6A-48D3-AE49-82AD-DF5CE9A2542A}"/>
              </a:ext>
            </a:extLst>
          </p:cNvPr>
          <p:cNvSpPr txBox="1"/>
          <p:nvPr/>
        </p:nvSpPr>
        <p:spPr>
          <a:xfrm>
            <a:off x="5176768" y="5130877"/>
            <a:ext cx="2776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C3F8F57-1EC3-A444-90B5-A9967EAA485D}"/>
              </a:ext>
            </a:extLst>
          </p:cNvPr>
          <p:cNvSpPr txBox="1"/>
          <p:nvPr/>
        </p:nvSpPr>
        <p:spPr>
          <a:xfrm>
            <a:off x="5622410" y="4490026"/>
            <a:ext cx="290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7" name="Rectangle 174">
            <a:extLst>
              <a:ext uri="{FF2B5EF4-FFF2-40B4-BE49-F238E27FC236}">
                <a16:creationId xmlns:a16="http://schemas.microsoft.com/office/drawing/2014/main" id="{F1B64B39-C299-EC44-8493-F36F1F2A8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700" y="2351613"/>
            <a:ext cx="2929546" cy="72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86916" indent="-86916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200" b="1" dirty="0" err="1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</a:t>
            </a:r>
            <a:r>
              <a:rPr lang="en-US" sz="12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 = socket(AF_INET,SOCK_STREAM)</a:t>
            </a:r>
          </a:p>
          <a:p>
            <a:pPr marL="86916" indent="-86916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200" b="1" dirty="0" err="1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mySocket.bind</a:t>
            </a:r>
            <a:r>
              <a:rPr lang="en-US" sz="12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(myaddr,</a:t>
            </a:r>
            <a:r>
              <a:rPr lang="en-US" sz="1200" b="1" dirty="0">
                <a:solidFill>
                  <a:srgbClr val="C00000"/>
                </a:solidFill>
                <a:latin typeface="Courier New" charset="0"/>
                <a:ea typeface="ＭＳ Ｐゴシック" charset="0"/>
              </a:rPr>
              <a:t>5775</a:t>
            </a:r>
            <a:r>
              <a:rPr lang="en-US" sz="12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);</a:t>
            </a:r>
          </a:p>
          <a:p>
            <a:pPr marL="86916" indent="-86916" defTabSz="6858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endParaRPr lang="en-US" sz="1500" dirty="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28" name="Rectangle 174">
            <a:extLst>
              <a:ext uri="{FF2B5EF4-FFF2-40B4-BE49-F238E27FC236}">
                <a16:creationId xmlns:a16="http://schemas.microsoft.com/office/drawing/2014/main" id="{821B066F-1D54-9842-8B91-6EFC02EED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42" y="1710371"/>
            <a:ext cx="2929546" cy="72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86916" indent="-86916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200" b="1" dirty="0" err="1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</a:t>
            </a:r>
            <a:r>
              <a:rPr lang="en-US" sz="12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 = socket(AF_INET,SOCK_DGRAM)</a:t>
            </a:r>
          </a:p>
          <a:p>
            <a:pPr marL="86916" indent="-86916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200" b="1" dirty="0" err="1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mySocket.bind</a:t>
            </a:r>
            <a:r>
              <a:rPr lang="en-US" sz="12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(myaddr,</a:t>
            </a:r>
            <a:r>
              <a:rPr lang="en-US" sz="1200" b="1" dirty="0">
                <a:solidFill>
                  <a:srgbClr val="C00000"/>
                </a:solidFill>
                <a:latin typeface="Courier New" charset="0"/>
                <a:ea typeface="ＭＳ Ｐゴシック" charset="0"/>
              </a:rPr>
              <a:t>6428</a:t>
            </a:r>
            <a:r>
              <a:rPr lang="en-US" sz="12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);</a:t>
            </a:r>
          </a:p>
          <a:p>
            <a:pPr marL="86916" indent="-86916" defTabSz="6858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endParaRPr lang="en-US" sz="1500" dirty="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8F00F9B4-0BB2-B845-92FC-6EB60323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300" dirty="0"/>
              <a:t>Connectionless demultiplexing: an example</a:t>
            </a:r>
          </a:p>
        </p:txBody>
      </p:sp>
    </p:spTree>
    <p:extLst>
      <p:ext uri="{BB962C8B-B14F-4D97-AF65-F5344CB8AC3E}">
        <p14:creationId xmlns:p14="http://schemas.microsoft.com/office/powerpoint/2010/main" val="204399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27" grpId="0"/>
      <p:bldP spid="128" grpId="0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EBE03E1-A40C-1E40-BB55-6DDFE64A0442}"/>
              </a:ext>
            </a:extLst>
          </p:cNvPr>
          <p:cNvGrpSpPr/>
          <p:nvPr/>
        </p:nvGrpSpPr>
        <p:grpSpPr>
          <a:xfrm>
            <a:off x="3070848" y="4375776"/>
            <a:ext cx="2163793" cy="1110853"/>
            <a:chOff x="4094463" y="4691367"/>
            <a:chExt cx="2885057" cy="1481137"/>
          </a:xfrm>
        </p:grpSpPr>
        <p:sp>
          <p:nvSpPr>
            <p:cNvPr id="189" name="Freeform 2">
              <a:extLst>
                <a:ext uri="{FF2B5EF4-FFF2-40B4-BE49-F238E27FC236}">
                  <a16:creationId xmlns:a16="http://schemas.microsoft.com/office/drawing/2014/main" id="{9A546185-6077-2340-8A96-0F02D5D7C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957" y="4691367"/>
              <a:ext cx="2849563" cy="1481137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979929-3895-E541-88C5-08B90173C1D4}"/>
                </a:ext>
              </a:extLst>
            </p:cNvPr>
            <p:cNvGrpSpPr/>
            <p:nvPr/>
          </p:nvGrpSpPr>
          <p:grpSpPr>
            <a:xfrm>
              <a:off x="5035264" y="5554092"/>
              <a:ext cx="496248" cy="260542"/>
              <a:chOff x="7141236" y="6068702"/>
              <a:chExt cx="496248" cy="260542"/>
            </a:xfrm>
          </p:grpSpPr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0CA65D85-D056-864E-B0EC-70D8C181B47E}"/>
                  </a:ext>
                </a:extLst>
              </p:cNvPr>
              <p:cNvSpPr/>
              <p:nvPr/>
            </p:nvSpPr>
            <p:spPr>
              <a:xfrm>
                <a:off x="7141236" y="6158887"/>
                <a:ext cx="496248" cy="17035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0000"/>
                  </a:gs>
                  <a:gs pos="21000">
                    <a:schemeClr val="bg1"/>
                  </a:gs>
                  <a:gs pos="51000">
                    <a:srgbClr val="ED356A"/>
                  </a:gs>
                  <a:gs pos="100000">
                    <a:srgbClr val="E4000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09E25CE5-3538-A147-95F2-FE0F002533C9}"/>
                  </a:ext>
                </a:extLst>
              </p:cNvPr>
              <p:cNvSpPr/>
              <p:nvPr/>
            </p:nvSpPr>
            <p:spPr>
              <a:xfrm>
                <a:off x="7141522" y="6068702"/>
                <a:ext cx="495647" cy="168664"/>
              </a:xfrm>
              <a:prstGeom prst="ellipse">
                <a:avLst/>
              </a:prstGeom>
              <a:solidFill>
                <a:srgbClr val="FA376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88C1E52-4F13-B54A-A8B3-B882AA5360C7}"/>
                  </a:ext>
                </a:extLst>
              </p:cNvPr>
              <p:cNvGrpSpPr/>
              <p:nvPr/>
            </p:nvGrpSpPr>
            <p:grpSpPr>
              <a:xfrm>
                <a:off x="7214834" y="6090139"/>
                <a:ext cx="348960" cy="123931"/>
                <a:chOff x="7786941" y="2884917"/>
                <a:chExt cx="897649" cy="353919"/>
              </a:xfrm>
            </p:grpSpPr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3EA6F082-8061-C547-AAD1-5C5B1680910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F527C5CB-65A2-E34A-A65A-93F1139F95B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DE3C8BD-23FE-754A-9456-20EB1F93DA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71C34D50-69A1-0E47-8F12-8F6635D2135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FFB3D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8E9AE0DE-57F1-DA47-841B-AF1526D27381}"/>
                </a:ext>
              </a:extLst>
            </p:cNvPr>
            <p:cNvGrpSpPr/>
            <p:nvPr/>
          </p:nvGrpSpPr>
          <p:grpSpPr>
            <a:xfrm>
              <a:off x="6131364" y="5156690"/>
              <a:ext cx="496248" cy="260542"/>
              <a:chOff x="7493876" y="2774731"/>
              <a:chExt cx="1481958" cy="894622"/>
            </a:xfrm>
          </p:grpSpPr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36B5E314-D824-564B-8B99-7428AA61BC7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B5687DE2-7AEB-C94F-BD77-B787BED6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3F1D081E-C670-EB42-8157-542B2571523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76FD901E-7447-6044-941D-D8D53016227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C65D72F4-D1BF-A743-A4CF-A3061301D2F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24042695-10E5-4D4B-8766-D9D97DE34F3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C8D82D6B-3965-DC48-A8D4-5025EC499BC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0CFE465D-7641-7541-9496-4029B9355B5A}"/>
                </a:ext>
              </a:extLst>
            </p:cNvPr>
            <p:cNvGrpSpPr/>
            <p:nvPr/>
          </p:nvGrpSpPr>
          <p:grpSpPr>
            <a:xfrm>
              <a:off x="5122533" y="4861037"/>
              <a:ext cx="496248" cy="260542"/>
              <a:chOff x="7493876" y="2774731"/>
              <a:chExt cx="1481958" cy="894622"/>
            </a:xfrm>
          </p:grpSpPr>
          <p:sp>
            <p:nvSpPr>
              <p:cNvPr id="333" name="Freeform 332">
                <a:extLst>
                  <a:ext uri="{FF2B5EF4-FFF2-40B4-BE49-F238E27FC236}">
                    <a16:creationId xmlns:a16="http://schemas.microsoft.com/office/drawing/2014/main" id="{3B041F3E-CB88-8F4B-84D4-1214776D36E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08136920-F30D-BC4E-A92D-0ABD2EC7437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2BE80152-BCA5-CA46-9EE7-63649D7FE81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2518C53F-685F-074F-8F4E-E3A4CB26913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F1578F2C-5505-EB45-9014-BAD0AFEA429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DD91E8C8-92AC-E446-ABF1-F7D54921C4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69F33027-F122-C445-923E-09F2AEB27B0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7D1E5FBB-CD41-884B-831B-682E5F6CE29F}"/>
                </a:ext>
              </a:extLst>
            </p:cNvPr>
            <p:cNvGrpSpPr/>
            <p:nvPr/>
          </p:nvGrpSpPr>
          <p:grpSpPr>
            <a:xfrm>
              <a:off x="4450588" y="5823254"/>
              <a:ext cx="496248" cy="260542"/>
              <a:chOff x="7493876" y="2774731"/>
              <a:chExt cx="1481958" cy="894622"/>
            </a:xfrm>
          </p:grpSpPr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F7ED3C1B-77D0-5A4C-B7A4-7B4162888D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C6C36B06-A393-AA49-97E2-CA983E530D4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55B6028F-C8FE-5347-9982-246E1F0DEC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D9135A62-DBD4-4E48-B166-943E0258FD8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A6CD8C01-7ACD-9047-AF09-4509FAD01ED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9834EEC0-E73C-C84D-B165-574B3980957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2D12A304-34D8-9442-9CED-FBB7F0B8D26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B39672A6-77C4-5F43-BD22-8EBBBB1DACC3}"/>
                </a:ext>
              </a:extLst>
            </p:cNvPr>
            <p:cNvGrpSpPr/>
            <p:nvPr/>
          </p:nvGrpSpPr>
          <p:grpSpPr>
            <a:xfrm>
              <a:off x="4094463" y="5164346"/>
              <a:ext cx="496248" cy="260542"/>
              <a:chOff x="7493876" y="2774731"/>
              <a:chExt cx="1481958" cy="894622"/>
            </a:xfrm>
          </p:grpSpPr>
          <p:sp>
            <p:nvSpPr>
              <p:cNvPr id="349" name="Freeform 348">
                <a:extLst>
                  <a:ext uri="{FF2B5EF4-FFF2-40B4-BE49-F238E27FC236}">
                    <a16:creationId xmlns:a16="http://schemas.microsoft.com/office/drawing/2014/main" id="{6A952387-953F-784E-B4C8-2ED10819E94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1758E986-D712-5440-AC7F-0F55B12BDD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840B06B0-30F5-7E47-9591-50E2832B6A9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7CF1DA14-5159-F043-933A-4C22AECDE48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54AAC614-B4B1-9047-8BBA-FE8D4A25981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E59BE7CB-C32E-A346-95B4-3992B34807F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CAEA8866-D7A6-6A49-8FE1-136D7DBEB0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812505EE-DEAC-B44A-A839-759F29108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324" y="4994579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5" name="Freeform 91">
              <a:extLst>
                <a:ext uri="{FF2B5EF4-FFF2-40B4-BE49-F238E27FC236}">
                  <a16:creationId xmlns:a16="http://schemas.microsoft.com/office/drawing/2014/main" id="{76C479BA-ED38-4947-AD35-F635DF9E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724" y="4988229"/>
              <a:ext cx="506413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6" name="Freeform 92">
              <a:extLst>
                <a:ext uri="{FF2B5EF4-FFF2-40B4-BE49-F238E27FC236}">
                  <a16:creationId xmlns:a16="http://schemas.microsoft.com/office/drawing/2014/main" id="{124CDDC7-679C-D04E-9FD3-518104782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512" y="5380342"/>
              <a:ext cx="481012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7" name="Freeform 93">
              <a:extLst>
                <a:ext uri="{FF2B5EF4-FFF2-40B4-BE49-F238E27FC236}">
                  <a16:creationId xmlns:a16="http://schemas.microsoft.com/office/drawing/2014/main" id="{E2A83ACF-7B20-AC4B-83B1-FE92C6043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249" y="5356529"/>
              <a:ext cx="630238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8" name="Freeform 94">
              <a:extLst>
                <a:ext uri="{FF2B5EF4-FFF2-40B4-BE49-F238E27FC236}">
                  <a16:creationId xmlns:a16="http://schemas.microsoft.com/office/drawing/2014/main" id="{0B9C88EB-CE4C-1E43-BD78-4EA6BB3E6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587" y="5410504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9" name="Freeform 95">
              <a:extLst>
                <a:ext uri="{FF2B5EF4-FFF2-40B4-BE49-F238E27FC236}">
                  <a16:creationId xmlns:a16="http://schemas.microsoft.com/office/drawing/2014/main" id="{CFFC9FF4-E928-074A-8F72-9E180DF79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923" y="5943904"/>
              <a:ext cx="970395" cy="81756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0" name="Freeform 96">
              <a:extLst>
                <a:ext uri="{FF2B5EF4-FFF2-40B4-BE49-F238E27FC236}">
                  <a16:creationId xmlns:a16="http://schemas.microsoft.com/office/drawing/2014/main" id="{FC6453FD-735C-9F4A-B961-B872F0071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349" y="5424888"/>
              <a:ext cx="193675" cy="404716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4211C5D7-E98B-7448-9452-57EB36146678}"/>
                </a:ext>
              </a:extLst>
            </p:cNvPr>
            <p:cNvGrpSpPr/>
            <p:nvPr/>
          </p:nvGrpSpPr>
          <p:grpSpPr>
            <a:xfrm>
              <a:off x="5868328" y="5862061"/>
              <a:ext cx="496248" cy="260542"/>
              <a:chOff x="7493876" y="2774731"/>
              <a:chExt cx="1481958" cy="894622"/>
            </a:xfrm>
          </p:grpSpPr>
          <p:sp>
            <p:nvSpPr>
              <p:cNvPr id="316" name="Freeform 315">
                <a:extLst>
                  <a:ext uri="{FF2B5EF4-FFF2-40B4-BE49-F238E27FC236}">
                    <a16:creationId xmlns:a16="http://schemas.microsoft.com/office/drawing/2014/main" id="{8AB7F791-7AD9-F648-B2E0-B6E3683A8D5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51E93EA3-17BD-B641-99CE-E84D1493A92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A5B4FD9C-501E-7F4E-A2DA-4DCEFCE3689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1906F39B-C9B6-604F-8758-83430DECEA8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91751636-4135-394E-B377-29D0624E7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BB3193D0-B14F-724A-80B1-6F8EDE58A8F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CF32363E-10AF-1643-8F6B-814910A9D63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42" y="1061357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and the congested “bottleneck link”</a:t>
            </a:r>
            <a:endParaRPr lang="en-US" sz="33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2F5639-C13F-8347-B6CF-B5A700C7EA84}"/>
              </a:ext>
            </a:extLst>
          </p:cNvPr>
          <p:cNvSpPr txBox="1">
            <a:spLocks noChangeArrowheads="1"/>
          </p:cNvSpPr>
          <p:nvPr/>
        </p:nvSpPr>
        <p:spPr>
          <a:xfrm>
            <a:off x="500283" y="1881903"/>
            <a:ext cx="8383190" cy="68638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161925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TCP (classic, CUBIC) increase TCP’s sending rate until packet loss occurs at some router’s output: the </a:t>
            </a:r>
            <a:r>
              <a:rPr lang="en-US" sz="2100" i="1" dirty="0">
                <a:solidFill>
                  <a:srgbClr val="C00000"/>
                </a:solidFill>
                <a:latin typeface="Calibri" panose="020F0502020204030204"/>
              </a:rPr>
              <a:t>bottleneck link</a:t>
            </a:r>
          </a:p>
        </p:txBody>
      </p:sp>
      <p:sp>
        <p:nvSpPr>
          <p:cNvPr id="163" name="Text Box 8">
            <a:extLst>
              <a:ext uri="{FF2B5EF4-FFF2-40B4-BE49-F238E27FC236}">
                <a16:creationId xmlns:a16="http://schemas.microsoft.com/office/drawing/2014/main" id="{E65C3147-B6A2-674F-B175-C4411782B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905" y="3552784"/>
            <a:ext cx="6447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i="1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  <a:endParaRPr lang="en-US" altLang="en-US" sz="1500" i="1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164" name="Freeform 10">
            <a:extLst>
              <a:ext uri="{FF2B5EF4-FFF2-40B4-BE49-F238E27FC236}">
                <a16:creationId xmlns:a16="http://schemas.microsoft.com/office/drawing/2014/main" id="{51065C6F-5BFC-8741-9747-71CCD0CC01B5}"/>
              </a:ext>
            </a:extLst>
          </p:cNvPr>
          <p:cNvSpPr>
            <a:spLocks/>
          </p:cNvSpPr>
          <p:nvPr/>
        </p:nvSpPr>
        <p:spPr bwMode="auto">
          <a:xfrm flipH="1">
            <a:off x="1860947" y="3801624"/>
            <a:ext cx="244806" cy="947112"/>
          </a:xfrm>
          <a:custGeom>
            <a:avLst/>
            <a:gdLst>
              <a:gd name="T0" fmla="*/ 2147483647 w 12213"/>
              <a:gd name="T1" fmla="*/ 2147483647 h 10000"/>
              <a:gd name="T2" fmla="*/ 0 w 12213"/>
              <a:gd name="T3" fmla="*/ 0 h 10000"/>
              <a:gd name="T4" fmla="*/ 0 w 12213"/>
              <a:gd name="T5" fmla="*/ 2147483647 h 10000"/>
              <a:gd name="T6" fmla="*/ 2147483647 w 12213"/>
              <a:gd name="T7" fmla="*/ 2147483647 h 10000"/>
              <a:gd name="T8" fmla="*/ 2147483647 w 12213"/>
              <a:gd name="T9" fmla="*/ 2147483647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213" h="10000">
                <a:moveTo>
                  <a:pt x="11726" y="4661"/>
                </a:moveTo>
                <a:lnTo>
                  <a:pt x="0" y="0"/>
                </a:lnTo>
                <a:lnTo>
                  <a:pt x="0" y="10000"/>
                </a:lnTo>
                <a:lnTo>
                  <a:pt x="12213" y="6473"/>
                </a:lnTo>
                <a:lnTo>
                  <a:pt x="11726" y="4661"/>
                </a:lnTo>
                <a:close/>
              </a:path>
            </a:pathLst>
          </a:custGeom>
          <a:gradFill rotWithShape="1">
            <a:gsLst>
              <a:gs pos="0">
                <a:srgbClr val="3333CC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245AE889-4FF1-5D41-B0C9-6E1D7DFE6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745" y="3789718"/>
            <a:ext cx="796776" cy="96797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 kern="0">
              <a:solidFill>
                <a:srgbClr val="000000"/>
              </a:solidFill>
            </a:endParaRPr>
          </a:p>
        </p:txBody>
      </p:sp>
      <p:sp>
        <p:nvSpPr>
          <p:cNvPr id="166" name="Rectangle 24">
            <a:extLst>
              <a:ext uri="{FF2B5EF4-FFF2-40B4-BE49-F238E27FC236}">
                <a16:creationId xmlns:a16="http://schemas.microsoft.com/office/drawing/2014/main" id="{726B5B54-D786-344E-93B0-A2521F3FB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79" y="3819484"/>
            <a:ext cx="800100" cy="923925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 kern="0">
              <a:solidFill>
                <a:srgbClr val="000000"/>
              </a:solidFill>
            </a:endParaRPr>
          </a:p>
        </p:txBody>
      </p:sp>
      <p:sp>
        <p:nvSpPr>
          <p:cNvPr id="167" name="Line 25">
            <a:extLst>
              <a:ext uri="{FF2B5EF4-FFF2-40B4-BE49-F238E27FC236}">
                <a16:creationId xmlns:a16="http://schemas.microsoft.com/office/drawing/2014/main" id="{ED6C96DE-045A-4845-BE61-A830E126E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0978" y="4027843"/>
            <a:ext cx="794147" cy="23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8" name="Text Box 26">
            <a:extLst>
              <a:ext uri="{FF2B5EF4-FFF2-40B4-BE49-F238E27FC236}">
                <a16:creationId xmlns:a16="http://schemas.microsoft.com/office/drawing/2014/main" id="{84D02891-4DB6-A74C-B473-DDD899D44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203" y="3825041"/>
            <a:ext cx="828675" cy="96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FFFFFF">
                    <a:lumMod val="75000"/>
                  </a:srgbClr>
                </a:solidFill>
              </a:rPr>
              <a:t>application</a:t>
            </a:r>
          </a:p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>
                <a:solidFill>
                  <a:srgbClr val="0000A3"/>
                </a:solidFill>
              </a:rPr>
              <a:t>TCP</a:t>
            </a:r>
          </a:p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FFFFFF">
                    <a:lumMod val="75000"/>
                  </a:srgbClr>
                </a:solidFill>
              </a:rPr>
              <a:t>network</a:t>
            </a:r>
          </a:p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FFFFFF">
                    <a:lumMod val="75000"/>
                  </a:srgbClr>
                </a:solidFill>
              </a:rPr>
              <a:t>link</a:t>
            </a:r>
          </a:p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FFFFFF">
                    <a:lumMod val="75000"/>
                  </a:srgbClr>
                </a:solidFill>
              </a:rPr>
              <a:t>physical</a:t>
            </a:r>
          </a:p>
        </p:txBody>
      </p:sp>
      <p:grpSp>
        <p:nvGrpSpPr>
          <p:cNvPr id="169" name="Group 190">
            <a:extLst>
              <a:ext uri="{FF2B5EF4-FFF2-40B4-BE49-F238E27FC236}">
                <a16:creationId xmlns:a16="http://schemas.microsoft.com/office/drawing/2014/main" id="{04290ECE-716C-A647-B2EC-8AA922EFC2A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613297" y="4175481"/>
            <a:ext cx="504825" cy="526256"/>
            <a:chOff x="-44" y="1473"/>
            <a:chExt cx="981" cy="1105"/>
          </a:xfrm>
        </p:grpSpPr>
        <p:pic>
          <p:nvPicPr>
            <p:cNvPr id="170" name="Picture 191" descr="desktop_computer_stylized_medium">
              <a:extLst>
                <a:ext uri="{FF2B5EF4-FFF2-40B4-BE49-F238E27FC236}">
                  <a16:creationId xmlns:a16="http://schemas.microsoft.com/office/drawing/2014/main" id="{19B47375-0826-C44B-8E48-9D677E403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1" name="Freeform 192">
              <a:extLst>
                <a:ext uri="{FF2B5EF4-FFF2-40B4-BE49-F238E27FC236}">
                  <a16:creationId xmlns:a16="http://schemas.microsoft.com/office/drawing/2014/main" id="{FEA1C998-C605-D84B-8547-D97F2BC8D4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6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72" name="Line 25">
            <a:extLst>
              <a:ext uri="{FF2B5EF4-FFF2-40B4-BE49-F238E27FC236}">
                <a16:creationId xmlns:a16="http://schemas.microsoft.com/office/drawing/2014/main" id="{DA5446CC-C771-F441-9E97-037B17ED4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4551" y="4199293"/>
            <a:ext cx="794147" cy="23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3" name="Line 25">
            <a:extLst>
              <a:ext uri="{FF2B5EF4-FFF2-40B4-BE49-F238E27FC236}">
                <a16:creationId xmlns:a16="http://schemas.microsoft.com/office/drawing/2014/main" id="{264D9FFE-774A-7F4D-BEE4-B3B44B1FA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8122" y="4370743"/>
            <a:ext cx="794147" cy="23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4" name="Line 25">
            <a:extLst>
              <a:ext uri="{FF2B5EF4-FFF2-40B4-BE49-F238E27FC236}">
                <a16:creationId xmlns:a16="http://schemas.microsoft.com/office/drawing/2014/main" id="{84D59C24-ECF9-B64A-9F2F-66C689C1F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0503" y="4550528"/>
            <a:ext cx="795338" cy="23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5" name="Group 3">
            <a:extLst>
              <a:ext uri="{FF2B5EF4-FFF2-40B4-BE49-F238E27FC236}">
                <a16:creationId xmlns:a16="http://schemas.microsoft.com/office/drawing/2014/main" id="{7651D039-1E34-A144-8FED-AAC44F023F2C}"/>
              </a:ext>
            </a:extLst>
          </p:cNvPr>
          <p:cNvGrpSpPr>
            <a:grpSpLocks/>
          </p:cNvGrpSpPr>
          <p:nvPr/>
        </p:nvGrpSpPr>
        <p:grpSpPr bwMode="auto">
          <a:xfrm>
            <a:off x="5843365" y="3612732"/>
            <a:ext cx="1538511" cy="1226396"/>
            <a:chOff x="4879281" y="4007261"/>
            <a:chExt cx="2050287" cy="1634445"/>
          </a:xfrm>
        </p:grpSpPr>
        <p:sp>
          <p:nvSpPr>
            <p:cNvPr id="176" name="Text Box 54">
              <a:extLst>
                <a:ext uri="{FF2B5EF4-FFF2-40B4-BE49-F238E27FC236}">
                  <a16:creationId xmlns:a16="http://schemas.microsoft.com/office/drawing/2014/main" id="{82FCAF5C-7EF8-BB47-BF30-CF3EA1FE6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281" y="4007261"/>
              <a:ext cx="1233033" cy="36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i="1" kern="0">
                  <a:solidFill>
                    <a:srgbClr val="000099"/>
                  </a:solidFill>
                  <a:latin typeface="Arial" panose="020B0604020202020204" pitchFamily="34" charset="0"/>
                </a:rPr>
                <a:t>destination</a:t>
              </a:r>
              <a:endParaRPr lang="en-US" altLang="en-US" sz="1500" i="1" kern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7" name="Group 2">
              <a:extLst>
                <a:ext uri="{FF2B5EF4-FFF2-40B4-BE49-F238E27FC236}">
                  <a16:creationId xmlns:a16="http://schemas.microsoft.com/office/drawing/2014/main" id="{43D7F412-7232-F444-9D55-13FAD759A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7179" y="4319856"/>
              <a:ext cx="2002389" cy="1321850"/>
              <a:chOff x="1305623" y="4714561"/>
              <a:chExt cx="2002389" cy="1321850"/>
            </a:xfrm>
          </p:grpSpPr>
          <p:sp>
            <p:nvSpPr>
              <p:cNvPr id="178" name="Freeform 10">
                <a:extLst>
                  <a:ext uri="{FF2B5EF4-FFF2-40B4-BE49-F238E27FC236}">
                    <a16:creationId xmlns:a16="http://schemas.microsoft.com/office/drawing/2014/main" id="{2BBCCDF2-BD61-D243-80E3-FC38B4374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569" y="4714561"/>
                <a:ext cx="288261" cy="1290044"/>
              </a:xfrm>
              <a:custGeom>
                <a:avLst/>
                <a:gdLst>
                  <a:gd name="T0" fmla="*/ 2147483647 w 267"/>
                  <a:gd name="T1" fmla="*/ 2147483647 h 1186"/>
                  <a:gd name="T2" fmla="*/ 0 w 267"/>
                  <a:gd name="T3" fmla="*/ 0 h 1186"/>
                  <a:gd name="T4" fmla="*/ 0 w 267"/>
                  <a:gd name="T5" fmla="*/ 2147483647 h 1186"/>
                  <a:gd name="T6" fmla="*/ 2147483647 w 267"/>
                  <a:gd name="T7" fmla="*/ 2147483647 h 1186"/>
                  <a:gd name="T8" fmla="*/ 2147483647 w 267"/>
                  <a:gd name="T9" fmla="*/ 2147483647 h 11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"/>
                  <a:gd name="T16" fmla="*/ 0 h 1186"/>
                  <a:gd name="T17" fmla="*/ 267 w 267"/>
                  <a:gd name="T18" fmla="*/ 1186 h 11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" h="1186">
                    <a:moveTo>
                      <a:pt x="254" y="466"/>
                    </a:moveTo>
                    <a:lnTo>
                      <a:pt x="0" y="0"/>
                    </a:lnTo>
                    <a:lnTo>
                      <a:pt x="0" y="1186"/>
                    </a:lnTo>
                    <a:lnTo>
                      <a:pt x="267" y="652"/>
                    </a:lnTo>
                    <a:lnTo>
                      <a:pt x="254" y="46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333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9" name="Rectangle 23">
                <a:extLst>
                  <a:ext uri="{FF2B5EF4-FFF2-40B4-BE49-F238E27FC236}">
                    <a16:creationId xmlns:a16="http://schemas.microsoft.com/office/drawing/2014/main" id="{0FF740DF-A766-DA47-941D-9BB75289F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616" y="4722494"/>
                <a:ext cx="1045433" cy="1271290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" name="Rectangle 24">
                <a:extLst>
                  <a:ext uri="{FF2B5EF4-FFF2-40B4-BE49-F238E27FC236}">
                    <a16:creationId xmlns:a16="http://schemas.microsoft.com/office/drawing/2014/main" id="{30976AB5-5CF3-9649-AE10-0D8834A36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49" y="4752754"/>
                <a:ext cx="1067215" cy="123197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" name="Line 25">
                <a:extLst>
                  <a:ext uri="{FF2B5EF4-FFF2-40B4-BE49-F238E27FC236}">
                    <a16:creationId xmlns:a16="http://schemas.microsoft.com/office/drawing/2014/main" id="{C40254F3-8EF1-1946-BD3D-FCE2C1EC4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1249" y="50313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2" name="Text Box 26">
                <a:extLst>
                  <a:ext uri="{FF2B5EF4-FFF2-40B4-BE49-F238E27FC236}">
                    <a16:creationId xmlns:a16="http://schemas.microsoft.com/office/drawing/2014/main" id="{3E76F59F-6FAE-6949-AACB-C12FB93524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5623" y="4747333"/>
                <a:ext cx="1104328" cy="12890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FFFFFF">
                        <a:lumMod val="75000"/>
                      </a:srgbClr>
                    </a:solidFill>
                  </a:rPr>
                  <a:t>application</a:t>
                </a:r>
              </a:p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b="1" kern="0" dirty="0">
                    <a:solidFill>
                      <a:srgbClr val="0000A3"/>
                    </a:solidFill>
                  </a:rPr>
                  <a:t>TCP</a:t>
                </a:r>
              </a:p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FFFFFF">
                        <a:lumMod val="75000"/>
                      </a:srgbClr>
                    </a:solidFill>
                  </a:rPr>
                  <a:t>network</a:t>
                </a:r>
              </a:p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FFFFFF">
                        <a:lumMod val="75000"/>
                      </a:srgbClr>
                    </a:solidFill>
                  </a:rPr>
                  <a:t>link</a:t>
                </a:r>
              </a:p>
              <a:p>
                <a:pPr algn="ctr" defTabSz="6858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FFFFFF">
                        <a:lumMod val="75000"/>
                      </a:srgbClr>
                    </a:solidFill>
                  </a:rPr>
                  <a:t>physical</a:t>
                </a:r>
              </a:p>
            </p:txBody>
          </p:sp>
          <p:grpSp>
            <p:nvGrpSpPr>
              <p:cNvPr id="183" name="Group 190">
                <a:extLst>
                  <a:ext uri="{FF2B5EF4-FFF2-40B4-BE49-F238E27FC236}">
                    <a16:creationId xmlns:a16="http://schemas.microsoft.com/office/drawing/2014/main" id="{3142986E-25B2-C545-A505-7FEFEE4617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634682" y="5076164"/>
                <a:ext cx="673330" cy="701684"/>
                <a:chOff x="-44" y="1473"/>
                <a:chExt cx="981" cy="1105"/>
              </a:xfrm>
            </p:grpSpPr>
            <p:pic>
              <p:nvPicPr>
                <p:cNvPr id="187" name="Picture 191" descr="desktop_computer_stylized_medium">
                  <a:extLst>
                    <a:ext uri="{FF2B5EF4-FFF2-40B4-BE49-F238E27FC236}">
                      <a16:creationId xmlns:a16="http://schemas.microsoft.com/office/drawing/2014/main" id="{8E397E43-AA92-9540-8502-E3F47CEB4A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8" name="Freeform 192">
                  <a:extLst>
                    <a:ext uri="{FF2B5EF4-FFF2-40B4-BE49-F238E27FC236}">
                      <a16:creationId xmlns:a16="http://schemas.microsoft.com/office/drawing/2014/main" id="{B94C52D7-1672-CE46-B256-90805C41A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43382 w 356"/>
                    <a:gd name="T3" fmla="*/ 3172 h 368"/>
                    <a:gd name="T4" fmla="*/ 51464 w 356"/>
                    <a:gd name="T5" fmla="*/ 66095 h 368"/>
                    <a:gd name="T6" fmla="*/ 11342 w 356"/>
                    <a:gd name="T7" fmla="*/ 8266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84" name="Line 25">
                <a:extLst>
                  <a:ext uri="{FF2B5EF4-FFF2-40B4-BE49-F238E27FC236}">
                    <a16:creationId xmlns:a16="http://schemas.microsoft.com/office/drawing/2014/main" id="{3660A651-E6C2-464D-9AE5-A39238D21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5720" y="52602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5" name="Line 25">
                <a:extLst>
                  <a:ext uri="{FF2B5EF4-FFF2-40B4-BE49-F238E27FC236}">
                    <a16:creationId xmlns:a16="http://schemas.microsoft.com/office/drawing/2014/main" id="{CB18A03E-7135-A648-8BDC-9FD0E1B82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191" y="54891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6" name="Line 25">
                <a:extLst>
                  <a:ext uri="{FF2B5EF4-FFF2-40B4-BE49-F238E27FC236}">
                    <a16:creationId xmlns:a16="http://schemas.microsoft.com/office/drawing/2014/main" id="{8A81FD3E-2BEE-A04B-99BC-5B54B8C0D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4662" y="57282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281" name="Freeform 7">
            <a:extLst>
              <a:ext uri="{FF2B5EF4-FFF2-40B4-BE49-F238E27FC236}">
                <a16:creationId xmlns:a16="http://schemas.microsoft.com/office/drawing/2014/main" id="{4FE322CD-EE19-1D4A-A4A3-471CD5B424FF}"/>
              </a:ext>
            </a:extLst>
          </p:cNvPr>
          <p:cNvSpPr>
            <a:spLocks/>
          </p:cNvSpPr>
          <p:nvPr/>
        </p:nvSpPr>
        <p:spPr bwMode="auto">
          <a:xfrm>
            <a:off x="2497207" y="4175233"/>
            <a:ext cx="3805445" cy="973958"/>
          </a:xfrm>
          <a:custGeom>
            <a:avLst/>
            <a:gdLst>
              <a:gd name="T0" fmla="*/ 0 w 5156094"/>
              <a:gd name="T1" fmla="*/ 0 h 1509215"/>
              <a:gd name="T2" fmla="*/ 6961 w 5156094"/>
              <a:gd name="T3" fmla="*/ 1168047 h 1509215"/>
              <a:gd name="T4" fmla="*/ 1131015 w 5156094"/>
              <a:gd name="T5" fmla="*/ 1170389 h 1509215"/>
              <a:gd name="T6" fmla="*/ 1755021 w 5156094"/>
              <a:gd name="T7" fmla="*/ 1490285 h 1509215"/>
              <a:gd name="T8" fmla="*/ 2207298 w 5156094"/>
              <a:gd name="T9" fmla="*/ 1510706 h 1509215"/>
              <a:gd name="T10" fmla="*/ 2988945 w 5156094"/>
              <a:gd name="T11" fmla="*/ 1198737 h 1509215"/>
              <a:gd name="T12" fmla="*/ 3391674 w 5156094"/>
              <a:gd name="T13" fmla="*/ 1210330 h 1509215"/>
              <a:gd name="T14" fmla="*/ 5156412 w 5156094"/>
              <a:gd name="T15" fmla="*/ 1199641 h 1509215"/>
              <a:gd name="T16" fmla="*/ 5126696 w 5156094"/>
              <a:gd name="T17" fmla="*/ 64147 h 150921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207163 w 5156094"/>
              <a:gd name="connsiteY4" fmla="*/ 1509215 h 1559667"/>
              <a:gd name="connsiteX5" fmla="*/ 2988762 w 5156094"/>
              <a:gd name="connsiteY5" fmla="*/ 1197554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88762 w 5156094"/>
              <a:gd name="connsiteY5" fmla="*/ 1197554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5156094 w 5156094"/>
              <a:gd name="connsiteY6" fmla="*/ 1198456 h 1559667"/>
              <a:gd name="connsiteX7" fmla="*/ 5126381 w 5156094"/>
              <a:gd name="connsiteY7" fmla="*/ 64084 h 15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56094" h="1559667">
                <a:moveTo>
                  <a:pt x="0" y="0"/>
                </a:moveTo>
                <a:cubicBezTo>
                  <a:pt x="2320" y="388965"/>
                  <a:pt x="4641" y="777929"/>
                  <a:pt x="6961" y="1166894"/>
                </a:cubicBezTo>
                <a:lnTo>
                  <a:pt x="1130946" y="1169234"/>
                </a:lnTo>
                <a:lnTo>
                  <a:pt x="1824854" y="1559667"/>
                </a:lnTo>
                <a:lnTo>
                  <a:pt x="2145216" y="1553959"/>
                </a:lnTo>
                <a:lnTo>
                  <a:pt x="2930257" y="1152811"/>
                </a:lnTo>
                <a:lnTo>
                  <a:pt x="5156094" y="1198456"/>
                </a:lnTo>
                <a:lnTo>
                  <a:pt x="5126381" y="64084"/>
                </a:lnTo>
              </a:path>
            </a:pathLst>
          </a:custGeom>
          <a:noFill/>
          <a:ln w="2222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9" name="Rectangle 4">
            <a:extLst>
              <a:ext uri="{FF2B5EF4-FFF2-40B4-BE49-F238E27FC236}">
                <a16:creationId xmlns:a16="http://schemas.microsoft.com/office/drawing/2014/main" id="{0B86E12D-57F9-004F-9A98-0E80FDFD03ED}"/>
              </a:ext>
            </a:extLst>
          </p:cNvPr>
          <p:cNvSpPr txBox="1">
            <a:spLocks noChangeArrowheads="1"/>
          </p:cNvSpPr>
          <p:nvPr/>
        </p:nvSpPr>
        <p:spPr>
          <a:xfrm>
            <a:off x="480351" y="2573397"/>
            <a:ext cx="8383190" cy="68638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161925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understanding congestion: useful to focus on congested bottleneck link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054DCB-F0FC-6040-B6B9-B0434AA6A860}"/>
              </a:ext>
            </a:extLst>
          </p:cNvPr>
          <p:cNvGrpSpPr/>
          <p:nvPr/>
        </p:nvGrpSpPr>
        <p:grpSpPr>
          <a:xfrm>
            <a:off x="3629284" y="4995659"/>
            <a:ext cx="657746" cy="302783"/>
            <a:chOff x="5033182" y="4091488"/>
            <a:chExt cx="876995" cy="40371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3004F00-B27A-6543-B345-6627D1137679}"/>
                </a:ext>
              </a:extLst>
            </p:cNvPr>
            <p:cNvCxnSpPr/>
            <p:nvPr/>
          </p:nvCxnSpPr>
          <p:spPr>
            <a:xfrm>
              <a:off x="5518407" y="4289261"/>
              <a:ext cx="869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89B243-A85D-9243-A088-8DCC1C93FE82}"/>
                </a:ext>
              </a:extLst>
            </p:cNvPr>
            <p:cNvSpPr/>
            <p:nvPr/>
          </p:nvSpPr>
          <p:spPr>
            <a:xfrm>
              <a:off x="5150875" y="4091488"/>
              <a:ext cx="382771" cy="403711"/>
            </a:xfrm>
            <a:prstGeom prst="rect">
              <a:avLst/>
            </a:prstGeom>
            <a:solidFill>
              <a:srgbClr val="E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C9EE21-A866-EF40-B74B-25BD15BDB166}"/>
                </a:ext>
              </a:extLst>
            </p:cNvPr>
            <p:cNvSpPr/>
            <p:nvPr/>
          </p:nvSpPr>
          <p:spPr>
            <a:xfrm>
              <a:off x="5565439" y="4115310"/>
              <a:ext cx="344738" cy="344738"/>
            </a:xfrm>
            <a:prstGeom prst="ellipse">
              <a:avLst/>
            </a:prstGeom>
            <a:solidFill>
              <a:srgbClr val="E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E71FDDD-28C2-D944-937D-A37D3B73085B}"/>
                </a:ext>
              </a:extLst>
            </p:cNvPr>
            <p:cNvCxnSpPr/>
            <p:nvPr/>
          </p:nvCxnSpPr>
          <p:spPr>
            <a:xfrm>
              <a:off x="5427947" y="4125482"/>
              <a:ext cx="0" cy="32855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709E3FA-52FC-C645-9DA2-F11001152074}"/>
                </a:ext>
              </a:extLst>
            </p:cNvPr>
            <p:cNvCxnSpPr/>
            <p:nvPr/>
          </p:nvCxnSpPr>
          <p:spPr>
            <a:xfrm>
              <a:off x="5330094" y="4125482"/>
              <a:ext cx="0" cy="32855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377D666-34E2-244E-B3D8-6FE1A4596746}"/>
                </a:ext>
              </a:extLst>
            </p:cNvPr>
            <p:cNvCxnSpPr/>
            <p:nvPr/>
          </p:nvCxnSpPr>
          <p:spPr>
            <a:xfrm>
              <a:off x="5238591" y="4125482"/>
              <a:ext cx="0" cy="32855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6E7784A-7CF2-DB4E-B801-AE25BE617B3D}"/>
                </a:ext>
              </a:extLst>
            </p:cNvPr>
            <p:cNvSpPr/>
            <p:nvPr/>
          </p:nvSpPr>
          <p:spPr>
            <a:xfrm>
              <a:off x="5033182" y="4091488"/>
              <a:ext cx="112907" cy="4037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5A847F-7DB0-4448-866C-A04E3D418E75}"/>
              </a:ext>
            </a:extLst>
          </p:cNvPr>
          <p:cNvGrpSpPr/>
          <p:nvPr/>
        </p:nvGrpSpPr>
        <p:grpSpPr>
          <a:xfrm>
            <a:off x="2710469" y="3355174"/>
            <a:ext cx="3216414" cy="778693"/>
            <a:chOff x="3613959" y="3330565"/>
            <a:chExt cx="4288552" cy="10382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BF638B-27BF-9A44-BC9B-E5A7126F9971}"/>
                </a:ext>
              </a:extLst>
            </p:cNvPr>
            <p:cNvSpPr txBox="1"/>
            <p:nvPr/>
          </p:nvSpPr>
          <p:spPr>
            <a:xfrm>
              <a:off x="3932559" y="3330565"/>
              <a:ext cx="3969952" cy="8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5281" indent="-345281" defTabSz="685800">
                <a:lnSpc>
                  <a:spcPct val="90000"/>
                </a:lnSpc>
                <a:defRPr/>
              </a:pPr>
              <a:r>
                <a:rPr lang="en-US" sz="1350" b="1" dirty="0">
                  <a:solidFill>
                    <a:srgbClr val="0000A3"/>
                  </a:solidFill>
                  <a:latin typeface="Calibri" panose="020F0502020204030204"/>
                </a:rPr>
                <a:t>insight: </a:t>
              </a: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increasing TCP sending rate will </a:t>
              </a:r>
              <a:r>
                <a:rPr lang="en-US" sz="1350" i="1" dirty="0">
                  <a:solidFill>
                    <a:prstClr val="black"/>
                  </a:solidFill>
                  <a:latin typeface="Calibri" panose="020F0502020204030204"/>
                </a:rPr>
                <a:t>not</a:t>
              </a: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 increase end-end throughout with congested bottleneck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879EEE-DD1C-214C-8FBA-E99A26753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3959" y="3751185"/>
              <a:ext cx="738967" cy="6176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456841-AE6B-A44B-9596-8457DAC42D7B}"/>
              </a:ext>
            </a:extLst>
          </p:cNvPr>
          <p:cNvGrpSpPr/>
          <p:nvPr/>
        </p:nvGrpSpPr>
        <p:grpSpPr>
          <a:xfrm>
            <a:off x="357857" y="4854210"/>
            <a:ext cx="3182990" cy="840230"/>
            <a:chOff x="477143" y="5329279"/>
            <a:chExt cx="4243986" cy="112030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7AC24E6-353D-7641-8425-F6A26F20ABC7}"/>
                </a:ext>
              </a:extLst>
            </p:cNvPr>
            <p:cNvSpPr txBox="1"/>
            <p:nvPr/>
          </p:nvSpPr>
          <p:spPr>
            <a:xfrm>
              <a:off x="477143" y="5329279"/>
              <a:ext cx="2818708" cy="112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5281" indent="-345281" algn="r" defTabSz="685800">
                <a:lnSpc>
                  <a:spcPct val="90000"/>
                </a:lnSpc>
                <a:defRPr/>
              </a:pPr>
              <a:r>
                <a:rPr lang="en-US" sz="1350" b="1" dirty="0">
                  <a:solidFill>
                    <a:srgbClr val="0000A3"/>
                  </a:solidFill>
                  <a:latin typeface="Calibri" panose="020F0502020204030204"/>
                </a:rPr>
                <a:t>insight: </a:t>
              </a: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increasing TCP sending rate </a:t>
              </a:r>
              <a:r>
                <a:rPr lang="en-US" sz="1350" i="1" dirty="0">
                  <a:solidFill>
                    <a:prstClr val="black"/>
                  </a:solidFill>
                  <a:latin typeface="Calibri" panose="020F0502020204030204"/>
                </a:rPr>
                <a:t>will</a:t>
              </a: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 increase measured RTT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A3AC7C-9D37-4246-A57A-7A9F9DD69A66}"/>
                </a:ext>
              </a:extLst>
            </p:cNvPr>
            <p:cNvCxnSpPr/>
            <p:nvPr/>
          </p:nvCxnSpPr>
          <p:spPr>
            <a:xfrm>
              <a:off x="3375025" y="5714069"/>
              <a:ext cx="13461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25C25C-416C-5C4E-AFF1-F6889ED15803}"/>
              </a:ext>
            </a:extLst>
          </p:cNvPr>
          <p:cNvCxnSpPr/>
          <p:nvPr/>
        </p:nvCxnSpPr>
        <p:spPr>
          <a:xfrm>
            <a:off x="2531269" y="5689567"/>
            <a:ext cx="3771383" cy="0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205F52A-5790-B345-9AB7-858A5F8D4937}"/>
              </a:ext>
            </a:extLst>
          </p:cNvPr>
          <p:cNvSpPr txBox="1"/>
          <p:nvPr/>
        </p:nvSpPr>
        <p:spPr>
          <a:xfrm>
            <a:off x="3727977" y="5559256"/>
            <a:ext cx="449867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RTT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18F1EA-ED80-CE47-9C3C-647F034AB95E}"/>
              </a:ext>
            </a:extLst>
          </p:cNvPr>
          <p:cNvSpPr txBox="1"/>
          <p:nvPr/>
        </p:nvSpPr>
        <p:spPr>
          <a:xfrm>
            <a:off x="4213850" y="5263473"/>
            <a:ext cx="568830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0531" indent="-440531" defTabSz="685800">
              <a:lnSpc>
                <a:spcPct val="90000"/>
              </a:lnSpc>
              <a:defRPr/>
            </a:pPr>
            <a:r>
              <a:rPr lang="en-US" b="1" i="1" dirty="0">
                <a:solidFill>
                  <a:srgbClr val="0000A3"/>
                </a:solidFill>
                <a:latin typeface="Calibri" panose="020F0502020204030204"/>
              </a:rPr>
              <a:t>Goal: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“keep the end-end pipe just full, but not fuller”</a:t>
            </a:r>
          </a:p>
        </p:txBody>
      </p:sp>
      <p:sp>
        <p:nvSpPr>
          <p:cNvPr id="106" name="Slide Number Placeholder 2">
            <a:extLst>
              <a:ext uri="{FF2B5EF4-FFF2-40B4-BE49-F238E27FC236}">
                <a16:creationId xmlns:a16="http://schemas.microsoft.com/office/drawing/2014/main" id="{C4CCE602-07A6-B94E-8022-E968DB6C6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31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42" y="1061357"/>
            <a:ext cx="8544983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Delay-based TCP </a:t>
            </a:r>
            <a:r>
              <a:rPr lang="en-US" dirty="0"/>
              <a:t>c</a:t>
            </a:r>
            <a:r>
              <a:rPr lang="en-US" sz="3300" dirty="0"/>
              <a:t>ongestion </a:t>
            </a:r>
            <a:r>
              <a:rPr lang="en-US" dirty="0"/>
              <a:t>c</a:t>
            </a:r>
            <a:r>
              <a:rPr lang="en-US" sz="3300" dirty="0"/>
              <a:t>ontrol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2F5639-C13F-8347-B6CF-B5A700C7EA84}"/>
              </a:ext>
            </a:extLst>
          </p:cNvPr>
          <p:cNvSpPr txBox="1">
            <a:spLocks noChangeArrowheads="1"/>
          </p:cNvSpPr>
          <p:nvPr/>
        </p:nvSpPr>
        <p:spPr>
          <a:xfrm>
            <a:off x="472704" y="1858314"/>
            <a:ext cx="8729968" cy="16430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0" defTabSz="685800">
              <a:lnSpc>
                <a:spcPct val="100000"/>
              </a:lnSpc>
              <a:spcBef>
                <a:spcPts val="750"/>
              </a:spcBef>
              <a:buNone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Keeping sender-to-receiver pipe “just full enough, but no fuller”: keep bottleneck link busy transmitting, but avoid high delays/buffering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B4431-4002-B74D-B3BA-B0C220251CB6}"/>
              </a:ext>
            </a:extLst>
          </p:cNvPr>
          <p:cNvGrpSpPr/>
          <p:nvPr/>
        </p:nvGrpSpPr>
        <p:grpSpPr>
          <a:xfrm>
            <a:off x="912470" y="2738965"/>
            <a:ext cx="4351506" cy="712286"/>
            <a:chOff x="2365663" y="2430127"/>
            <a:chExt cx="5802008" cy="949715"/>
          </a:xfrm>
        </p:grpSpPr>
        <p:grpSp>
          <p:nvGrpSpPr>
            <p:cNvPr id="212" name="Group 190">
              <a:extLst>
                <a:ext uri="{FF2B5EF4-FFF2-40B4-BE49-F238E27FC236}">
                  <a16:creationId xmlns:a16="http://schemas.microsoft.com/office/drawing/2014/main" id="{1BEB02B0-C16F-034C-BBAD-5DB73C96AD7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65663" y="2430127"/>
              <a:ext cx="673100" cy="701675"/>
              <a:chOff x="-44" y="1473"/>
              <a:chExt cx="981" cy="1105"/>
            </a:xfrm>
          </p:grpSpPr>
          <p:pic>
            <p:nvPicPr>
              <p:cNvPr id="213" name="Picture 191" descr="desktop_computer_stylized_medium">
                <a:extLst>
                  <a:ext uri="{FF2B5EF4-FFF2-40B4-BE49-F238E27FC236}">
                    <a16:creationId xmlns:a16="http://schemas.microsoft.com/office/drawing/2014/main" id="{5230AF6F-A0E4-0F40-90F2-B49DEE901C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4" name="Freeform 192">
                <a:extLst>
                  <a:ext uri="{FF2B5EF4-FFF2-40B4-BE49-F238E27FC236}">
                    <a16:creationId xmlns:a16="http://schemas.microsoft.com/office/drawing/2014/main" id="{EB8220CB-48C1-504B-9215-0FA50BED2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26" name="Group 190">
              <a:extLst>
                <a:ext uri="{FF2B5EF4-FFF2-40B4-BE49-F238E27FC236}">
                  <a16:creationId xmlns:a16="http://schemas.microsoft.com/office/drawing/2014/main" id="{0F072356-83E5-7644-BFC6-AA47F8D1DC0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493993" y="2467744"/>
              <a:ext cx="673678" cy="702006"/>
              <a:chOff x="-44" y="1473"/>
              <a:chExt cx="981" cy="1105"/>
            </a:xfrm>
          </p:grpSpPr>
          <p:pic>
            <p:nvPicPr>
              <p:cNvPr id="230" name="Picture 191" descr="desktop_computer_stylized_medium">
                <a:extLst>
                  <a:ext uri="{FF2B5EF4-FFF2-40B4-BE49-F238E27FC236}">
                    <a16:creationId xmlns:a16="http://schemas.microsoft.com/office/drawing/2014/main" id="{4507DD2C-8D56-7644-B5AF-0C0A90DF92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1" name="Freeform 192">
                <a:extLst>
                  <a:ext uri="{FF2B5EF4-FFF2-40B4-BE49-F238E27FC236}">
                    <a16:creationId xmlns:a16="http://schemas.microsoft.com/office/drawing/2014/main" id="{2838DBD0-6CF7-2B4C-AF1C-FC929CAD15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4545816-4C7B-7846-8988-A05301734F47}"/>
                </a:ext>
              </a:extLst>
            </p:cNvPr>
            <p:cNvGrpSpPr/>
            <p:nvPr/>
          </p:nvGrpSpPr>
          <p:grpSpPr>
            <a:xfrm>
              <a:off x="5227521" y="2574515"/>
              <a:ext cx="876995" cy="403711"/>
              <a:chOff x="5033182" y="4091488"/>
              <a:chExt cx="876995" cy="403711"/>
            </a:xfrm>
          </p:grpSpPr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3D51E61F-DA54-2643-BAD4-268E7575F599}"/>
                  </a:ext>
                </a:extLst>
              </p:cNvPr>
              <p:cNvCxnSpPr/>
              <p:nvPr/>
            </p:nvCxnSpPr>
            <p:spPr>
              <a:xfrm>
                <a:off x="5518407" y="4289261"/>
                <a:ext cx="869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8123A8E9-67AB-C74F-925C-E7D244041419}"/>
                  </a:ext>
                </a:extLst>
              </p:cNvPr>
              <p:cNvSpPr/>
              <p:nvPr/>
            </p:nvSpPr>
            <p:spPr>
              <a:xfrm>
                <a:off x="5150875" y="4091488"/>
                <a:ext cx="382771" cy="403711"/>
              </a:xfrm>
              <a:prstGeom prst="rect">
                <a:avLst/>
              </a:prstGeom>
              <a:solidFill>
                <a:srgbClr val="E4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40BDC0F-EFFD-484D-83D9-2FB005386232}"/>
                  </a:ext>
                </a:extLst>
              </p:cNvPr>
              <p:cNvSpPr/>
              <p:nvPr/>
            </p:nvSpPr>
            <p:spPr>
              <a:xfrm>
                <a:off x="5565439" y="4115310"/>
                <a:ext cx="344738" cy="344738"/>
              </a:xfrm>
              <a:prstGeom prst="ellipse">
                <a:avLst/>
              </a:prstGeom>
              <a:solidFill>
                <a:srgbClr val="E4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1BCB38CC-A870-9B4A-A5DB-98356F6B39AA}"/>
                  </a:ext>
                </a:extLst>
              </p:cNvPr>
              <p:cNvCxnSpPr/>
              <p:nvPr/>
            </p:nvCxnSpPr>
            <p:spPr>
              <a:xfrm>
                <a:off x="5427947" y="4125482"/>
                <a:ext cx="0" cy="32855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CF902B15-3C54-A647-A9A9-535E0C743014}"/>
                  </a:ext>
                </a:extLst>
              </p:cNvPr>
              <p:cNvCxnSpPr/>
              <p:nvPr/>
            </p:nvCxnSpPr>
            <p:spPr>
              <a:xfrm>
                <a:off x="5330094" y="4125482"/>
                <a:ext cx="0" cy="32855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171852F-D884-A742-885D-93002D5B0D9D}"/>
                  </a:ext>
                </a:extLst>
              </p:cNvPr>
              <p:cNvCxnSpPr/>
              <p:nvPr/>
            </p:nvCxnSpPr>
            <p:spPr>
              <a:xfrm>
                <a:off x="5238591" y="4125482"/>
                <a:ext cx="0" cy="32855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2D019EE-47E4-224B-BBF8-5443E4900165}"/>
                  </a:ext>
                </a:extLst>
              </p:cNvPr>
              <p:cNvSpPr/>
              <p:nvPr/>
            </p:nvSpPr>
            <p:spPr>
              <a:xfrm>
                <a:off x="5033182" y="4091488"/>
                <a:ext cx="112907" cy="4037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009AAC-9DFA-ED4A-91AE-DA00BB581A0B}"/>
                </a:ext>
              </a:extLst>
            </p:cNvPr>
            <p:cNvGrpSpPr/>
            <p:nvPr/>
          </p:nvGrpSpPr>
          <p:grpSpPr>
            <a:xfrm>
              <a:off x="3067072" y="2776371"/>
              <a:ext cx="4456450" cy="344905"/>
              <a:chOff x="3391522" y="3946678"/>
              <a:chExt cx="4456450" cy="344905"/>
            </a:xfrm>
          </p:grpSpPr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434B4871-78D8-4E49-92B1-439A3541C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1522" y="3946678"/>
                <a:ext cx="4456450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05D2D98D-623A-FC44-9A40-156B6A2B4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1522" y="4291583"/>
                <a:ext cx="4456450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triangle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5A69AD9-CFF6-7544-A126-02A8879C32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7972" y="3946678"/>
                <a:ext cx="0" cy="34490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35E34B-03D9-694A-B4F9-262BA47FDC5E}"/>
                </a:ext>
              </a:extLst>
            </p:cNvPr>
            <p:cNvSpPr txBox="1"/>
            <p:nvPr/>
          </p:nvSpPr>
          <p:spPr>
            <a:xfrm>
              <a:off x="3454066" y="2887399"/>
              <a:ext cx="152511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dirty="0" err="1">
                  <a:solidFill>
                    <a:prstClr val="black"/>
                  </a:solidFill>
                  <a:latin typeface="Calibri" panose="020F0502020204030204"/>
                </a:rPr>
                <a:t>RTT</a:t>
              </a:r>
              <a:r>
                <a:rPr lang="en-US" baseline="-25000" dirty="0" err="1">
                  <a:solidFill>
                    <a:prstClr val="black"/>
                  </a:solidFill>
                  <a:latin typeface="Calibri" panose="020F0502020204030204"/>
                </a:rPr>
                <a:t>measured</a:t>
              </a:r>
              <a:endParaRPr lang="en-US" sz="135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9" name="Rectangle 4">
            <a:extLst>
              <a:ext uri="{FF2B5EF4-FFF2-40B4-BE49-F238E27FC236}">
                <a16:creationId xmlns:a16="http://schemas.microsoft.com/office/drawing/2014/main" id="{985D8E1D-0F80-2441-BBBC-06CCE2583918}"/>
              </a:ext>
            </a:extLst>
          </p:cNvPr>
          <p:cNvSpPr txBox="1">
            <a:spLocks noChangeArrowheads="1"/>
          </p:cNvSpPr>
          <p:nvPr/>
        </p:nvSpPr>
        <p:spPr>
          <a:xfrm>
            <a:off x="563142" y="3653835"/>
            <a:ext cx="8729968" cy="16430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 defTabSz="685800">
              <a:spcBef>
                <a:spcPts val="750"/>
              </a:spcBef>
              <a:buNone/>
              <a:defRPr/>
            </a:pP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Delay-based approach:</a:t>
            </a:r>
          </a:p>
          <a:p>
            <a:pPr marL="392906" indent="-211931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RTT</a:t>
            </a:r>
            <a:r>
              <a:rPr lang="en-US" sz="1800" baseline="-25000" dirty="0" err="1">
                <a:solidFill>
                  <a:prstClr val="black"/>
                </a:solidFill>
                <a:latin typeface="Calibri" panose="020F0502020204030204"/>
              </a:rPr>
              <a:t>min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- minimum observed RTT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(uncongested path)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marL="392906" indent="-211931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uncongested throughput with congestion window </a:t>
            </a:r>
            <a:r>
              <a:rPr lang="en-US" sz="1800" dirty="0" err="1">
                <a:solidFill>
                  <a:prstClr val="black"/>
                </a:solidFill>
                <a:latin typeface="Courier" pitchFamily="2" charset="0"/>
              </a:rPr>
              <a:t>cwnd</a:t>
            </a:r>
            <a:r>
              <a:rPr lang="en-US" sz="1800" dirty="0">
                <a:solidFill>
                  <a:prstClr val="black"/>
                </a:solidFill>
                <a:latin typeface="Courier" pitchFamily="2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cwnd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RTT</a:t>
            </a:r>
            <a:r>
              <a:rPr lang="en-US" sz="1800" baseline="-25000" dirty="0" err="1">
                <a:solidFill>
                  <a:prstClr val="black"/>
                </a:solidFill>
                <a:latin typeface="Calibri" panose="020F0502020204030204"/>
              </a:rPr>
              <a:t>min</a:t>
            </a:r>
            <a:endParaRPr lang="en-US" sz="18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B6FF2A-EB61-BB4D-9956-9ED80C80ECD5}"/>
              </a:ext>
            </a:extLst>
          </p:cNvPr>
          <p:cNvSpPr txBox="1"/>
          <p:nvPr/>
        </p:nvSpPr>
        <p:spPr>
          <a:xfrm>
            <a:off x="1728772" y="4762246"/>
            <a:ext cx="566687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if measured throughput “very close” to  uncongested throughput</a:t>
            </a:r>
          </a:p>
          <a:p>
            <a:pPr defTabSz="685800"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       increase </a:t>
            </a:r>
            <a:r>
              <a:rPr lang="en-US" sz="1500" dirty="0" err="1">
                <a:solidFill>
                  <a:prstClr val="black"/>
                </a:solidFill>
                <a:latin typeface="Courier" pitchFamily="2" charset="0"/>
              </a:rPr>
              <a:t>cwnd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 linearly                /* since path not congested */ </a:t>
            </a:r>
          </a:p>
          <a:p>
            <a:pPr defTabSz="685800"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else if measured throughput “far below” uncongested throughout</a:t>
            </a:r>
          </a:p>
          <a:p>
            <a:pPr defTabSz="685800"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      decrease </a:t>
            </a:r>
            <a:r>
              <a:rPr lang="en-US" sz="1500" dirty="0" err="1">
                <a:solidFill>
                  <a:prstClr val="black"/>
                </a:solidFill>
                <a:latin typeface="Courier" pitchFamily="2" charset="0"/>
              </a:rPr>
              <a:t>cwnd</a:t>
            </a:r>
            <a:r>
              <a:rPr lang="en-US" sz="1500" dirty="0">
                <a:solidFill>
                  <a:prstClr val="black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linearly </a:t>
            </a:r>
            <a:r>
              <a:rPr lang="en-US" sz="1500" dirty="0">
                <a:solidFill>
                  <a:prstClr val="black"/>
                </a:solidFill>
                <a:latin typeface="Courier" pitchFamily="2" charset="0"/>
              </a:rPr>
              <a:t>     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/* since path is congested */</a:t>
            </a:r>
          </a:p>
          <a:p>
            <a:pPr defTabSz="685800"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C7C675-E90D-E541-926D-0B3366A93379}"/>
              </a:ext>
            </a:extLst>
          </p:cNvPr>
          <p:cNvGrpSpPr/>
          <p:nvPr/>
        </p:nvGrpSpPr>
        <p:grpSpPr>
          <a:xfrm>
            <a:off x="5482065" y="2798876"/>
            <a:ext cx="2705210" cy="812529"/>
            <a:chOff x="7422982" y="2350865"/>
            <a:chExt cx="3606946" cy="1083372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762B06AF-6E17-B749-AF47-CA83D0FA5E18}"/>
                </a:ext>
              </a:extLst>
            </p:cNvPr>
            <p:cNvSpPr txBox="1"/>
            <p:nvPr/>
          </p:nvSpPr>
          <p:spPr>
            <a:xfrm>
              <a:off x="9172199" y="2941795"/>
              <a:ext cx="1525118" cy="49244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dirty="0" err="1">
                  <a:solidFill>
                    <a:prstClr val="black"/>
                  </a:solidFill>
                  <a:latin typeface="Calibri" panose="020F0502020204030204"/>
                </a:rPr>
                <a:t>RTT</a:t>
              </a:r>
              <a:r>
                <a:rPr lang="en-US" baseline="-25000" dirty="0" err="1">
                  <a:solidFill>
                    <a:prstClr val="black"/>
                  </a:solidFill>
                  <a:latin typeface="Calibri" panose="020F0502020204030204"/>
                </a:rPr>
                <a:t>measured</a:t>
              </a:r>
              <a:endParaRPr lang="en-US" sz="12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435EA1-68BC-6A43-9BBF-6B0256C5B6AB}"/>
                </a:ext>
              </a:extLst>
            </p:cNvPr>
            <p:cNvGrpSpPr/>
            <p:nvPr/>
          </p:nvGrpSpPr>
          <p:grpSpPr>
            <a:xfrm>
              <a:off x="7422982" y="2350865"/>
              <a:ext cx="3606946" cy="954761"/>
              <a:chOff x="7460756" y="2453981"/>
              <a:chExt cx="3606946" cy="95476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DCC063-E112-F040-9122-97D83F370C02}"/>
                  </a:ext>
                </a:extLst>
              </p:cNvPr>
              <p:cNvSpPr txBox="1"/>
              <p:nvPr/>
            </p:nvSpPr>
            <p:spPr>
              <a:xfrm>
                <a:off x="7460756" y="2731635"/>
                <a:ext cx="1430478" cy="677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lnSpc>
                    <a:spcPct val="90000"/>
                  </a:lnSpc>
                  <a:defRPr/>
                </a:pPr>
                <a:r>
                  <a:rPr lang="en-US" sz="1500" dirty="0">
                    <a:solidFill>
                      <a:prstClr val="black"/>
                    </a:solidFill>
                    <a:latin typeface="Calibri" panose="020F0502020204030204"/>
                  </a:rPr>
                  <a:t>measured </a:t>
                </a:r>
              </a:p>
              <a:p>
                <a:pPr algn="r" defTabSz="685800">
                  <a:lnSpc>
                    <a:spcPct val="90000"/>
                  </a:lnSpc>
                  <a:defRPr/>
                </a:pPr>
                <a:r>
                  <a:rPr lang="en-US" sz="1500" dirty="0">
                    <a:solidFill>
                      <a:prstClr val="black"/>
                    </a:solidFill>
                    <a:latin typeface="Calibri" panose="020F0502020204030204"/>
                  </a:rPr>
                  <a:t>throughput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01FADCE-D52D-A546-A51C-7C5C0F44A9F9}"/>
                  </a:ext>
                </a:extLst>
              </p:cNvPr>
              <p:cNvCxnSpPr/>
              <p:nvPr/>
            </p:nvCxnSpPr>
            <p:spPr>
              <a:xfrm>
                <a:off x="9284574" y="3075516"/>
                <a:ext cx="9144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4D3BB6-3CFB-6C45-940A-E4E94F854B53}"/>
                  </a:ext>
                </a:extLst>
              </p:cNvPr>
              <p:cNvSpPr txBox="1"/>
              <p:nvPr/>
            </p:nvSpPr>
            <p:spPr>
              <a:xfrm>
                <a:off x="8852626" y="2855966"/>
                <a:ext cx="3744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500" dirty="0">
                    <a:solidFill>
                      <a:prstClr val="black"/>
                    </a:solidFill>
                    <a:latin typeface="Calibri" panose="020F0502020204030204"/>
                  </a:rPr>
                  <a:t>=</a:t>
                </a: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FFFB67C-3E95-CC4C-A770-35AB56ED6EDF}"/>
                  </a:ext>
                </a:extLst>
              </p:cNvPr>
              <p:cNvSpPr txBox="1"/>
              <p:nvPr/>
            </p:nvSpPr>
            <p:spPr>
              <a:xfrm>
                <a:off x="9209973" y="2453981"/>
                <a:ext cx="1857729" cy="6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lnSpc>
                    <a:spcPct val="90000"/>
                  </a:lnSpc>
                  <a:defRPr/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</a:rPr>
                  <a:t># bytes sent in last RTT interval</a:t>
                </a:r>
              </a:p>
            </p:txBody>
          </p:sp>
        </p:grpSp>
      </p:grpSp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B15398F9-10A7-C54A-90AA-7094BBDF2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21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42" y="1061357"/>
            <a:ext cx="8544983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Delay-based TCP </a:t>
            </a:r>
            <a:r>
              <a:rPr lang="en-US" dirty="0"/>
              <a:t>c</a:t>
            </a:r>
            <a:r>
              <a:rPr lang="en-US" sz="3300" dirty="0"/>
              <a:t>ongestion </a:t>
            </a:r>
            <a:r>
              <a:rPr lang="en-US" dirty="0"/>
              <a:t>c</a:t>
            </a:r>
            <a:r>
              <a:rPr lang="en-US" sz="3300" dirty="0"/>
              <a:t>ontrol</a:t>
            </a:r>
          </a:p>
        </p:txBody>
      </p:sp>
      <p:sp>
        <p:nvSpPr>
          <p:cNvPr id="249" name="Rectangle 4">
            <a:extLst>
              <a:ext uri="{FF2B5EF4-FFF2-40B4-BE49-F238E27FC236}">
                <a16:creationId xmlns:a16="http://schemas.microsoft.com/office/drawing/2014/main" id="{985D8E1D-0F80-2441-BBBC-06CCE2583918}"/>
              </a:ext>
            </a:extLst>
          </p:cNvPr>
          <p:cNvSpPr txBox="1">
            <a:spLocks noChangeArrowheads="1"/>
          </p:cNvSpPr>
          <p:nvPr/>
        </p:nvSpPr>
        <p:spPr>
          <a:xfrm>
            <a:off x="430795" y="2067883"/>
            <a:ext cx="8541317" cy="16430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2906" indent="-211931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congestion control without inducing/forcing loss</a:t>
            </a:r>
          </a:p>
          <a:p>
            <a:pPr marL="392906" indent="-211931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maximizing throughout (“keeping the just pipe full… ”) while keeping delay low (“…but not fuller”)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8D649-2F31-494F-B74A-CEF30A4B3B0E}"/>
              </a:ext>
            </a:extLst>
          </p:cNvPr>
          <p:cNvSpPr txBox="1">
            <a:spLocks noChangeArrowheads="1"/>
          </p:cNvSpPr>
          <p:nvPr/>
        </p:nvSpPr>
        <p:spPr>
          <a:xfrm>
            <a:off x="421270" y="3077533"/>
            <a:ext cx="8541317" cy="16430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2906" indent="-211931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a number of deployed TCPs take a delay-based approach</a:t>
            </a:r>
          </a:p>
          <a:p>
            <a:pPr marL="650081" lvl="1" indent="-211931" defTabSz="685800">
              <a:spcBef>
                <a:spcPts val="375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BBR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deployed on Google’s (internal) backbone network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CA7437E-E0FF-0640-BE1C-5EF5D43C1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7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5A1D-C5F8-F74F-A176-2C427B1C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7DA9D-67B3-AA42-91E6-068C5412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C3675-4A5B-134A-A14C-D897EC76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EBC57-C8EA-7946-81B6-8DEDED99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7" y="136525"/>
            <a:ext cx="8704665" cy="60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5945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8893-9241-B24C-A551-F39ACBCA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world of fairness….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4EA2-748D-E145-B5DA-41A68FB7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3E8C4-6E12-E842-9948-376318AE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3073D-79F7-444E-B0F7-5B0267BC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6398"/>
            <a:ext cx="7916284" cy="53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767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5B618-D985-CB40-80ED-522B74E7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117" y="244736"/>
            <a:ext cx="8076438" cy="4875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F5152-045B-E042-A50E-3F46F7CC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255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357006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5B618-D985-CB40-80ED-522B74E7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117" y="244736"/>
            <a:ext cx="8076438" cy="4875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F5152-045B-E042-A50E-3F46F7CC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69DE4-711B-4148-847D-F2996C73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28732"/>
            <a:ext cx="8036888" cy="30101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177EFF-EFB0-1C17-809B-79CEA5AEB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93" y="0"/>
            <a:ext cx="721741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88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ular Callout 18"/>
          <p:cNvSpPr/>
          <p:nvPr/>
        </p:nvSpPr>
        <p:spPr bwMode="auto">
          <a:xfrm>
            <a:off x="6858000" y="4800600"/>
            <a:ext cx="2207019" cy="762000"/>
          </a:xfrm>
          <a:prstGeom prst="wedgeRoundRectCallout">
            <a:avLst>
              <a:gd name="adj1" fmla="val -76892"/>
              <a:gd name="adj2" fmla="val -487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/>
              <a:t>Recap: TCP </a:t>
            </a:r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534400" cy="4411662"/>
          </a:xfrm>
        </p:spPr>
        <p:txBody>
          <a:bodyPr/>
          <a:lstStyle/>
          <a:p>
            <a:r>
              <a:rPr lang="en-US" sz="2400" dirty="0"/>
              <a:t>Misled by non-congestion losses</a:t>
            </a:r>
          </a:p>
          <a:p>
            <a:r>
              <a:rPr lang="en-US" sz="2400" dirty="0"/>
              <a:t>Fills up queues leading to high delays</a:t>
            </a:r>
          </a:p>
          <a:p>
            <a:r>
              <a:rPr lang="en-US" sz="2400" dirty="0"/>
              <a:t>Short flows complete before discovering available capacity</a:t>
            </a:r>
          </a:p>
          <a:p>
            <a:r>
              <a:rPr lang="en-US" sz="2400" dirty="0"/>
              <a:t>AIMD impractical for high speed links </a:t>
            </a:r>
          </a:p>
          <a:p>
            <a:r>
              <a:rPr lang="en-US" sz="2400" dirty="0" err="1"/>
              <a:t>Sawtooth</a:t>
            </a:r>
            <a:r>
              <a:rPr lang="en-US" sz="2400" dirty="0"/>
              <a:t> discovery too choppy for some apps</a:t>
            </a:r>
          </a:p>
          <a:p>
            <a:r>
              <a:rPr lang="en-US" sz="2400" dirty="0"/>
              <a:t>Unfair under heterogeneous RTTs</a:t>
            </a:r>
          </a:p>
          <a:p>
            <a:r>
              <a:rPr lang="en-US" sz="2400" dirty="0"/>
              <a:t>Tight coupling with reliability mechanisms</a:t>
            </a:r>
          </a:p>
          <a:p>
            <a:r>
              <a:rPr lang="en-US" sz="2400" dirty="0" err="1"/>
              <a:t>Endhosts</a:t>
            </a:r>
            <a:r>
              <a:rPr lang="en-US" sz="2400" dirty="0"/>
              <a:t> can cheat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5791200"/>
            <a:ext cx="7620000" cy="762000"/>
            <a:chOff x="838200" y="5791200"/>
            <a:chExt cx="7620000" cy="7620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838200" y="5791200"/>
              <a:ext cx="7620000" cy="762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5090" y="5939135"/>
              <a:ext cx="7369175" cy="4616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FF0000"/>
                  </a:solidFill>
                  <a:latin typeface="+mn-lt"/>
                </a:rPr>
                <a:t>Could fix many of these with some help from routers!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48400" y="1295400"/>
            <a:ext cx="2819400" cy="762000"/>
            <a:chOff x="6248400" y="2057400"/>
            <a:chExt cx="2743865" cy="762000"/>
          </a:xfrm>
        </p:grpSpPr>
        <p:sp>
          <p:nvSpPr>
            <p:cNvPr id="7" name="Rounded Rectangular Callout 6"/>
            <p:cNvSpPr/>
            <p:nvPr/>
          </p:nvSpPr>
          <p:spPr bwMode="auto">
            <a:xfrm>
              <a:off x="6324600" y="2057400"/>
              <a:ext cx="2667000" cy="762000"/>
            </a:xfrm>
            <a:prstGeom prst="wedgeRoundRectCallout">
              <a:avLst>
                <a:gd name="adj1" fmla="val -62199"/>
                <a:gd name="adj2" fmla="val 42998"/>
                <a:gd name="adj3" fmla="val 1666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48400" y="2057400"/>
              <a:ext cx="2743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rgbClr val="0000FF"/>
                  </a:solidFill>
                  <a:latin typeface="+mn-lt"/>
                </a:rPr>
                <a:t>Routers tell endpoints </a:t>
              </a:r>
              <a:br>
                <a:rPr lang="en-US" b="0" dirty="0">
                  <a:solidFill>
                    <a:srgbClr val="0000FF"/>
                  </a:solidFill>
                  <a:latin typeface="+mn-lt"/>
                </a:rPr>
              </a:br>
              <a:r>
                <a:rPr lang="en-US" b="0" dirty="0">
                  <a:solidFill>
                    <a:srgbClr val="0000FF"/>
                  </a:solidFill>
                  <a:latin typeface="+mn-lt"/>
                </a:rPr>
                <a:t>  if they’re congested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34200" y="2895599"/>
            <a:ext cx="2133600" cy="1905000"/>
            <a:chOff x="6248400" y="2550885"/>
            <a:chExt cx="2743865" cy="788821"/>
          </a:xfrm>
        </p:grpSpPr>
        <p:sp>
          <p:nvSpPr>
            <p:cNvPr id="12" name="Rounded Rectangular Callout 11"/>
            <p:cNvSpPr/>
            <p:nvPr/>
          </p:nvSpPr>
          <p:spPr bwMode="auto">
            <a:xfrm>
              <a:off x="6324600" y="2550885"/>
              <a:ext cx="2667001" cy="567951"/>
            </a:xfrm>
            <a:prstGeom prst="wedgeRoundRectCallout">
              <a:avLst>
                <a:gd name="adj1" fmla="val -69154"/>
                <a:gd name="adj2" fmla="val -14918"/>
                <a:gd name="adj3" fmla="val 1666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400" y="2614233"/>
              <a:ext cx="2743865" cy="725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rgbClr val="0000FF"/>
                  </a:solidFill>
                  <a:latin typeface="+mn-lt"/>
                </a:rPr>
                <a:t>Routers tell</a:t>
              </a:r>
              <a:br>
                <a:rPr lang="en-US" b="0" dirty="0">
                  <a:solidFill>
                    <a:srgbClr val="0000FF"/>
                  </a:solidFill>
                  <a:latin typeface="+mn-lt"/>
                </a:rPr>
              </a:br>
              <a:r>
                <a:rPr lang="en-US" b="0" dirty="0">
                  <a:solidFill>
                    <a:srgbClr val="0000FF"/>
                  </a:solidFill>
                  <a:latin typeface="+mn-lt"/>
                </a:rPr>
                <a:t> endpoints what </a:t>
              </a:r>
              <a:br>
                <a:rPr lang="en-US" b="0" dirty="0">
                  <a:solidFill>
                    <a:srgbClr val="0000FF"/>
                  </a:solidFill>
                  <a:latin typeface="+mn-lt"/>
                </a:rPr>
              </a:br>
              <a:r>
                <a:rPr lang="en-US" b="0" dirty="0">
                  <a:solidFill>
                    <a:srgbClr val="0000FF"/>
                  </a:solidFill>
                  <a:latin typeface="+mn-lt"/>
                </a:rPr>
                <a:t>rate to send at</a:t>
              </a:r>
            </a:p>
          </p:txBody>
        </p:sp>
      </p:grpSp>
      <p:sp>
        <p:nvSpPr>
          <p:cNvPr id="15" name="Oval 14"/>
          <p:cNvSpPr/>
          <p:nvPr/>
        </p:nvSpPr>
        <p:spPr bwMode="auto">
          <a:xfrm>
            <a:off x="228600" y="1600200"/>
            <a:ext cx="5943600" cy="11430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52400" y="2438400"/>
            <a:ext cx="6477000" cy="24384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28600" y="4800600"/>
            <a:ext cx="6477000" cy="4572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4778514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FF"/>
                </a:solidFill>
                <a:latin typeface="+mn-lt"/>
              </a:rPr>
              <a:t>Routers enforce</a:t>
            </a:r>
            <a:br>
              <a:rPr lang="en-US" b="0" dirty="0">
                <a:solidFill>
                  <a:srgbClr val="0000FF"/>
                </a:solidFill>
                <a:latin typeface="+mn-lt"/>
              </a:rPr>
            </a:br>
            <a:r>
              <a:rPr lang="en-US" b="0" dirty="0">
                <a:solidFill>
                  <a:srgbClr val="0000FF"/>
                </a:solidFill>
                <a:latin typeface="+mn-lt"/>
              </a:rPr>
              <a:t>fair sharing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257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8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build="p"/>
      <p:bldP spid="15" grpId="0" animBg="1"/>
      <p:bldP spid="16" grpId="0" animBg="1"/>
      <p:bldP spid="17" grpId="0" animBg="1"/>
      <p:bldP spid="18" grpId="0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1173162"/>
          </a:xfrm>
        </p:spPr>
        <p:txBody>
          <a:bodyPr/>
          <a:lstStyle/>
          <a:p>
            <a:r>
              <a:rPr lang="en-US" sz="3600" dirty="0"/>
              <a:t>Router-Assisted Congestion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tasks for CC:</a:t>
            </a:r>
          </a:p>
          <a:p>
            <a:pPr lvl="1"/>
            <a:r>
              <a:rPr lang="en-US" dirty="0"/>
              <a:t>Isolation/fairness</a:t>
            </a:r>
          </a:p>
          <a:p>
            <a:pPr lvl="1"/>
            <a:r>
              <a:rPr lang="en-US" dirty="0"/>
              <a:t>Adjustment*</a:t>
            </a:r>
          </a:p>
          <a:p>
            <a:pPr lvl="1"/>
            <a:r>
              <a:rPr lang="en-US" dirty="0"/>
              <a:t>Detecting congestion</a:t>
            </a:r>
          </a:p>
          <a:p>
            <a:pPr lvl="7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This may be </a:t>
            </a:r>
            <a:r>
              <a:rPr lang="en-US" i="1" dirty="0"/>
              <a:t>automatic </a:t>
            </a:r>
            <a:r>
              <a:rPr lang="en-US" dirty="0" err="1"/>
              <a:t>eg</a:t>
            </a:r>
            <a:r>
              <a:rPr lang="en-US" dirty="0"/>
              <a:t> loss-response of TCP</a:t>
            </a:r>
            <a:endParaRPr lang="en-US" i="1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258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6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32038"/>
            <a:ext cx="8229600" cy="1173162"/>
          </a:xfrm>
        </p:spPr>
        <p:txBody>
          <a:bodyPr/>
          <a:lstStyle/>
          <a:p>
            <a:r>
              <a:rPr lang="en-US" sz="3200" dirty="0"/>
              <a:t>How can routers ensure each flow gets its “fair share”?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36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300" dirty="0"/>
              <a:t>Connection-oriented demultiplexing</a:t>
            </a:r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599017" y="1979076"/>
            <a:ext cx="3578128" cy="22069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038" indent="-207169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TCP socket identified by </a:t>
            </a: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4-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tuple: 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source IP address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source port number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prstClr val="black"/>
                </a:solidFill>
                <a:latin typeface="Calibri" panose="020F0502020204030204"/>
              </a:rPr>
              <a:t>dest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IP address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2100" dirty="0" err="1">
                <a:solidFill>
                  <a:prstClr val="black"/>
                </a:solidFill>
                <a:latin typeface="Calibri" panose="020F0502020204030204"/>
              </a:rPr>
              <a:t>dest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port number</a:t>
            </a:r>
          </a:p>
        </p:txBody>
      </p:sp>
      <p:sp>
        <p:nvSpPr>
          <p:cNvPr id="129" name="Rectangle 4">
            <a:extLst>
              <a:ext uri="{FF2B5EF4-FFF2-40B4-BE49-F238E27FC236}">
                <a16:creationId xmlns:a16="http://schemas.microsoft.com/office/drawing/2014/main" id="{C6672EA0-BD4C-AA4C-B327-560672E6A24F}"/>
              </a:ext>
            </a:extLst>
          </p:cNvPr>
          <p:cNvSpPr txBox="1">
            <a:spLocks noChangeArrowheads="1"/>
          </p:cNvSpPr>
          <p:nvPr/>
        </p:nvSpPr>
        <p:spPr>
          <a:xfrm>
            <a:off x="4857312" y="1990331"/>
            <a:ext cx="3777533" cy="37310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1235" indent="-216694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server may support many simultaneous TCP sockets: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each socket identified by its own 4-tuple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each socket associated with a different connecting client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588243" y="4070581"/>
            <a:ext cx="3578128" cy="16714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038" indent="-202406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demux: receiver uses </a:t>
            </a:r>
            <a:r>
              <a:rPr lang="en-US" sz="2400" i="1" dirty="0">
                <a:solidFill>
                  <a:srgbClr val="C00000"/>
                </a:solidFill>
                <a:latin typeface="Calibri" panose="020F0502020204030204"/>
              </a:rPr>
              <a:t>all four values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(4-tuple)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to direct segment to appropriate socket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4D1361-EDC2-E64C-B2A5-339968681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945A7-ED96-21BA-7E56-773F39673D65}"/>
              </a:ext>
            </a:extLst>
          </p:cNvPr>
          <p:cNvSpPr txBox="1"/>
          <p:nvPr/>
        </p:nvSpPr>
        <p:spPr>
          <a:xfrm>
            <a:off x="4082242" y="4114800"/>
            <a:ext cx="4842245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lvl="1" defTabSz="685800">
              <a:spcBef>
                <a:spcPts val="375"/>
              </a:spcBef>
              <a:defRPr/>
            </a:pPr>
            <a:r>
              <a:rPr lang="en-US" dirty="0"/>
              <a:t>slight lie alert…. I should say that a common network tuple has FIVE values</a:t>
            </a:r>
          </a:p>
          <a:p>
            <a:pPr marL="978694" lvl="2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source IP address</a:t>
            </a:r>
          </a:p>
          <a:p>
            <a:pPr marL="978694" lvl="2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source port number</a:t>
            </a:r>
          </a:p>
          <a:p>
            <a:pPr marL="978694" lvl="2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dest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IP address</a:t>
            </a:r>
          </a:p>
          <a:p>
            <a:pPr marL="978694" lvl="2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dest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port number AND</a:t>
            </a:r>
          </a:p>
          <a:p>
            <a:pPr marL="978694" lvl="2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protocol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e.g. TCP (6) or UDP (17)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6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Fairness: General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/>
          <a:lstStyle/>
          <a:p>
            <a:r>
              <a:rPr lang="en-US" sz="2400" dirty="0"/>
              <a:t>Routers classify packets into “flows”</a:t>
            </a:r>
          </a:p>
          <a:p>
            <a:pPr lvl="1"/>
            <a:r>
              <a:rPr lang="en-US" sz="2000" dirty="0"/>
              <a:t>(For now) flows are packets between same source/destination</a:t>
            </a:r>
          </a:p>
          <a:p>
            <a:pPr lvl="6"/>
            <a:endParaRPr lang="en-US" sz="1600" dirty="0"/>
          </a:p>
          <a:p>
            <a:r>
              <a:rPr lang="en-US" sz="2400" dirty="0"/>
              <a:t>Each flow has its own FIFO queue in router</a:t>
            </a:r>
          </a:p>
          <a:p>
            <a:pPr lvl="5"/>
            <a:endParaRPr lang="en-US" sz="1600" dirty="0"/>
          </a:p>
          <a:p>
            <a:r>
              <a:rPr lang="en-US" sz="2400" dirty="0"/>
              <a:t>Router services flows in a fair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fashion</a:t>
            </a:r>
          </a:p>
          <a:p>
            <a:pPr lvl="1"/>
            <a:r>
              <a:rPr lang="en-US" sz="2000" dirty="0"/>
              <a:t>When line becomes free, take packet from next flow in a fair order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What does “fair” mean exactly?</a:t>
            </a:r>
          </a:p>
          <a:p>
            <a:pPr lvl="7"/>
            <a:endParaRPr lang="en-US" sz="1600" dirty="0"/>
          </a:p>
          <a:p>
            <a:pPr lvl="1"/>
            <a:endParaRPr lang="en-US" sz="20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260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90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Max-Min Fairness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Given set of bandwidth demands </a:t>
            </a:r>
            <a:r>
              <a:rPr lang="en-US" sz="2400" i="1" dirty="0" err="1">
                <a:latin typeface="Arial" charset="0"/>
                <a:cs typeface="Arial" charset="0"/>
              </a:rPr>
              <a:t>r</a:t>
            </a:r>
            <a:r>
              <a:rPr lang="en-US" sz="2400" baseline="-25000" dirty="0" err="1">
                <a:latin typeface="Arial" charset="0"/>
                <a:cs typeface="Arial" charset="0"/>
              </a:rPr>
              <a:t>i</a:t>
            </a:r>
            <a:r>
              <a:rPr lang="en-US" sz="2400" baseline="-25000" dirty="0">
                <a:latin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cs typeface="Arial" charset="0"/>
              </a:rPr>
              <a:t>and total bandwidth C, max-min bandwidth allocations are:</a:t>
            </a:r>
          </a:p>
          <a:p>
            <a:pPr algn="ctr">
              <a:buFontTx/>
              <a:buNone/>
            </a:pPr>
            <a:r>
              <a:rPr lang="en-US" sz="2400" i="1" dirty="0" err="1">
                <a:latin typeface="Arial" charset="0"/>
                <a:cs typeface="Arial" charset="0"/>
              </a:rPr>
              <a:t>a</a:t>
            </a:r>
            <a:r>
              <a:rPr lang="en-US" sz="2400" baseline="-25000" dirty="0" err="1">
                <a:latin typeface="Arial" charset="0"/>
                <a:cs typeface="Arial" charset="0"/>
              </a:rPr>
              <a:t>i</a:t>
            </a:r>
            <a:r>
              <a:rPr lang="en-US" sz="2400" baseline="-25000" dirty="0">
                <a:latin typeface="Arial" charset="0"/>
                <a:cs typeface="Arial" charset="0"/>
              </a:rPr>
              <a:t>  </a:t>
            </a:r>
            <a:r>
              <a:rPr lang="en-US" sz="2400" dirty="0">
                <a:latin typeface="Arial" charset="0"/>
                <a:cs typeface="Arial" charset="0"/>
              </a:rPr>
              <a:t>= min(</a:t>
            </a:r>
            <a:r>
              <a:rPr lang="en-US" sz="2400" i="1" dirty="0">
                <a:latin typeface="Arial" charset="0"/>
                <a:cs typeface="Arial" charset="0"/>
              </a:rPr>
              <a:t>f</a:t>
            </a:r>
            <a:r>
              <a:rPr lang="en-US" sz="2400" dirty="0">
                <a:latin typeface="Arial" charset="0"/>
                <a:cs typeface="Arial" charset="0"/>
              </a:rPr>
              <a:t>, </a:t>
            </a:r>
            <a:r>
              <a:rPr lang="en-US" sz="2400" i="1" dirty="0" err="1">
                <a:latin typeface="Arial" charset="0"/>
                <a:cs typeface="Arial" charset="0"/>
              </a:rPr>
              <a:t>r</a:t>
            </a:r>
            <a:r>
              <a:rPr lang="en-US" sz="2400" baseline="-25000" dirty="0" err="1">
                <a:latin typeface="Arial" charset="0"/>
                <a:cs typeface="Arial" charset="0"/>
              </a:rPr>
              <a:t>i</a:t>
            </a:r>
            <a:r>
              <a:rPr lang="en-US" sz="2400" dirty="0">
                <a:latin typeface="Arial" charset="0"/>
                <a:cs typeface="Arial" charset="0"/>
              </a:rPr>
              <a:t>) </a:t>
            </a:r>
          </a:p>
          <a:p>
            <a:pPr marL="0" indent="0">
              <a:buNone/>
            </a:pPr>
            <a:r>
              <a:rPr lang="en-US" sz="2400" dirty="0">
                <a:latin typeface="Arial" charset="0"/>
                <a:cs typeface="Arial" charset="0"/>
              </a:rPr>
              <a:t>    where f is the unique value such that Sum(</a:t>
            </a:r>
            <a:r>
              <a:rPr lang="en-US" sz="2400" i="1" dirty="0" err="1">
                <a:latin typeface="Arial" charset="0"/>
                <a:cs typeface="Arial" charset="0"/>
              </a:rPr>
              <a:t>a</a:t>
            </a:r>
            <a:r>
              <a:rPr lang="en-US" sz="2400" baseline="-25000" dirty="0" err="1">
                <a:latin typeface="Arial" charset="0"/>
                <a:cs typeface="Arial" charset="0"/>
              </a:rPr>
              <a:t>i</a:t>
            </a:r>
            <a:r>
              <a:rPr lang="en-US" sz="2400" dirty="0">
                <a:latin typeface="Arial" charset="0"/>
                <a:cs typeface="Arial" charset="0"/>
              </a:rPr>
              <a:t>) = C</a:t>
            </a:r>
          </a:p>
          <a:p>
            <a:pPr lvl="3"/>
            <a:endParaRPr lang="en-US" sz="1600" dirty="0">
              <a:latin typeface="Arial" charset="0"/>
              <a:cs typeface="Arial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819400" y="4419600"/>
            <a:ext cx="2820988" cy="1146175"/>
            <a:chOff x="1488" y="2112"/>
            <a:chExt cx="1777" cy="722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88" y="2112"/>
              <a:ext cx="23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FF0000"/>
                  </a:solidFill>
                  <a:latin typeface="Comic Sans MS" charset="0"/>
                </a:rPr>
                <a:t>r</a:t>
              </a:r>
              <a:r>
                <a:rPr lang="en-US" sz="1800" b="0" baseline="-25000" dirty="0">
                  <a:solidFill>
                    <a:srgbClr val="FF0000"/>
                  </a:solidFill>
                  <a:latin typeface="Comic Sans MS" charset="0"/>
                </a:rPr>
                <a:t>1</a:t>
              </a:r>
              <a:endParaRPr lang="en-US" sz="1800" b="0" baseline="-25000" dirty="0">
                <a:latin typeface="Comic Sans MS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488" y="2361"/>
              <a:ext cx="24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008000"/>
                  </a:solidFill>
                  <a:latin typeface="Comic Sans MS" charset="0"/>
                </a:rPr>
                <a:t>r</a:t>
              </a:r>
              <a:r>
                <a:rPr lang="en-US" sz="1800" b="0" baseline="-25000" dirty="0">
                  <a:solidFill>
                    <a:srgbClr val="008000"/>
                  </a:solidFill>
                  <a:latin typeface="Comic Sans MS" charset="0"/>
                </a:rPr>
                <a:t>2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488" y="2601"/>
              <a:ext cx="24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0000FF"/>
                  </a:solidFill>
                  <a:latin typeface="Comic Sans MS" charset="0"/>
                </a:rPr>
                <a:t>r</a:t>
              </a:r>
              <a:r>
                <a:rPr lang="en-US" sz="1800" b="0" baseline="-25000" dirty="0">
                  <a:solidFill>
                    <a:srgbClr val="0000FF"/>
                  </a:solidFill>
                  <a:latin typeface="Comic Sans MS" charset="0"/>
                </a:rPr>
                <a:t>3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736" y="2580"/>
              <a:ext cx="336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736" y="2496"/>
              <a:ext cx="336" cy="0"/>
            </a:xfrm>
            <a:prstGeom prst="line">
              <a:avLst/>
            </a:prstGeom>
            <a:noFill/>
            <a:ln w="317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736" y="2404"/>
              <a:ext cx="336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051" y="2400"/>
              <a:ext cx="1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008000"/>
                  </a:solidFill>
                  <a:latin typeface="Comic Sans MS" charset="0"/>
                </a:rPr>
                <a:t>?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060" y="2256"/>
              <a:ext cx="1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FF0000"/>
                  </a:solidFill>
                  <a:latin typeface="Comic Sans MS" charset="0"/>
                </a:rPr>
                <a:t>?</a:t>
              </a:r>
              <a:endParaRPr lang="en-US" sz="1800" b="0" dirty="0">
                <a:latin typeface="Comic Sans MS" charset="0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072" y="2523"/>
              <a:ext cx="1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0000FF"/>
                  </a:solidFill>
                  <a:latin typeface="Comic Sans MS" charset="0"/>
                </a:rPr>
                <a:t>?</a:t>
              </a: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688" y="2352"/>
              <a:ext cx="96" cy="288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064" y="2352"/>
              <a:ext cx="672" cy="288"/>
            </a:xfrm>
            <a:prstGeom prst="rect">
              <a:avLst/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2064" y="235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2064" y="264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016" y="2352"/>
              <a:ext cx="96" cy="28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92" y="2256"/>
              <a:ext cx="384" cy="19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1692" y="2496"/>
              <a:ext cx="384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1680" y="2544"/>
              <a:ext cx="384" cy="1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082" y="2359"/>
              <a:ext cx="6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 b="0" dirty="0">
                  <a:latin typeface="Comic Sans MS" charset="0"/>
                </a:rPr>
                <a:t>C bits/s</a:t>
              </a:r>
              <a:endParaRPr lang="en-US" b="0" dirty="0">
                <a:latin typeface="Comic Sans MS" charset="0"/>
              </a:endParaRPr>
            </a:p>
          </p:txBody>
        </p:sp>
      </p:grpSp>
      <p:sp>
        <p:nvSpPr>
          <p:cNvPr id="26" name="Slide Number Placeholder 2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828BE7-28D6-6A44-825C-169A4C1A9E19}" type="slidenum">
              <a:rPr lang="en-US" smtClean="0"/>
              <a:pPr/>
              <a:t>261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7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93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i="1" dirty="0">
                <a:latin typeface="Arial" charset="0"/>
                <a:cs typeface="Arial" charset="0"/>
              </a:rPr>
              <a:t>C</a:t>
            </a:r>
            <a:r>
              <a:rPr lang="en-US" sz="2400" dirty="0">
                <a:latin typeface="Arial" charset="0"/>
                <a:cs typeface="Arial" charset="0"/>
              </a:rPr>
              <a:t> = 10;    </a:t>
            </a:r>
            <a:r>
              <a:rPr lang="en-US" sz="2400" i="1" dirty="0">
                <a:latin typeface="Arial" charset="0"/>
                <a:cs typeface="Arial" charset="0"/>
              </a:rPr>
              <a:t>r</a:t>
            </a:r>
            <a:r>
              <a:rPr lang="en-US" sz="2400" baseline="-25000" dirty="0">
                <a:latin typeface="Arial" charset="0"/>
                <a:cs typeface="Arial" charset="0"/>
              </a:rPr>
              <a:t>1</a:t>
            </a:r>
            <a:r>
              <a:rPr lang="en-US" sz="2400" dirty="0">
                <a:latin typeface="Arial" charset="0"/>
                <a:cs typeface="Arial" charset="0"/>
              </a:rPr>
              <a:t> = 8, </a:t>
            </a:r>
            <a:r>
              <a:rPr lang="en-US" sz="2400" i="1" dirty="0">
                <a:latin typeface="Arial" charset="0"/>
                <a:cs typeface="Arial" charset="0"/>
              </a:rPr>
              <a:t>r</a:t>
            </a:r>
            <a:r>
              <a:rPr lang="en-US" sz="2400" baseline="-25000" dirty="0">
                <a:latin typeface="Arial" charset="0"/>
                <a:cs typeface="Arial" charset="0"/>
              </a:rPr>
              <a:t>2</a:t>
            </a:r>
            <a:r>
              <a:rPr lang="en-US" sz="2400" dirty="0">
                <a:latin typeface="Arial" charset="0"/>
                <a:cs typeface="Arial" charset="0"/>
              </a:rPr>
              <a:t> = 6, </a:t>
            </a:r>
            <a:r>
              <a:rPr lang="en-US" sz="2400" i="1" dirty="0">
                <a:latin typeface="Arial" charset="0"/>
                <a:cs typeface="Arial" charset="0"/>
              </a:rPr>
              <a:t>r</a:t>
            </a:r>
            <a:r>
              <a:rPr lang="en-US" sz="2400" baseline="-25000" dirty="0">
                <a:latin typeface="Arial" charset="0"/>
                <a:cs typeface="Arial" charset="0"/>
              </a:rPr>
              <a:t>3</a:t>
            </a:r>
            <a:r>
              <a:rPr lang="en-US" sz="2400" dirty="0">
                <a:latin typeface="Arial" charset="0"/>
                <a:cs typeface="Arial" charset="0"/>
              </a:rPr>
              <a:t> = 2;    </a:t>
            </a:r>
            <a:r>
              <a:rPr lang="en-US" sz="2400" i="1" dirty="0">
                <a:latin typeface="Arial" charset="0"/>
                <a:cs typeface="Arial" charset="0"/>
              </a:rPr>
              <a:t>N</a:t>
            </a:r>
            <a:r>
              <a:rPr lang="en-US" sz="2400" dirty="0">
                <a:latin typeface="Arial" charset="0"/>
                <a:cs typeface="Arial" charset="0"/>
              </a:rPr>
              <a:t> = 3</a:t>
            </a:r>
          </a:p>
          <a:p>
            <a:r>
              <a:rPr lang="en-US" sz="2400" i="1" dirty="0">
                <a:latin typeface="Arial" charset="0"/>
                <a:cs typeface="Arial" charset="0"/>
              </a:rPr>
              <a:t>C</a:t>
            </a:r>
            <a:r>
              <a:rPr lang="en-US" sz="2400" dirty="0">
                <a:latin typeface="Arial" charset="0"/>
                <a:cs typeface="Arial" charset="0"/>
              </a:rPr>
              <a:t>/3 = 3.33 </a:t>
            </a:r>
            <a:r>
              <a:rPr lang="en-US" sz="2400" dirty="0">
                <a:latin typeface="Arial" charset="0"/>
                <a:cs typeface="Arial" charset="0"/>
                <a:sym typeface="Symbol" charset="0"/>
              </a:rPr>
              <a:t></a:t>
            </a:r>
            <a:endParaRPr lang="en-US" sz="2400" dirty="0">
              <a:latin typeface="Arial" charset="0"/>
              <a:cs typeface="Arial" charset="0"/>
              <a:sym typeface="Wingdings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Can service all of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3</a:t>
            </a:r>
            <a:endParaRPr lang="en-US" sz="2000" dirty="0">
              <a:latin typeface="Arial" charset="0"/>
              <a:ea typeface="Arial" charset="0"/>
              <a:cs typeface="Arial" charset="0"/>
              <a:sym typeface="Wingdings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Remove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3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from the accounting: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  <a:sym typeface="Wingdings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=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  <a:sym typeface="Wingdings" charset="0"/>
              </a:rPr>
              <a:t> C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–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3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= 8;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  <a:sym typeface="Wingdings" charset="0"/>
              </a:rPr>
              <a:t>N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= 2</a:t>
            </a:r>
          </a:p>
          <a:p>
            <a:r>
              <a:rPr lang="en-US" sz="2400" i="1" dirty="0">
                <a:latin typeface="Arial" charset="0"/>
                <a:cs typeface="Arial" charset="0"/>
                <a:sym typeface="Wingdings" charset="0"/>
              </a:rPr>
              <a:t>C</a:t>
            </a:r>
            <a:r>
              <a:rPr lang="en-US" sz="2400" dirty="0">
                <a:latin typeface="Arial" charset="0"/>
                <a:cs typeface="Arial" charset="0"/>
                <a:sym typeface="Wingdings" charset="0"/>
              </a:rPr>
              <a:t>/2 = 4 </a:t>
            </a:r>
            <a:r>
              <a:rPr lang="en-US" sz="2400" dirty="0">
                <a:latin typeface="Arial" charset="0"/>
                <a:cs typeface="Arial" charset="0"/>
                <a:sym typeface="Symbol" charset="0"/>
              </a:rPr>
              <a:t></a:t>
            </a:r>
            <a:endParaRPr lang="en-US" sz="2400" dirty="0">
              <a:latin typeface="Arial" charset="0"/>
              <a:cs typeface="Arial" charset="0"/>
              <a:sym typeface="Wingdings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Can</a:t>
            </a:r>
            <a:r>
              <a:rPr lang="ja-JP" alt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’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t service all of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1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or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2</a:t>
            </a:r>
            <a:endParaRPr lang="en-US" sz="2000" dirty="0">
              <a:latin typeface="Arial" charset="0"/>
              <a:ea typeface="Arial" charset="0"/>
              <a:cs typeface="Arial" charset="0"/>
              <a:sym typeface="Wingdings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So hold them to the remaining fair share: </a:t>
            </a:r>
            <a:r>
              <a:rPr lang="en-US" sz="2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 charset="0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 charset="0"/>
              </a:rPr>
              <a:t> = 4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33600" y="4800600"/>
            <a:ext cx="4876800" cy="1295400"/>
            <a:chOff x="1488" y="2016"/>
            <a:chExt cx="3072" cy="816"/>
          </a:xfrm>
        </p:grpSpPr>
        <p:sp>
          <p:nvSpPr>
            <p:cNvPr id="73734" name="Text Box 5"/>
            <p:cNvSpPr txBox="1">
              <a:spLocks noChangeArrowheads="1"/>
            </p:cNvSpPr>
            <p:nvPr/>
          </p:nvSpPr>
          <p:spPr bwMode="auto">
            <a:xfrm>
              <a:off x="1488" y="211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rgbClr val="FF0000"/>
                  </a:solidFill>
                  <a:latin typeface="Comic Sans MS" charset="0"/>
                </a:rPr>
                <a:t>8</a:t>
              </a:r>
              <a:endParaRPr lang="en-US" sz="1800" b="0">
                <a:latin typeface="Comic Sans MS" charset="0"/>
              </a:endParaRPr>
            </a:p>
          </p:txBody>
        </p:sp>
        <p:sp>
          <p:nvSpPr>
            <p:cNvPr id="73735" name="Text Box 6"/>
            <p:cNvSpPr txBox="1">
              <a:spLocks noChangeArrowheads="1"/>
            </p:cNvSpPr>
            <p:nvPr/>
          </p:nvSpPr>
          <p:spPr bwMode="auto">
            <a:xfrm>
              <a:off x="1488" y="236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rgbClr val="66CCFF"/>
                  </a:solidFill>
                  <a:latin typeface="Comic Sans MS" charset="0"/>
                </a:rPr>
                <a:t>6</a:t>
              </a:r>
            </a:p>
          </p:txBody>
        </p:sp>
        <p:sp>
          <p:nvSpPr>
            <p:cNvPr id="73736" name="Text Box 7"/>
            <p:cNvSpPr txBox="1">
              <a:spLocks noChangeArrowheads="1"/>
            </p:cNvSpPr>
            <p:nvPr/>
          </p:nvSpPr>
          <p:spPr bwMode="auto">
            <a:xfrm>
              <a:off x="1488" y="260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chemeClr val="accent2"/>
                  </a:solidFill>
                  <a:latin typeface="Comic Sans MS" charset="0"/>
                </a:rPr>
                <a:t>2</a:t>
              </a:r>
              <a:endParaRPr lang="en-US" sz="1800" b="0">
                <a:latin typeface="Comic Sans MS" charset="0"/>
              </a:endParaRPr>
            </a:p>
          </p:txBody>
        </p:sp>
        <p:sp>
          <p:nvSpPr>
            <p:cNvPr id="73737" name="Line 8"/>
            <p:cNvSpPr>
              <a:spLocks noChangeShapeType="1"/>
            </p:cNvSpPr>
            <p:nvPr/>
          </p:nvSpPr>
          <p:spPr bwMode="auto">
            <a:xfrm>
              <a:off x="2736" y="2580"/>
              <a:ext cx="336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Line 9"/>
            <p:cNvSpPr>
              <a:spLocks noChangeShapeType="1"/>
            </p:cNvSpPr>
            <p:nvPr/>
          </p:nvSpPr>
          <p:spPr bwMode="auto">
            <a:xfrm>
              <a:off x="2736" y="2496"/>
              <a:ext cx="336" cy="0"/>
            </a:xfrm>
            <a:prstGeom prst="line">
              <a:avLst/>
            </a:prstGeom>
            <a:noFill/>
            <a:ln w="317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Line 10"/>
            <p:cNvSpPr>
              <a:spLocks noChangeShapeType="1"/>
            </p:cNvSpPr>
            <p:nvPr/>
          </p:nvSpPr>
          <p:spPr bwMode="auto">
            <a:xfrm>
              <a:off x="2736" y="2404"/>
              <a:ext cx="336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Text Box 11"/>
            <p:cNvSpPr txBox="1">
              <a:spLocks noChangeArrowheads="1"/>
            </p:cNvSpPr>
            <p:nvPr/>
          </p:nvSpPr>
          <p:spPr bwMode="auto">
            <a:xfrm>
              <a:off x="3051" y="240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rgbClr val="66CCFF"/>
                  </a:solidFill>
                  <a:latin typeface="Comic Sans MS" charset="0"/>
                </a:rPr>
                <a:t>4</a:t>
              </a:r>
            </a:p>
          </p:txBody>
        </p:sp>
        <p:sp>
          <p:nvSpPr>
            <p:cNvPr id="73741" name="Text Box 12"/>
            <p:cNvSpPr txBox="1">
              <a:spLocks noChangeArrowheads="1"/>
            </p:cNvSpPr>
            <p:nvPr/>
          </p:nvSpPr>
          <p:spPr bwMode="auto">
            <a:xfrm>
              <a:off x="3060" y="2256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rgbClr val="FF0000"/>
                  </a:solidFill>
                  <a:latin typeface="Comic Sans MS" charset="0"/>
                </a:rPr>
                <a:t>4</a:t>
              </a:r>
              <a:endParaRPr lang="en-US" sz="1800" b="0">
                <a:latin typeface="Comic Sans MS" charset="0"/>
              </a:endParaRPr>
            </a:p>
          </p:txBody>
        </p:sp>
        <p:sp>
          <p:nvSpPr>
            <p:cNvPr id="73742" name="Text Box 13"/>
            <p:cNvSpPr txBox="1">
              <a:spLocks noChangeArrowheads="1"/>
            </p:cNvSpPr>
            <p:nvPr/>
          </p:nvSpPr>
          <p:spPr bwMode="auto">
            <a:xfrm>
              <a:off x="3060" y="2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chemeClr val="accent2"/>
                  </a:solidFill>
                  <a:latin typeface="Comic Sans MS" charset="0"/>
                </a:rPr>
                <a:t>2</a:t>
              </a:r>
              <a:endParaRPr lang="en-US" sz="1800" b="0">
                <a:latin typeface="Comic Sans MS" charset="0"/>
              </a:endParaRPr>
            </a:p>
          </p:txBody>
        </p:sp>
        <p:sp>
          <p:nvSpPr>
            <p:cNvPr id="73743" name="Text Box 14"/>
            <p:cNvSpPr txBox="1">
              <a:spLocks noChangeArrowheads="1"/>
            </p:cNvSpPr>
            <p:nvPr/>
          </p:nvSpPr>
          <p:spPr bwMode="auto">
            <a:xfrm>
              <a:off x="3592" y="2034"/>
              <a:ext cx="968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i="1">
                  <a:latin typeface="Times" charset="0"/>
                </a:rPr>
                <a:t>f </a:t>
              </a:r>
              <a:r>
                <a:rPr lang="en-US" sz="1800" b="0">
                  <a:latin typeface="Arial" charset="0"/>
                </a:rPr>
                <a:t>= 4</a:t>
              </a:r>
              <a:r>
                <a:rPr lang="en-US" sz="1800" b="0">
                  <a:latin typeface="Comic Sans MS" charset="0"/>
                </a:rPr>
                <a:t>:  </a:t>
              </a:r>
            </a:p>
            <a:p>
              <a:pPr algn="l"/>
              <a:r>
                <a:rPr lang="en-US" sz="1800" b="0">
                  <a:latin typeface="Arial" charset="0"/>
                </a:rPr>
                <a:t>min(</a:t>
              </a:r>
              <a:r>
                <a:rPr lang="en-US" sz="1800" b="0">
                  <a:solidFill>
                    <a:schemeClr val="accent1"/>
                  </a:solidFill>
                  <a:latin typeface="Arial" charset="0"/>
                </a:rPr>
                <a:t>8</a:t>
              </a:r>
              <a:r>
                <a:rPr lang="en-US" sz="1800" b="0">
                  <a:latin typeface="Arial" charset="0"/>
                </a:rPr>
                <a:t>, 4) = </a:t>
              </a:r>
              <a:r>
                <a:rPr lang="en-US" sz="1800" b="0">
                  <a:solidFill>
                    <a:schemeClr val="accent1"/>
                  </a:solidFill>
                  <a:latin typeface="Arial" charset="0"/>
                </a:rPr>
                <a:t>4</a:t>
              </a:r>
              <a:r>
                <a:rPr lang="en-US" sz="1800" b="0">
                  <a:latin typeface="Arial" charset="0"/>
                </a:rPr>
                <a:t> </a:t>
              </a:r>
            </a:p>
            <a:p>
              <a:pPr algn="l"/>
              <a:r>
                <a:rPr lang="en-US" sz="1800" b="0">
                  <a:latin typeface="Arial" charset="0"/>
                </a:rPr>
                <a:t>min(</a:t>
              </a:r>
              <a:r>
                <a:rPr lang="en-US" sz="1800" b="0">
                  <a:solidFill>
                    <a:srgbClr val="66CCFF"/>
                  </a:solidFill>
                  <a:latin typeface="Arial" charset="0"/>
                </a:rPr>
                <a:t>6</a:t>
              </a:r>
              <a:r>
                <a:rPr lang="en-US" sz="1800" b="0">
                  <a:latin typeface="Arial" charset="0"/>
                </a:rPr>
                <a:t>, 4) = </a:t>
              </a:r>
              <a:r>
                <a:rPr lang="en-US" sz="1800" b="0">
                  <a:solidFill>
                    <a:srgbClr val="66CCFF"/>
                  </a:solidFill>
                  <a:latin typeface="Arial" charset="0"/>
                </a:rPr>
                <a:t>4</a:t>
              </a:r>
              <a:r>
                <a:rPr lang="en-US" sz="1800" b="0">
                  <a:solidFill>
                    <a:srgbClr val="FF0000"/>
                  </a:solidFill>
                  <a:latin typeface="Arial" charset="0"/>
                </a:rPr>
                <a:t> </a:t>
              </a:r>
            </a:p>
            <a:p>
              <a:pPr algn="l"/>
              <a:r>
                <a:rPr lang="en-US" sz="1800" b="0">
                  <a:latin typeface="Arial" charset="0"/>
                </a:rPr>
                <a:t>min(</a:t>
              </a:r>
              <a:r>
                <a:rPr lang="en-US" sz="1800" b="0">
                  <a:solidFill>
                    <a:schemeClr val="accent2"/>
                  </a:solidFill>
                  <a:latin typeface="Arial" charset="0"/>
                </a:rPr>
                <a:t>2</a:t>
              </a:r>
              <a:r>
                <a:rPr lang="en-US" sz="1800" b="0">
                  <a:latin typeface="Arial" charset="0"/>
                </a:rPr>
                <a:t>, 4) = </a:t>
              </a:r>
              <a:r>
                <a:rPr lang="en-US" sz="1800" b="0">
                  <a:solidFill>
                    <a:schemeClr val="accent2"/>
                  </a:solidFill>
                  <a:latin typeface="Arial" charset="0"/>
                </a:rPr>
                <a:t>2</a:t>
              </a:r>
              <a:r>
                <a:rPr lang="en-US" sz="1600" b="0">
                  <a:latin typeface="Comic Sans MS" charset="0"/>
                </a:rPr>
                <a:t> </a:t>
              </a:r>
            </a:p>
          </p:txBody>
        </p:sp>
        <p:sp>
          <p:nvSpPr>
            <p:cNvPr id="73744" name="Oval 15"/>
            <p:cNvSpPr>
              <a:spLocks noChangeArrowheads="1"/>
            </p:cNvSpPr>
            <p:nvPr/>
          </p:nvSpPr>
          <p:spPr bwMode="auto">
            <a:xfrm>
              <a:off x="2688" y="2352"/>
              <a:ext cx="96" cy="288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5" name="Rectangle 16"/>
            <p:cNvSpPr>
              <a:spLocks noChangeArrowheads="1"/>
            </p:cNvSpPr>
            <p:nvPr/>
          </p:nvSpPr>
          <p:spPr bwMode="auto">
            <a:xfrm>
              <a:off x="2064" y="2352"/>
              <a:ext cx="672" cy="288"/>
            </a:xfrm>
            <a:prstGeom prst="rect">
              <a:avLst/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6" name="Line 17"/>
            <p:cNvSpPr>
              <a:spLocks noChangeShapeType="1"/>
            </p:cNvSpPr>
            <p:nvPr/>
          </p:nvSpPr>
          <p:spPr bwMode="auto">
            <a:xfrm>
              <a:off x="2064" y="235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7" name="Line 18"/>
            <p:cNvSpPr>
              <a:spLocks noChangeShapeType="1"/>
            </p:cNvSpPr>
            <p:nvPr/>
          </p:nvSpPr>
          <p:spPr bwMode="auto">
            <a:xfrm>
              <a:off x="2064" y="264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8" name="Oval 19"/>
            <p:cNvSpPr>
              <a:spLocks noChangeArrowheads="1"/>
            </p:cNvSpPr>
            <p:nvPr/>
          </p:nvSpPr>
          <p:spPr bwMode="auto">
            <a:xfrm>
              <a:off x="2016" y="2352"/>
              <a:ext cx="96" cy="28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9" name="Line 20"/>
            <p:cNvSpPr>
              <a:spLocks noChangeShapeType="1"/>
            </p:cNvSpPr>
            <p:nvPr/>
          </p:nvSpPr>
          <p:spPr bwMode="auto">
            <a:xfrm>
              <a:off x="1692" y="2256"/>
              <a:ext cx="384" cy="19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0" name="Line 21"/>
            <p:cNvSpPr>
              <a:spLocks noChangeShapeType="1"/>
            </p:cNvSpPr>
            <p:nvPr/>
          </p:nvSpPr>
          <p:spPr bwMode="auto">
            <a:xfrm>
              <a:off x="1692" y="2496"/>
              <a:ext cx="384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1" name="Line 22"/>
            <p:cNvSpPr>
              <a:spLocks noChangeShapeType="1"/>
            </p:cNvSpPr>
            <p:nvPr/>
          </p:nvSpPr>
          <p:spPr bwMode="auto">
            <a:xfrm flipV="1">
              <a:off x="1680" y="2544"/>
              <a:ext cx="384" cy="1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2" name="Text Box 23"/>
            <p:cNvSpPr txBox="1">
              <a:spLocks noChangeArrowheads="1"/>
            </p:cNvSpPr>
            <p:nvPr/>
          </p:nvSpPr>
          <p:spPr bwMode="auto">
            <a:xfrm>
              <a:off x="2275" y="2160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 b="0">
                  <a:latin typeface="Comic Sans MS" charset="0"/>
                </a:rPr>
                <a:t>10</a:t>
              </a:r>
              <a:endParaRPr lang="en-US" b="0">
                <a:latin typeface="Comic Sans MS" charset="0"/>
              </a:endParaRPr>
            </a:p>
          </p:txBody>
        </p:sp>
        <p:sp>
          <p:nvSpPr>
            <p:cNvPr id="73753" name="Rectangle 24"/>
            <p:cNvSpPr>
              <a:spLocks noChangeArrowheads="1"/>
            </p:cNvSpPr>
            <p:nvPr/>
          </p:nvSpPr>
          <p:spPr bwMode="auto">
            <a:xfrm>
              <a:off x="3552" y="2016"/>
              <a:ext cx="1008" cy="8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262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544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867" grpId="0" build="p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Max-Min Fairness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Given set of bandwidth demands </a:t>
            </a:r>
            <a:r>
              <a:rPr lang="en-US" sz="2400" i="1" dirty="0" err="1">
                <a:solidFill>
                  <a:srgbClr val="BFBFBF"/>
                </a:solidFill>
                <a:latin typeface="Arial" charset="0"/>
                <a:cs typeface="Arial" charset="0"/>
              </a:rPr>
              <a:t>r</a:t>
            </a:r>
            <a:r>
              <a:rPr lang="en-US" sz="2400" baseline="-25000" dirty="0" err="1">
                <a:solidFill>
                  <a:srgbClr val="BFBFBF"/>
                </a:solidFill>
                <a:latin typeface="Arial" charset="0"/>
                <a:cs typeface="Arial" charset="0"/>
              </a:rPr>
              <a:t>i</a:t>
            </a:r>
            <a:r>
              <a:rPr lang="en-US" sz="2400" baseline="-25000" dirty="0">
                <a:solidFill>
                  <a:srgbClr val="BFBFBF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and total bandwidth C, max-min bandwidth allocations are:</a:t>
            </a:r>
          </a:p>
          <a:p>
            <a:pPr algn="ctr">
              <a:buFontTx/>
              <a:buNone/>
            </a:pPr>
            <a:r>
              <a:rPr lang="en-US" sz="2400" i="1" dirty="0" err="1">
                <a:solidFill>
                  <a:srgbClr val="BFBFBF"/>
                </a:solidFill>
                <a:latin typeface="Arial" charset="0"/>
                <a:cs typeface="Arial" charset="0"/>
              </a:rPr>
              <a:t>a</a:t>
            </a:r>
            <a:r>
              <a:rPr lang="en-US" sz="2400" baseline="-25000" dirty="0" err="1">
                <a:solidFill>
                  <a:srgbClr val="BFBFBF"/>
                </a:solidFill>
                <a:latin typeface="Arial" charset="0"/>
                <a:cs typeface="Arial" charset="0"/>
              </a:rPr>
              <a:t>i</a:t>
            </a:r>
            <a:r>
              <a:rPr lang="en-US" sz="2400" baseline="-25000" dirty="0">
                <a:solidFill>
                  <a:srgbClr val="BFBFBF"/>
                </a:solidFill>
                <a:latin typeface="Arial" charset="0"/>
                <a:cs typeface="Arial" charset="0"/>
              </a:rPr>
              <a:t>  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= min(</a:t>
            </a:r>
            <a:r>
              <a:rPr lang="en-US" sz="2400" i="1" dirty="0">
                <a:solidFill>
                  <a:srgbClr val="BFBFBF"/>
                </a:solidFill>
                <a:latin typeface="Arial" charset="0"/>
                <a:cs typeface="Arial" charset="0"/>
              </a:rPr>
              <a:t>f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, </a:t>
            </a:r>
            <a:r>
              <a:rPr lang="en-US" sz="2400" i="1" dirty="0" err="1">
                <a:solidFill>
                  <a:srgbClr val="BFBFBF"/>
                </a:solidFill>
                <a:latin typeface="Arial" charset="0"/>
                <a:cs typeface="Arial" charset="0"/>
              </a:rPr>
              <a:t>r</a:t>
            </a:r>
            <a:r>
              <a:rPr lang="en-US" sz="2400" baseline="-25000" dirty="0" err="1">
                <a:solidFill>
                  <a:srgbClr val="BFBFBF"/>
                </a:solidFill>
                <a:latin typeface="Arial" charset="0"/>
                <a:cs typeface="Arial" charset="0"/>
              </a:rPr>
              <a:t>i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) </a:t>
            </a:r>
          </a:p>
          <a:p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where f is the unique value such that Sum(</a:t>
            </a:r>
            <a:r>
              <a:rPr lang="en-US" sz="2400" i="1" dirty="0" err="1">
                <a:solidFill>
                  <a:srgbClr val="BFBFBF"/>
                </a:solidFill>
                <a:latin typeface="Arial" charset="0"/>
                <a:cs typeface="Arial" charset="0"/>
              </a:rPr>
              <a:t>a</a:t>
            </a:r>
            <a:r>
              <a:rPr lang="en-US" sz="2400" baseline="-25000" dirty="0" err="1">
                <a:solidFill>
                  <a:srgbClr val="BFBFBF"/>
                </a:solidFill>
                <a:latin typeface="Arial" charset="0"/>
                <a:cs typeface="Arial" charset="0"/>
              </a:rPr>
              <a:t>i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) = C</a:t>
            </a:r>
          </a:p>
          <a:p>
            <a:pPr marL="1739900" lvl="5" indent="0">
              <a:buNone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solidFill>
                  <a:srgbClr val="000090"/>
                </a:solidFill>
                <a:latin typeface="Arial" charset="0"/>
                <a:cs typeface="Arial" charset="0"/>
              </a:rPr>
              <a:t>Property: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If you don</a:t>
            </a:r>
            <a:r>
              <a:rPr lang="ja-JP" altLang="en-US" sz="2000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000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t get full demand, no one gets more than you</a:t>
            </a:r>
          </a:p>
          <a:p>
            <a:pPr marL="339725" lvl="1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This is what round-robin service gives if all packets are the same size</a:t>
            </a:r>
            <a:endParaRPr lang="en-US" sz="2000" dirty="0">
              <a:solidFill>
                <a:srgbClr val="00009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solidFill>
                <a:srgbClr val="00009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263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4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27038"/>
            <a:ext cx="8229600" cy="1173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How do we deal with packets of different sizes?</a:t>
            </a: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41166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Mental model: Bit-by-bit round robin (“fluid flow”) 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Can you do this in practice?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No, packets cannot be preempted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But we can approximate it </a:t>
            </a:r>
          </a:p>
          <a:p>
            <a:pPr lvl="1">
              <a:defRPr/>
            </a:pPr>
            <a:r>
              <a:rPr lang="en-US" dirty="0">
                <a:cs typeface="+mn-cs"/>
              </a:rPr>
              <a:t>This is what “fair queuing” routers do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264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05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04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Fair Queuing (FQ) </a:t>
            </a:r>
          </a:p>
        </p:txBody>
      </p:sp>
      <p:sp>
        <p:nvSpPr>
          <p:cNvPr id="111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For each packet, compute the time at which the last bit of a packet would have left the router </a:t>
            </a:r>
            <a:r>
              <a:rPr lang="en-US" i="1" dirty="0">
                <a:cs typeface="+mn-cs"/>
              </a:rPr>
              <a:t>if</a:t>
            </a:r>
            <a:r>
              <a:rPr lang="en-US" dirty="0">
                <a:cs typeface="+mn-cs"/>
              </a:rPr>
              <a:t> flows are served bit-by-bit</a:t>
            </a:r>
          </a:p>
          <a:p>
            <a:pPr>
              <a:defRPr/>
            </a:pPr>
            <a:r>
              <a:rPr lang="en-US" dirty="0">
                <a:cs typeface="+mn-cs"/>
              </a:rPr>
              <a:t>Then serve packets in the increasing order of their deadlines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265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43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067" grpId="0" build="p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Example</a:t>
            </a:r>
          </a:p>
        </p:txBody>
      </p:sp>
      <p:sp>
        <p:nvSpPr>
          <p:cNvPr id="1116163" name="Line 3"/>
          <p:cNvSpPr>
            <a:spLocks noChangeShapeType="1"/>
          </p:cNvSpPr>
          <p:nvPr/>
        </p:nvSpPr>
        <p:spPr bwMode="auto">
          <a:xfrm>
            <a:off x="1981200" y="2284413"/>
            <a:ext cx="6019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16164" name="Rectangle 4"/>
          <p:cNvSpPr>
            <a:spLocks noChangeArrowheads="1"/>
          </p:cNvSpPr>
          <p:nvPr/>
        </p:nvSpPr>
        <p:spPr bwMode="auto">
          <a:xfrm>
            <a:off x="32004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65" name="Rectangle 5"/>
          <p:cNvSpPr>
            <a:spLocks noChangeArrowheads="1"/>
          </p:cNvSpPr>
          <p:nvPr/>
        </p:nvSpPr>
        <p:spPr bwMode="auto">
          <a:xfrm>
            <a:off x="38100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66" name="Rectangle 6"/>
          <p:cNvSpPr>
            <a:spLocks noChangeArrowheads="1"/>
          </p:cNvSpPr>
          <p:nvPr/>
        </p:nvSpPr>
        <p:spPr bwMode="auto">
          <a:xfrm>
            <a:off x="44196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67" name="Rectangle 7"/>
          <p:cNvSpPr>
            <a:spLocks noChangeArrowheads="1"/>
          </p:cNvSpPr>
          <p:nvPr/>
        </p:nvSpPr>
        <p:spPr bwMode="auto">
          <a:xfrm>
            <a:off x="50292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68" name="Line 8"/>
          <p:cNvSpPr>
            <a:spLocks noChangeShapeType="1"/>
          </p:cNvSpPr>
          <p:nvPr/>
        </p:nvSpPr>
        <p:spPr bwMode="auto">
          <a:xfrm>
            <a:off x="1981200" y="3275013"/>
            <a:ext cx="6019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16169" name="Rectangle 9"/>
          <p:cNvSpPr>
            <a:spLocks noChangeArrowheads="1"/>
          </p:cNvSpPr>
          <p:nvPr/>
        </p:nvSpPr>
        <p:spPr bwMode="auto">
          <a:xfrm>
            <a:off x="19812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0" name="Rectangle 10"/>
          <p:cNvSpPr>
            <a:spLocks noChangeArrowheads="1"/>
          </p:cNvSpPr>
          <p:nvPr/>
        </p:nvSpPr>
        <p:spPr bwMode="auto">
          <a:xfrm>
            <a:off x="25908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1" name="Rectangle 11"/>
          <p:cNvSpPr>
            <a:spLocks noChangeArrowheads="1"/>
          </p:cNvSpPr>
          <p:nvPr/>
        </p:nvSpPr>
        <p:spPr bwMode="auto">
          <a:xfrm>
            <a:off x="32004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2" name="Rectangle 12"/>
          <p:cNvSpPr>
            <a:spLocks noChangeArrowheads="1"/>
          </p:cNvSpPr>
          <p:nvPr/>
        </p:nvSpPr>
        <p:spPr bwMode="auto">
          <a:xfrm>
            <a:off x="38100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3" name="Rectangle 13"/>
          <p:cNvSpPr>
            <a:spLocks noChangeArrowheads="1"/>
          </p:cNvSpPr>
          <p:nvPr/>
        </p:nvSpPr>
        <p:spPr bwMode="auto">
          <a:xfrm>
            <a:off x="44196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4" name="Text Box 14"/>
          <p:cNvSpPr txBox="1">
            <a:spLocks noChangeArrowheads="1"/>
          </p:cNvSpPr>
          <p:nvPr/>
        </p:nvSpPr>
        <p:spPr bwMode="auto">
          <a:xfrm>
            <a:off x="2135984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175" name="Text Box 15"/>
          <p:cNvSpPr txBox="1">
            <a:spLocks noChangeArrowheads="1"/>
          </p:cNvSpPr>
          <p:nvPr/>
        </p:nvSpPr>
        <p:spPr bwMode="auto">
          <a:xfrm>
            <a:off x="2745584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176" name="Text Box 16"/>
          <p:cNvSpPr txBox="1">
            <a:spLocks noChangeArrowheads="1"/>
          </p:cNvSpPr>
          <p:nvPr/>
        </p:nvSpPr>
        <p:spPr bwMode="auto">
          <a:xfrm>
            <a:off x="3355184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3</a:t>
            </a:r>
          </a:p>
        </p:txBody>
      </p:sp>
      <p:sp>
        <p:nvSpPr>
          <p:cNvPr id="1116177" name="Text Box 17"/>
          <p:cNvSpPr txBox="1">
            <a:spLocks noChangeArrowheads="1"/>
          </p:cNvSpPr>
          <p:nvPr/>
        </p:nvSpPr>
        <p:spPr bwMode="auto">
          <a:xfrm>
            <a:off x="3966372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4</a:t>
            </a:r>
          </a:p>
        </p:txBody>
      </p:sp>
      <p:sp>
        <p:nvSpPr>
          <p:cNvPr id="1116178" name="Text Box 18"/>
          <p:cNvSpPr txBox="1">
            <a:spLocks noChangeArrowheads="1"/>
          </p:cNvSpPr>
          <p:nvPr/>
        </p:nvSpPr>
        <p:spPr bwMode="auto">
          <a:xfrm>
            <a:off x="4574384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5</a:t>
            </a:r>
          </a:p>
        </p:txBody>
      </p:sp>
      <p:sp>
        <p:nvSpPr>
          <p:cNvPr id="1116179" name="Text Box 19"/>
          <p:cNvSpPr txBox="1">
            <a:spLocks noChangeArrowheads="1"/>
          </p:cNvSpPr>
          <p:nvPr/>
        </p:nvSpPr>
        <p:spPr bwMode="auto">
          <a:xfrm>
            <a:off x="3202784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180" name="Text Box 20"/>
          <p:cNvSpPr txBox="1">
            <a:spLocks noChangeArrowheads="1"/>
          </p:cNvSpPr>
          <p:nvPr/>
        </p:nvSpPr>
        <p:spPr bwMode="auto">
          <a:xfrm>
            <a:off x="3813972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181" name="Text Box 21"/>
          <p:cNvSpPr txBox="1">
            <a:spLocks noChangeArrowheads="1"/>
          </p:cNvSpPr>
          <p:nvPr/>
        </p:nvSpPr>
        <p:spPr bwMode="auto">
          <a:xfrm>
            <a:off x="4423572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3</a:t>
            </a:r>
          </a:p>
        </p:txBody>
      </p:sp>
      <p:sp>
        <p:nvSpPr>
          <p:cNvPr id="1116182" name="Text Box 22"/>
          <p:cNvSpPr txBox="1">
            <a:spLocks noChangeArrowheads="1"/>
          </p:cNvSpPr>
          <p:nvPr/>
        </p:nvSpPr>
        <p:spPr bwMode="auto">
          <a:xfrm>
            <a:off x="5031584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4</a:t>
            </a:r>
          </a:p>
        </p:txBody>
      </p:sp>
      <p:sp>
        <p:nvSpPr>
          <p:cNvPr id="1116183" name="Line 23"/>
          <p:cNvSpPr>
            <a:spLocks noChangeShapeType="1"/>
          </p:cNvSpPr>
          <p:nvPr/>
        </p:nvSpPr>
        <p:spPr bwMode="auto">
          <a:xfrm>
            <a:off x="1981200" y="4572000"/>
            <a:ext cx="6019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16184" name="Line 24"/>
          <p:cNvSpPr>
            <a:spLocks noChangeShapeType="1"/>
          </p:cNvSpPr>
          <p:nvPr/>
        </p:nvSpPr>
        <p:spPr bwMode="auto">
          <a:xfrm>
            <a:off x="1981200" y="5887765"/>
            <a:ext cx="6019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16185" name="Rectangle 25"/>
          <p:cNvSpPr>
            <a:spLocks noChangeArrowheads="1"/>
          </p:cNvSpPr>
          <p:nvPr/>
        </p:nvSpPr>
        <p:spPr bwMode="auto">
          <a:xfrm>
            <a:off x="1981200" y="41148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86" name="Rectangle 26"/>
          <p:cNvSpPr>
            <a:spLocks noChangeArrowheads="1"/>
          </p:cNvSpPr>
          <p:nvPr/>
        </p:nvSpPr>
        <p:spPr bwMode="auto">
          <a:xfrm>
            <a:off x="2590800" y="41148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87" name="Rectangle 27"/>
          <p:cNvSpPr>
            <a:spLocks noChangeArrowheads="1"/>
          </p:cNvSpPr>
          <p:nvPr/>
        </p:nvSpPr>
        <p:spPr bwMode="auto">
          <a:xfrm>
            <a:off x="32004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88" name="Rectangle 28"/>
          <p:cNvSpPr>
            <a:spLocks noChangeArrowheads="1"/>
          </p:cNvSpPr>
          <p:nvPr/>
        </p:nvSpPr>
        <p:spPr bwMode="auto">
          <a:xfrm>
            <a:off x="3200400" y="4343400"/>
            <a:ext cx="1219200" cy="228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89" name="Rectangle 29"/>
          <p:cNvSpPr>
            <a:spLocks noChangeArrowheads="1"/>
          </p:cNvSpPr>
          <p:nvPr/>
        </p:nvSpPr>
        <p:spPr bwMode="auto">
          <a:xfrm>
            <a:off x="38100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90" name="Rectangle 30"/>
          <p:cNvSpPr>
            <a:spLocks noChangeArrowheads="1"/>
          </p:cNvSpPr>
          <p:nvPr/>
        </p:nvSpPr>
        <p:spPr bwMode="auto">
          <a:xfrm>
            <a:off x="4419600" y="4343400"/>
            <a:ext cx="1219200" cy="228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91" name="Rectangle 31"/>
          <p:cNvSpPr>
            <a:spLocks noChangeArrowheads="1"/>
          </p:cNvSpPr>
          <p:nvPr/>
        </p:nvSpPr>
        <p:spPr bwMode="auto">
          <a:xfrm>
            <a:off x="44196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92" name="Rectangle 32"/>
          <p:cNvSpPr>
            <a:spLocks noChangeArrowheads="1"/>
          </p:cNvSpPr>
          <p:nvPr/>
        </p:nvSpPr>
        <p:spPr bwMode="auto">
          <a:xfrm>
            <a:off x="50292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93" name="Text Box 33"/>
          <p:cNvSpPr txBox="1">
            <a:spLocks noChangeArrowheads="1"/>
          </p:cNvSpPr>
          <p:nvPr/>
        </p:nvSpPr>
        <p:spPr bwMode="auto">
          <a:xfrm>
            <a:off x="2137572" y="4152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194" name="Text Box 34"/>
          <p:cNvSpPr txBox="1">
            <a:spLocks noChangeArrowheads="1"/>
          </p:cNvSpPr>
          <p:nvPr/>
        </p:nvSpPr>
        <p:spPr bwMode="auto">
          <a:xfrm>
            <a:off x="2747172" y="4152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195" name="Text Box 35"/>
          <p:cNvSpPr txBox="1">
            <a:spLocks noChangeArrowheads="1"/>
          </p:cNvSpPr>
          <p:nvPr/>
        </p:nvSpPr>
        <p:spPr bwMode="auto">
          <a:xfrm>
            <a:off x="3669497" y="43148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3</a:t>
            </a:r>
          </a:p>
        </p:txBody>
      </p:sp>
      <p:sp>
        <p:nvSpPr>
          <p:cNvPr id="1116196" name="Text Box 36"/>
          <p:cNvSpPr txBox="1">
            <a:spLocks noChangeArrowheads="1"/>
          </p:cNvSpPr>
          <p:nvPr/>
        </p:nvSpPr>
        <p:spPr bwMode="auto">
          <a:xfrm>
            <a:off x="3369460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1</a:t>
            </a:r>
          </a:p>
        </p:txBody>
      </p:sp>
      <p:sp>
        <p:nvSpPr>
          <p:cNvPr id="1116197" name="Text Box 37"/>
          <p:cNvSpPr txBox="1">
            <a:spLocks noChangeArrowheads="1"/>
          </p:cNvSpPr>
          <p:nvPr/>
        </p:nvSpPr>
        <p:spPr bwMode="auto">
          <a:xfrm>
            <a:off x="3979060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2</a:t>
            </a:r>
          </a:p>
        </p:txBody>
      </p:sp>
      <p:sp>
        <p:nvSpPr>
          <p:cNvPr id="1116198" name="Text Box 38"/>
          <p:cNvSpPr txBox="1">
            <a:spLocks noChangeArrowheads="1"/>
          </p:cNvSpPr>
          <p:nvPr/>
        </p:nvSpPr>
        <p:spPr bwMode="auto">
          <a:xfrm>
            <a:off x="4888697" y="43148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4</a:t>
            </a:r>
          </a:p>
        </p:txBody>
      </p:sp>
      <p:sp>
        <p:nvSpPr>
          <p:cNvPr id="1116199" name="Text Box 39"/>
          <p:cNvSpPr txBox="1">
            <a:spLocks noChangeArrowheads="1"/>
          </p:cNvSpPr>
          <p:nvPr/>
        </p:nvSpPr>
        <p:spPr bwMode="auto">
          <a:xfrm>
            <a:off x="4588660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3</a:t>
            </a:r>
          </a:p>
        </p:txBody>
      </p:sp>
      <p:sp>
        <p:nvSpPr>
          <p:cNvPr id="1116200" name="Text Box 40"/>
          <p:cNvSpPr txBox="1">
            <a:spLocks noChangeArrowheads="1"/>
          </p:cNvSpPr>
          <p:nvPr/>
        </p:nvSpPr>
        <p:spPr bwMode="auto">
          <a:xfrm>
            <a:off x="5187147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4</a:t>
            </a:r>
          </a:p>
        </p:txBody>
      </p:sp>
      <p:sp>
        <p:nvSpPr>
          <p:cNvPr id="1116201" name="Rectangle 41"/>
          <p:cNvSpPr>
            <a:spLocks noChangeArrowheads="1"/>
          </p:cNvSpPr>
          <p:nvPr/>
        </p:nvSpPr>
        <p:spPr bwMode="auto">
          <a:xfrm>
            <a:off x="5638800" y="4343400"/>
            <a:ext cx="1219200" cy="228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202" name="Rectangle 42"/>
          <p:cNvSpPr>
            <a:spLocks noChangeArrowheads="1"/>
          </p:cNvSpPr>
          <p:nvPr/>
        </p:nvSpPr>
        <p:spPr bwMode="auto">
          <a:xfrm>
            <a:off x="56388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203" name="Rectangle 43"/>
          <p:cNvSpPr>
            <a:spLocks noChangeArrowheads="1"/>
          </p:cNvSpPr>
          <p:nvPr/>
        </p:nvSpPr>
        <p:spPr bwMode="auto">
          <a:xfrm>
            <a:off x="62484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204" name="Text Box 44"/>
          <p:cNvSpPr txBox="1">
            <a:spLocks noChangeArrowheads="1"/>
          </p:cNvSpPr>
          <p:nvPr/>
        </p:nvSpPr>
        <p:spPr bwMode="auto">
          <a:xfrm>
            <a:off x="6107897" y="43148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5</a:t>
            </a:r>
          </a:p>
        </p:txBody>
      </p:sp>
      <p:sp>
        <p:nvSpPr>
          <p:cNvPr id="1116205" name="Text Box 45"/>
          <p:cNvSpPr txBox="1">
            <a:spLocks noChangeArrowheads="1"/>
          </p:cNvSpPr>
          <p:nvPr/>
        </p:nvSpPr>
        <p:spPr bwMode="auto">
          <a:xfrm>
            <a:off x="5807860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5</a:t>
            </a:r>
          </a:p>
        </p:txBody>
      </p:sp>
      <p:sp>
        <p:nvSpPr>
          <p:cNvPr id="1116206" name="Text Box 46"/>
          <p:cNvSpPr txBox="1">
            <a:spLocks noChangeArrowheads="1"/>
          </p:cNvSpPr>
          <p:nvPr/>
        </p:nvSpPr>
        <p:spPr bwMode="auto">
          <a:xfrm>
            <a:off x="6406347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6</a:t>
            </a:r>
          </a:p>
        </p:txBody>
      </p:sp>
      <p:sp>
        <p:nvSpPr>
          <p:cNvPr id="1116207" name="Rectangle 47"/>
          <p:cNvSpPr>
            <a:spLocks noChangeArrowheads="1"/>
          </p:cNvSpPr>
          <p:nvPr/>
        </p:nvSpPr>
        <p:spPr bwMode="auto">
          <a:xfrm>
            <a:off x="19812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08" name="Rectangle 48"/>
          <p:cNvSpPr>
            <a:spLocks noChangeArrowheads="1"/>
          </p:cNvSpPr>
          <p:nvPr/>
        </p:nvSpPr>
        <p:spPr bwMode="auto">
          <a:xfrm>
            <a:off x="25908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09" name="Text Box 49"/>
          <p:cNvSpPr txBox="1">
            <a:spLocks noChangeArrowheads="1"/>
          </p:cNvSpPr>
          <p:nvPr/>
        </p:nvSpPr>
        <p:spPr bwMode="auto">
          <a:xfrm>
            <a:off x="2137572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210" name="Text Box 50"/>
          <p:cNvSpPr txBox="1">
            <a:spLocks noChangeArrowheads="1"/>
          </p:cNvSpPr>
          <p:nvPr/>
        </p:nvSpPr>
        <p:spPr bwMode="auto">
          <a:xfrm>
            <a:off x="2747172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211" name="Rectangle 51"/>
          <p:cNvSpPr>
            <a:spLocks noChangeArrowheads="1"/>
          </p:cNvSpPr>
          <p:nvPr/>
        </p:nvSpPr>
        <p:spPr bwMode="auto">
          <a:xfrm>
            <a:off x="3203575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12" name="Text Box 52"/>
          <p:cNvSpPr txBox="1">
            <a:spLocks noChangeArrowheads="1"/>
          </p:cNvSpPr>
          <p:nvPr/>
        </p:nvSpPr>
        <p:spPr bwMode="auto">
          <a:xfrm>
            <a:off x="32059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213" name="Rectangle 53"/>
          <p:cNvSpPr>
            <a:spLocks noChangeArrowheads="1"/>
          </p:cNvSpPr>
          <p:nvPr/>
        </p:nvSpPr>
        <p:spPr bwMode="auto">
          <a:xfrm>
            <a:off x="35052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14" name="Text Box 54"/>
          <p:cNvSpPr txBox="1">
            <a:spLocks noChangeArrowheads="1"/>
          </p:cNvSpPr>
          <p:nvPr/>
        </p:nvSpPr>
        <p:spPr bwMode="auto">
          <a:xfrm>
            <a:off x="3659984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3</a:t>
            </a:r>
          </a:p>
        </p:txBody>
      </p:sp>
      <p:sp>
        <p:nvSpPr>
          <p:cNvPr id="1116215" name="Rectangle 55"/>
          <p:cNvSpPr>
            <a:spLocks noChangeArrowheads="1"/>
          </p:cNvSpPr>
          <p:nvPr/>
        </p:nvSpPr>
        <p:spPr bwMode="auto">
          <a:xfrm>
            <a:off x="4116388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16" name="Text Box 56"/>
          <p:cNvSpPr txBox="1">
            <a:spLocks noChangeArrowheads="1"/>
          </p:cNvSpPr>
          <p:nvPr/>
        </p:nvSpPr>
        <p:spPr bwMode="auto">
          <a:xfrm>
            <a:off x="41203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217" name="Rectangle 57"/>
          <p:cNvSpPr>
            <a:spLocks noChangeArrowheads="1"/>
          </p:cNvSpPr>
          <p:nvPr/>
        </p:nvSpPr>
        <p:spPr bwMode="auto">
          <a:xfrm>
            <a:off x="4421188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18" name="Text Box 58"/>
          <p:cNvSpPr txBox="1">
            <a:spLocks noChangeArrowheads="1"/>
          </p:cNvSpPr>
          <p:nvPr/>
        </p:nvSpPr>
        <p:spPr bwMode="auto">
          <a:xfrm>
            <a:off x="44251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3</a:t>
            </a:r>
          </a:p>
        </p:txBody>
      </p:sp>
      <p:sp>
        <p:nvSpPr>
          <p:cNvPr id="1116219" name="Rectangle 59"/>
          <p:cNvSpPr>
            <a:spLocks noChangeArrowheads="1"/>
          </p:cNvSpPr>
          <p:nvPr/>
        </p:nvSpPr>
        <p:spPr bwMode="auto">
          <a:xfrm>
            <a:off x="47244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0" name="Text Box 60"/>
          <p:cNvSpPr txBox="1">
            <a:spLocks noChangeArrowheads="1"/>
          </p:cNvSpPr>
          <p:nvPr/>
        </p:nvSpPr>
        <p:spPr bwMode="auto">
          <a:xfrm>
            <a:off x="4880772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4</a:t>
            </a:r>
          </a:p>
        </p:txBody>
      </p:sp>
      <p:sp>
        <p:nvSpPr>
          <p:cNvPr id="1116221" name="Rectangle 61"/>
          <p:cNvSpPr>
            <a:spLocks noChangeArrowheads="1"/>
          </p:cNvSpPr>
          <p:nvPr/>
        </p:nvSpPr>
        <p:spPr bwMode="auto">
          <a:xfrm>
            <a:off x="5337175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2" name="Text Box 62"/>
          <p:cNvSpPr txBox="1">
            <a:spLocks noChangeArrowheads="1"/>
          </p:cNvSpPr>
          <p:nvPr/>
        </p:nvSpPr>
        <p:spPr bwMode="auto">
          <a:xfrm>
            <a:off x="53395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4</a:t>
            </a:r>
          </a:p>
        </p:txBody>
      </p:sp>
      <p:sp>
        <p:nvSpPr>
          <p:cNvPr id="1116223" name="Rectangle 63"/>
          <p:cNvSpPr>
            <a:spLocks noChangeArrowheads="1"/>
          </p:cNvSpPr>
          <p:nvPr/>
        </p:nvSpPr>
        <p:spPr bwMode="auto">
          <a:xfrm>
            <a:off x="56388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4" name="Rectangle 64"/>
          <p:cNvSpPr>
            <a:spLocks noChangeArrowheads="1"/>
          </p:cNvSpPr>
          <p:nvPr/>
        </p:nvSpPr>
        <p:spPr bwMode="auto">
          <a:xfrm>
            <a:off x="62484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5" name="Text Box 65"/>
          <p:cNvSpPr txBox="1">
            <a:spLocks noChangeArrowheads="1"/>
          </p:cNvSpPr>
          <p:nvPr/>
        </p:nvSpPr>
        <p:spPr bwMode="auto">
          <a:xfrm>
            <a:off x="5642772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5</a:t>
            </a:r>
          </a:p>
        </p:txBody>
      </p:sp>
      <p:sp>
        <p:nvSpPr>
          <p:cNvPr id="1116226" name="Text Box 66"/>
          <p:cNvSpPr txBox="1">
            <a:spLocks noChangeArrowheads="1"/>
          </p:cNvSpPr>
          <p:nvPr/>
        </p:nvSpPr>
        <p:spPr bwMode="auto">
          <a:xfrm>
            <a:off x="6250784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6</a:t>
            </a:r>
          </a:p>
        </p:txBody>
      </p:sp>
      <p:sp>
        <p:nvSpPr>
          <p:cNvPr id="1116227" name="Rectangle 67"/>
          <p:cNvSpPr>
            <a:spLocks noChangeArrowheads="1"/>
          </p:cNvSpPr>
          <p:nvPr/>
        </p:nvSpPr>
        <p:spPr bwMode="auto">
          <a:xfrm>
            <a:off x="59436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8" name="Text Box 68"/>
          <p:cNvSpPr txBox="1">
            <a:spLocks noChangeArrowheads="1"/>
          </p:cNvSpPr>
          <p:nvPr/>
        </p:nvSpPr>
        <p:spPr bwMode="auto">
          <a:xfrm>
            <a:off x="6099972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5</a:t>
            </a:r>
          </a:p>
        </p:txBody>
      </p:sp>
      <p:sp>
        <p:nvSpPr>
          <p:cNvPr id="1116229" name="Rectangle 69"/>
          <p:cNvSpPr>
            <a:spLocks noChangeArrowheads="1"/>
          </p:cNvSpPr>
          <p:nvPr/>
        </p:nvSpPr>
        <p:spPr bwMode="auto">
          <a:xfrm>
            <a:off x="5640388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30" name="Rectangle 70"/>
          <p:cNvSpPr>
            <a:spLocks noChangeArrowheads="1"/>
          </p:cNvSpPr>
          <p:nvPr/>
        </p:nvSpPr>
        <p:spPr bwMode="auto">
          <a:xfrm>
            <a:off x="6556375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31" name="Text Box 71"/>
          <p:cNvSpPr txBox="1">
            <a:spLocks noChangeArrowheads="1"/>
          </p:cNvSpPr>
          <p:nvPr/>
        </p:nvSpPr>
        <p:spPr bwMode="auto">
          <a:xfrm>
            <a:off x="56443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5</a:t>
            </a:r>
          </a:p>
        </p:txBody>
      </p:sp>
      <p:sp>
        <p:nvSpPr>
          <p:cNvPr id="1116232" name="Text Box 72"/>
          <p:cNvSpPr txBox="1">
            <a:spLocks noChangeArrowheads="1"/>
          </p:cNvSpPr>
          <p:nvPr/>
        </p:nvSpPr>
        <p:spPr bwMode="auto">
          <a:xfrm>
            <a:off x="65587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6</a:t>
            </a:r>
          </a:p>
        </p:txBody>
      </p:sp>
      <p:sp>
        <p:nvSpPr>
          <p:cNvPr id="1116233" name="Text Box 73"/>
          <p:cNvSpPr txBox="1">
            <a:spLocks noChangeArrowheads="1"/>
          </p:cNvSpPr>
          <p:nvPr/>
        </p:nvSpPr>
        <p:spPr bwMode="auto">
          <a:xfrm>
            <a:off x="243240" y="1828800"/>
            <a:ext cx="1745546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Flow 1</a:t>
            </a:r>
          </a:p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(arrival traffic)</a:t>
            </a:r>
          </a:p>
        </p:txBody>
      </p:sp>
      <p:sp>
        <p:nvSpPr>
          <p:cNvPr id="1116234" name="Text Box 74"/>
          <p:cNvSpPr txBox="1">
            <a:spLocks noChangeArrowheads="1"/>
          </p:cNvSpPr>
          <p:nvPr/>
        </p:nvSpPr>
        <p:spPr bwMode="auto">
          <a:xfrm>
            <a:off x="243240" y="2743200"/>
            <a:ext cx="1745546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Flow 2</a:t>
            </a:r>
          </a:p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(arrival traffic)</a:t>
            </a:r>
          </a:p>
        </p:txBody>
      </p:sp>
      <p:sp>
        <p:nvSpPr>
          <p:cNvPr id="1116235" name="Text Box 75"/>
          <p:cNvSpPr txBox="1">
            <a:spLocks noChangeArrowheads="1"/>
          </p:cNvSpPr>
          <p:nvPr/>
        </p:nvSpPr>
        <p:spPr bwMode="auto">
          <a:xfrm>
            <a:off x="365977" y="4038600"/>
            <a:ext cx="1465146" cy="101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Service</a:t>
            </a:r>
          </a:p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in fluid flow </a:t>
            </a:r>
          </a:p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system</a:t>
            </a:r>
          </a:p>
        </p:txBody>
      </p:sp>
      <p:sp>
        <p:nvSpPr>
          <p:cNvPr id="1116236" name="Text Box 76"/>
          <p:cNvSpPr txBox="1">
            <a:spLocks noChangeArrowheads="1"/>
          </p:cNvSpPr>
          <p:nvPr/>
        </p:nvSpPr>
        <p:spPr bwMode="auto">
          <a:xfrm>
            <a:off x="635967" y="5463902"/>
            <a:ext cx="995015" cy="101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 dirty="0">
                <a:latin typeface="+mn-lt"/>
                <a:cs typeface="+mn-cs"/>
              </a:rPr>
              <a:t>FQ</a:t>
            </a:r>
            <a:br>
              <a:rPr lang="en-US" b="0" dirty="0">
                <a:latin typeface="+mn-lt"/>
                <a:cs typeface="+mn-cs"/>
              </a:rPr>
            </a:br>
            <a:r>
              <a:rPr lang="en-US" b="0" dirty="0">
                <a:latin typeface="+mn-lt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b="0" dirty="0">
                <a:latin typeface="+mn-lt"/>
                <a:cs typeface="+mn-cs"/>
              </a:rPr>
              <a:t>system</a:t>
            </a:r>
          </a:p>
        </p:txBody>
      </p:sp>
      <p:sp>
        <p:nvSpPr>
          <p:cNvPr id="1116237" name="Text Box 77"/>
          <p:cNvSpPr txBox="1">
            <a:spLocks noChangeArrowheads="1"/>
          </p:cNvSpPr>
          <p:nvPr/>
        </p:nvSpPr>
        <p:spPr bwMode="auto">
          <a:xfrm>
            <a:off x="7918187" y="2119313"/>
            <a:ext cx="6672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time</a:t>
            </a:r>
          </a:p>
        </p:txBody>
      </p:sp>
      <p:sp>
        <p:nvSpPr>
          <p:cNvPr id="1116238" name="Text Box 78"/>
          <p:cNvSpPr txBox="1">
            <a:spLocks noChangeArrowheads="1"/>
          </p:cNvSpPr>
          <p:nvPr/>
        </p:nvSpPr>
        <p:spPr bwMode="auto">
          <a:xfrm>
            <a:off x="7949937" y="3095625"/>
            <a:ext cx="6672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time</a:t>
            </a:r>
          </a:p>
        </p:txBody>
      </p:sp>
      <p:sp>
        <p:nvSpPr>
          <p:cNvPr id="1116239" name="Text Box 79"/>
          <p:cNvSpPr txBox="1">
            <a:spLocks noChangeArrowheads="1"/>
          </p:cNvSpPr>
          <p:nvPr/>
        </p:nvSpPr>
        <p:spPr bwMode="auto">
          <a:xfrm>
            <a:off x="7994387" y="4391025"/>
            <a:ext cx="6672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time</a:t>
            </a:r>
          </a:p>
        </p:txBody>
      </p:sp>
      <p:sp>
        <p:nvSpPr>
          <p:cNvPr id="1116240" name="Text Box 80"/>
          <p:cNvSpPr txBox="1">
            <a:spLocks noChangeArrowheads="1"/>
          </p:cNvSpPr>
          <p:nvPr/>
        </p:nvSpPr>
        <p:spPr bwMode="auto">
          <a:xfrm>
            <a:off x="7994387" y="5736952"/>
            <a:ext cx="6672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time</a:t>
            </a:r>
          </a:p>
        </p:txBody>
      </p:sp>
      <p:sp>
        <p:nvSpPr>
          <p:cNvPr id="8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266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09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83" grpId="0" animBg="1"/>
      <p:bldP spid="1116184" grpId="0" animBg="1"/>
      <p:bldP spid="1116185" grpId="0" animBg="1"/>
      <p:bldP spid="1116186" grpId="0" animBg="1"/>
      <p:bldP spid="1116187" grpId="0" animBg="1"/>
      <p:bldP spid="1116188" grpId="0" animBg="1"/>
      <p:bldP spid="1116189" grpId="0" animBg="1"/>
      <p:bldP spid="1116190" grpId="0" animBg="1"/>
      <p:bldP spid="1116191" grpId="0" animBg="1"/>
      <p:bldP spid="1116192" grpId="0" animBg="1"/>
      <p:bldP spid="1116193" grpId="0"/>
      <p:bldP spid="1116194" grpId="0"/>
      <p:bldP spid="1116195" grpId="0"/>
      <p:bldP spid="1116196" grpId="0"/>
      <p:bldP spid="1116197" grpId="0"/>
      <p:bldP spid="1116198" grpId="0"/>
      <p:bldP spid="1116199" grpId="0"/>
      <p:bldP spid="1116200" grpId="0"/>
      <p:bldP spid="1116201" grpId="0" animBg="1"/>
      <p:bldP spid="1116202" grpId="0" animBg="1"/>
      <p:bldP spid="1116203" grpId="0" animBg="1"/>
      <p:bldP spid="1116204" grpId="0"/>
      <p:bldP spid="1116205" grpId="0"/>
      <p:bldP spid="1116206" grpId="0"/>
      <p:bldP spid="1116207" grpId="0" animBg="1"/>
      <p:bldP spid="1116208" grpId="0" animBg="1"/>
      <p:bldP spid="1116209" grpId="0"/>
      <p:bldP spid="1116210" grpId="0"/>
      <p:bldP spid="1116211" grpId="0" animBg="1"/>
      <p:bldP spid="1116212" grpId="0"/>
      <p:bldP spid="1116213" grpId="0" animBg="1"/>
      <p:bldP spid="1116214" grpId="0"/>
      <p:bldP spid="1116215" grpId="0" animBg="1"/>
      <p:bldP spid="1116216" grpId="0"/>
      <p:bldP spid="1116217" grpId="0" animBg="1"/>
      <p:bldP spid="1116218" grpId="0"/>
      <p:bldP spid="1116219" grpId="0" animBg="1"/>
      <p:bldP spid="1116220" grpId="0"/>
      <p:bldP spid="1116221" grpId="0" animBg="1"/>
      <p:bldP spid="1116222" grpId="0"/>
      <p:bldP spid="1116227" grpId="0" animBg="1"/>
      <p:bldP spid="1116228" grpId="0"/>
      <p:bldP spid="1116229" grpId="0" animBg="1"/>
      <p:bldP spid="1116230" grpId="0" animBg="1"/>
      <p:bldP spid="1116231" grpId="0"/>
      <p:bldP spid="1116232" grpId="0"/>
      <p:bldP spid="1116235" grpId="0"/>
      <p:bldP spid="1116236" grpId="0"/>
      <p:bldP spid="1116239" grpId="0"/>
      <p:bldP spid="1116240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Fair Queuing (FQ)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36738"/>
            <a:ext cx="8763000" cy="4411662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Think of it as an implementation of round-robin generalized to the case where not all packets are equal sized</a:t>
            </a:r>
          </a:p>
          <a:p>
            <a:pPr lvl="3"/>
            <a:endParaRPr lang="en-US" sz="1600" dirty="0">
              <a:latin typeface="Arial" charset="0"/>
              <a:cs typeface="Arial" charset="0"/>
            </a:endParaRPr>
          </a:p>
          <a:p>
            <a:r>
              <a:rPr lang="en-US" sz="2400" dirty="0">
                <a:solidFill>
                  <a:srgbClr val="000090"/>
                </a:solidFill>
                <a:latin typeface="Arial" charset="0"/>
                <a:cs typeface="Arial" charset="0"/>
              </a:rPr>
              <a:t>Weighted</a:t>
            </a:r>
            <a:r>
              <a:rPr lang="en-US" sz="2400" dirty="0">
                <a:latin typeface="Arial" charset="0"/>
                <a:cs typeface="Arial" charset="0"/>
              </a:rPr>
              <a:t> fair queuing (WFQ): assign different flows </a:t>
            </a:r>
            <a:br>
              <a:rPr lang="en-US" sz="2400" dirty="0">
                <a:latin typeface="Arial" charset="0"/>
                <a:cs typeface="Arial" charset="0"/>
              </a:rPr>
            </a:br>
            <a:r>
              <a:rPr lang="en-US" sz="2400" dirty="0">
                <a:latin typeface="Arial" charset="0"/>
                <a:cs typeface="Arial" charset="0"/>
              </a:rPr>
              <a:t>different shares</a:t>
            </a:r>
          </a:p>
          <a:p>
            <a:pPr lvl="2"/>
            <a:endParaRPr lang="en-US" sz="1800" dirty="0">
              <a:latin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Today, some form of WFQ implemented in almost all routers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Arial" charset="0"/>
                <a:cs typeface="Arial" charset="0"/>
              </a:rPr>
              <a:t>Not the case in the 1980-90s, when CC was being developed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Mostly used to isolate traffic at larger granularities (e.g., per-prefix) </a:t>
            </a:r>
          </a:p>
          <a:p>
            <a:pPr marL="344487" lvl="1" indent="0">
              <a:buNone/>
            </a:pPr>
            <a:endParaRPr lang="en-US" sz="2000" dirty="0">
              <a:latin typeface="Arial" charset="0"/>
              <a:cs typeface="Arial" charset="0"/>
            </a:endParaRPr>
          </a:p>
          <a:p>
            <a:pPr lvl="1"/>
            <a:endParaRPr lang="en-US" sz="2000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267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23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build="p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FQ vs. FIFO</a:t>
            </a:r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4800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FQ advantages: </a:t>
            </a:r>
          </a:p>
          <a:p>
            <a:pPr lvl="1">
              <a:defRPr/>
            </a:pPr>
            <a:r>
              <a:rPr lang="en-US" dirty="0"/>
              <a:t>Isolation: cheating flows don’t benefit</a:t>
            </a:r>
          </a:p>
          <a:p>
            <a:pPr lvl="1"/>
            <a:r>
              <a:rPr lang="en-US" dirty="0"/>
              <a:t>Bandwidth share does not depend on RTT</a:t>
            </a:r>
          </a:p>
          <a:p>
            <a:pPr lvl="1"/>
            <a:r>
              <a:rPr lang="en-US" dirty="0"/>
              <a:t>Flows can pick any rate adjustment scheme they want</a:t>
            </a:r>
          </a:p>
          <a:p>
            <a:pPr marL="693737" lvl="2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Disadvantages:</a:t>
            </a:r>
          </a:p>
          <a:p>
            <a:pPr lvl="1">
              <a:defRPr/>
            </a:pPr>
            <a:r>
              <a:rPr lang="en-US" dirty="0"/>
              <a:t>More complex than FIFO: per flow queue/state, additional per-packet book-keeping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532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019" grpId="0" build="p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FQ in the big picture</a:t>
            </a:r>
          </a:p>
        </p:txBody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795337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cs typeface="+mn-cs"/>
              </a:rPr>
              <a:t>FQ does not eliminate congestion </a:t>
            </a:r>
            <a:r>
              <a:rPr lang="en-US" dirty="0">
                <a:cs typeface="+mn-cs"/>
                <a:sym typeface="Wingdings" charset="0"/>
              </a:rPr>
              <a:t> it just manages the congestion</a:t>
            </a: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defRPr/>
            </a:pPr>
            <a:endParaRPr lang="en-US" dirty="0">
              <a:cs typeface="+mn-cs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279900"/>
            <a:ext cx="63794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279900"/>
            <a:ext cx="63794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>
            <a:stCxn id="8" idx="3"/>
            <a:endCxn id="42" idx="1"/>
          </p:cNvCxnSpPr>
          <p:nvPr/>
        </p:nvCxnSpPr>
        <p:spPr bwMode="auto">
          <a:xfrm>
            <a:off x="3533548" y="4464050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20257" name="TextBox 1120256"/>
          <p:cNvSpPr txBox="1"/>
          <p:nvPr/>
        </p:nvSpPr>
        <p:spPr>
          <a:xfrm>
            <a:off x="3657600" y="4127500"/>
            <a:ext cx="789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1Gbps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 rot="19343877">
            <a:off x="5155066" y="4047360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 rot="19343877">
            <a:off x="5159344" y="3710810"/>
            <a:ext cx="1028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100Mbps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 rot="2917495">
            <a:off x="4974599" y="4994870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 rot="2917495">
            <a:off x="5237351" y="4680526"/>
            <a:ext cx="789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1Gbps</a:t>
            </a:r>
          </a:p>
        </p:txBody>
      </p:sp>
      <p:cxnSp>
        <p:nvCxnSpPr>
          <p:cNvPr id="53" name="Straight Connector 52"/>
          <p:cNvCxnSpPr/>
          <p:nvPr/>
        </p:nvCxnSpPr>
        <p:spPr bwMode="auto">
          <a:xfrm rot="2917495">
            <a:off x="2097059" y="3923416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 rot="2917495">
            <a:off x="2431651" y="3613726"/>
            <a:ext cx="789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5Gbps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19343877">
            <a:off x="1973359" y="4917734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 rot="19343877">
            <a:off x="2097411" y="4581184"/>
            <a:ext cx="789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1Gbps</a:t>
            </a:r>
          </a:p>
        </p:txBody>
      </p:sp>
      <p:sp>
        <p:nvSpPr>
          <p:cNvPr id="1120267" name="Freeform 1120266"/>
          <p:cNvSpPr/>
          <p:nvPr/>
        </p:nvSpPr>
        <p:spPr>
          <a:xfrm>
            <a:off x="2148350" y="3048000"/>
            <a:ext cx="3864328" cy="972648"/>
          </a:xfrm>
          <a:custGeom>
            <a:avLst/>
            <a:gdLst>
              <a:gd name="connsiteX0" fmla="*/ 0 w 3864328"/>
              <a:gd name="connsiteY0" fmla="*/ 0 h 972648"/>
              <a:gd name="connsiteX1" fmla="*/ 1432234 w 3864328"/>
              <a:gd name="connsiteY1" fmla="*/ 878148 h 972648"/>
              <a:gd name="connsiteX2" fmla="*/ 2634769 w 3864328"/>
              <a:gd name="connsiteY2" fmla="*/ 864638 h 972648"/>
              <a:gd name="connsiteX3" fmla="*/ 3864328 w 3864328"/>
              <a:gd name="connsiteY3" fmla="*/ 135100 h 97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4328" h="972648">
                <a:moveTo>
                  <a:pt x="0" y="0"/>
                </a:moveTo>
                <a:cubicBezTo>
                  <a:pt x="496553" y="367021"/>
                  <a:pt x="993106" y="734042"/>
                  <a:pt x="1432234" y="878148"/>
                </a:cubicBezTo>
                <a:cubicBezTo>
                  <a:pt x="1871362" y="1022254"/>
                  <a:pt x="2229420" y="988479"/>
                  <a:pt x="2634769" y="864638"/>
                </a:cubicBezTo>
                <a:cubicBezTo>
                  <a:pt x="3040118" y="740797"/>
                  <a:pt x="3864328" y="135100"/>
                  <a:pt x="3864328" y="135100"/>
                </a:cubicBezTo>
              </a:path>
            </a:pathLst>
          </a:custGeom>
          <a:ln w="38100" cmpd="sng">
            <a:solidFill>
              <a:srgbClr val="008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3" name="Freeform 62"/>
          <p:cNvSpPr/>
          <p:nvPr/>
        </p:nvSpPr>
        <p:spPr>
          <a:xfrm rot="10800000">
            <a:off x="2079144" y="4743435"/>
            <a:ext cx="3864328" cy="972648"/>
          </a:xfrm>
          <a:custGeom>
            <a:avLst/>
            <a:gdLst>
              <a:gd name="connsiteX0" fmla="*/ 0 w 3864328"/>
              <a:gd name="connsiteY0" fmla="*/ 0 h 972648"/>
              <a:gd name="connsiteX1" fmla="*/ 1432234 w 3864328"/>
              <a:gd name="connsiteY1" fmla="*/ 878148 h 972648"/>
              <a:gd name="connsiteX2" fmla="*/ 2634769 w 3864328"/>
              <a:gd name="connsiteY2" fmla="*/ 864638 h 972648"/>
              <a:gd name="connsiteX3" fmla="*/ 3864328 w 3864328"/>
              <a:gd name="connsiteY3" fmla="*/ 135100 h 97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4328" h="972648">
                <a:moveTo>
                  <a:pt x="0" y="0"/>
                </a:moveTo>
                <a:cubicBezTo>
                  <a:pt x="496553" y="367021"/>
                  <a:pt x="993106" y="734042"/>
                  <a:pt x="1432234" y="878148"/>
                </a:cubicBezTo>
                <a:cubicBezTo>
                  <a:pt x="1871362" y="1022254"/>
                  <a:pt x="2229420" y="988479"/>
                  <a:pt x="2634769" y="864638"/>
                </a:cubicBezTo>
                <a:cubicBezTo>
                  <a:pt x="3040118" y="740797"/>
                  <a:pt x="3864328" y="135100"/>
                  <a:pt x="3864328" y="135100"/>
                </a:cubicBezTo>
              </a:path>
            </a:pathLst>
          </a:custGeom>
          <a:ln w="38100" cmpd="sng">
            <a:solidFill>
              <a:srgbClr val="0000FF"/>
            </a:solidFill>
            <a:headEnd type="arrow"/>
            <a:tailEnd type="non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20268" name="Rounded Rectangular Callout 1120267"/>
          <p:cNvSpPr/>
          <p:nvPr/>
        </p:nvSpPr>
        <p:spPr bwMode="auto">
          <a:xfrm>
            <a:off x="685800" y="5715000"/>
            <a:ext cx="2667000" cy="1066800"/>
          </a:xfrm>
          <a:prstGeom prst="wedgeRoundRectCallout">
            <a:avLst>
              <a:gd name="adj1" fmla="val 43753"/>
              <a:gd name="adj2" fmla="val -152294"/>
              <a:gd name="adj3" fmla="val 16667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20269" name="TextBox 1120268"/>
          <p:cNvSpPr txBox="1"/>
          <p:nvPr/>
        </p:nvSpPr>
        <p:spPr>
          <a:xfrm>
            <a:off x="796001" y="5782270"/>
            <a:ext cx="2404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>
                <a:latin typeface="+mn-lt"/>
              </a:rPr>
              <a:t>Blue and Green get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 0.5Gbps; any excess 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will be dropped</a:t>
            </a: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6324600" y="4449128"/>
            <a:ext cx="2667000" cy="961072"/>
          </a:xfrm>
          <a:prstGeom prst="wedgeRoundRectCallout">
            <a:avLst>
              <a:gd name="adj1" fmla="val -91515"/>
              <a:gd name="adj2" fmla="val -47033"/>
              <a:gd name="adj3" fmla="val 16667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20974" y="4495801"/>
            <a:ext cx="2494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latin typeface="+mn-lt"/>
              </a:rPr>
              <a:t>Will drop an additional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400Mbps from 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the green flow </a:t>
            </a:r>
          </a:p>
        </p:txBody>
      </p:sp>
      <p:sp>
        <p:nvSpPr>
          <p:cNvPr id="69" name="Rounded Rectangular Callout 68"/>
          <p:cNvSpPr/>
          <p:nvPr/>
        </p:nvSpPr>
        <p:spPr bwMode="auto">
          <a:xfrm>
            <a:off x="4419600" y="5715000"/>
            <a:ext cx="4648200" cy="961072"/>
          </a:xfrm>
          <a:prstGeom prst="wedgeRoundRectCallout">
            <a:avLst>
              <a:gd name="adj1" fmla="val -59515"/>
              <a:gd name="adj2" fmla="val -179171"/>
              <a:gd name="adj3" fmla="val 16667"/>
            </a:avLst>
          </a:prstGeom>
          <a:solidFill>
            <a:srgbClr val="FF985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19600" y="57150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latin typeface="+mn-lt"/>
              </a:rPr>
              <a:t>If the green flow doesn’t drop its sending rate to 100Mbps, we’re wasting 400Mbps that could be usefully given to the blue flow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8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257" grpId="0"/>
      <p:bldP spid="48" grpId="0"/>
      <p:bldP spid="51" grpId="0"/>
      <p:bldP spid="54" grpId="0"/>
      <p:bldP spid="56" grpId="0"/>
      <p:bldP spid="1120267" grpId="0" animBg="1"/>
      <p:bldP spid="63" grpId="0" animBg="1"/>
      <p:bldP spid="1120268" grpId="0" animBg="1"/>
      <p:bldP spid="1120269" grpId="0"/>
      <p:bldP spid="66" grpId="0" animBg="1"/>
      <p:bldP spid="67" grpId="0"/>
      <p:bldP spid="69" grpId="0" animBg="1"/>
      <p:bldP spid="7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300" dirty="0"/>
              <a:t>Connection-oriented demultiplexing: example</a:t>
            </a:r>
          </a:p>
        </p:txBody>
      </p:sp>
      <p:sp>
        <p:nvSpPr>
          <p:cNvPr id="525" name="Freeform 5">
            <a:extLst>
              <a:ext uri="{FF2B5EF4-FFF2-40B4-BE49-F238E27FC236}">
                <a16:creationId xmlns:a16="http://schemas.microsoft.com/office/drawing/2014/main" id="{7563D6BB-009E-434A-9515-A6EAB0387E14}"/>
              </a:ext>
            </a:extLst>
          </p:cNvPr>
          <p:cNvSpPr>
            <a:spLocks/>
          </p:cNvSpPr>
          <p:nvPr/>
        </p:nvSpPr>
        <p:spPr bwMode="auto">
          <a:xfrm>
            <a:off x="3340677" y="1965763"/>
            <a:ext cx="414338" cy="15621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6" name="Freeform 6">
            <a:extLst>
              <a:ext uri="{FF2B5EF4-FFF2-40B4-BE49-F238E27FC236}">
                <a16:creationId xmlns:a16="http://schemas.microsoft.com/office/drawing/2014/main" id="{C4ABCFDA-E140-9C42-81C9-A5B5F6C446B3}"/>
              </a:ext>
            </a:extLst>
          </p:cNvPr>
          <p:cNvSpPr>
            <a:spLocks/>
          </p:cNvSpPr>
          <p:nvPr/>
        </p:nvSpPr>
        <p:spPr bwMode="auto">
          <a:xfrm>
            <a:off x="1539262" y="2100304"/>
            <a:ext cx="345281" cy="1645444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7" name="Rectangle 23">
            <a:extLst>
              <a:ext uri="{FF2B5EF4-FFF2-40B4-BE49-F238E27FC236}">
                <a16:creationId xmlns:a16="http://schemas.microsoft.com/office/drawing/2014/main" id="{614F9B0E-1109-CC4B-8E75-55A6C74E6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215" y="2075300"/>
            <a:ext cx="972741" cy="14859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8" name="Rectangle 24">
            <a:extLst>
              <a:ext uri="{FF2B5EF4-FFF2-40B4-BE49-F238E27FC236}">
                <a16:creationId xmlns:a16="http://schemas.microsoft.com/office/drawing/2014/main" id="{CBD89C10-5030-2D42-A25D-BFEC970A8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640" y="2115782"/>
            <a:ext cx="954881" cy="14847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9" name="Line 25">
            <a:extLst>
              <a:ext uri="{FF2B5EF4-FFF2-40B4-BE49-F238E27FC236}">
                <a16:creationId xmlns:a16="http://schemas.microsoft.com/office/drawing/2014/main" id="{8D7EF085-D57A-E243-98DA-BEAC54BDE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783" y="2686092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0" name="Text Box 26">
            <a:extLst>
              <a:ext uri="{FF2B5EF4-FFF2-40B4-BE49-F238E27FC236}">
                <a16:creationId xmlns:a16="http://schemas.microsoft.com/office/drawing/2014/main" id="{0ED9175A-7497-DD4F-9C18-ACF0B19F7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637" y="2672994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transport</a:t>
            </a:r>
          </a:p>
        </p:txBody>
      </p:sp>
      <p:sp>
        <p:nvSpPr>
          <p:cNvPr id="531" name="Line 27">
            <a:extLst>
              <a:ext uri="{FF2B5EF4-FFF2-40B4-BE49-F238E27FC236}">
                <a16:creationId xmlns:a16="http://schemas.microsoft.com/office/drawing/2014/main" id="{FD58D124-018E-3848-9BB8-DBD51A4D8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0737" y="2926598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2" name="Line 28">
            <a:extLst>
              <a:ext uri="{FF2B5EF4-FFF2-40B4-BE49-F238E27FC236}">
                <a16:creationId xmlns:a16="http://schemas.microsoft.com/office/drawing/2014/main" id="{15074162-585A-BC41-91A3-96670F676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021" y="3158770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3" name="Line 29">
            <a:extLst>
              <a:ext uri="{FF2B5EF4-FFF2-40B4-BE49-F238E27FC236}">
                <a16:creationId xmlns:a16="http://schemas.microsoft.com/office/drawing/2014/main" id="{23B1C83D-9CD1-7141-80E9-B23AF1A12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021" y="3373082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4" name="Text Box 26">
            <a:extLst>
              <a:ext uri="{FF2B5EF4-FFF2-40B4-BE49-F238E27FC236}">
                <a16:creationId xmlns:a16="http://schemas.microsoft.com/office/drawing/2014/main" id="{18FD1BAC-22E0-E743-8D85-AD83603D9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831" y="2108638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535" name="Text Box 26">
            <a:extLst>
              <a:ext uri="{FF2B5EF4-FFF2-40B4-BE49-F238E27FC236}">
                <a16:creationId xmlns:a16="http://schemas.microsoft.com/office/drawing/2014/main" id="{FA894B51-006F-1749-B20E-08F2DE801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493" y="3351650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536" name="Text Box 26">
            <a:extLst>
              <a:ext uri="{FF2B5EF4-FFF2-40B4-BE49-F238E27FC236}">
                <a16:creationId xmlns:a16="http://schemas.microsoft.com/office/drawing/2014/main" id="{986C06D0-2FCC-3C4A-8B26-E47FEACB6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781" y="3137338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link</a:t>
            </a:r>
          </a:p>
        </p:txBody>
      </p:sp>
      <p:sp>
        <p:nvSpPr>
          <p:cNvPr id="537" name="Text Box 26">
            <a:extLst>
              <a:ext uri="{FF2B5EF4-FFF2-40B4-BE49-F238E27FC236}">
                <a16:creationId xmlns:a16="http://schemas.microsoft.com/office/drawing/2014/main" id="{D076C0F4-C178-3E40-A5A0-D9949817A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637" y="2915881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538" name="Oval 19">
            <a:extLst>
              <a:ext uri="{FF2B5EF4-FFF2-40B4-BE49-F238E27FC236}">
                <a16:creationId xmlns:a16="http://schemas.microsoft.com/office/drawing/2014/main" id="{2A71094C-18F7-1C46-8C86-7D8D2BCF2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0052" y="2322950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P1</a:t>
            </a:r>
            <a:endParaRPr lang="en-US" sz="120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39" name="Group 20">
            <a:extLst>
              <a:ext uri="{FF2B5EF4-FFF2-40B4-BE49-F238E27FC236}">
                <a16:creationId xmlns:a16="http://schemas.microsoft.com/office/drawing/2014/main" id="{554821E9-E611-EF4C-B4ED-D5A7C0CB1055}"/>
              </a:ext>
            </a:extLst>
          </p:cNvPr>
          <p:cNvGrpSpPr>
            <a:grpSpLocks/>
          </p:cNvGrpSpPr>
          <p:nvPr/>
        </p:nvGrpSpPr>
        <p:grpSpPr bwMode="auto">
          <a:xfrm>
            <a:off x="2126240" y="2565838"/>
            <a:ext cx="465535" cy="171450"/>
            <a:chOff x="1287" y="2524"/>
            <a:chExt cx="260" cy="100"/>
          </a:xfrm>
        </p:grpSpPr>
        <p:sp>
          <p:nvSpPr>
            <p:cNvPr id="540" name="Rectangle 21">
              <a:extLst>
                <a:ext uri="{FF2B5EF4-FFF2-40B4-BE49-F238E27FC236}">
                  <a16:creationId xmlns:a16="http://schemas.microsoft.com/office/drawing/2014/main" id="{BEBEC012-39DF-A541-830E-6FF13ADAE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41" name="Rectangle 22">
              <a:extLst>
                <a:ext uri="{FF2B5EF4-FFF2-40B4-BE49-F238E27FC236}">
                  <a16:creationId xmlns:a16="http://schemas.microsoft.com/office/drawing/2014/main" id="{C54558CA-8722-654B-8BA0-93D5C1A67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42" name="Rectangle 23">
              <a:extLst>
                <a:ext uri="{FF2B5EF4-FFF2-40B4-BE49-F238E27FC236}">
                  <a16:creationId xmlns:a16="http://schemas.microsoft.com/office/drawing/2014/main" id="{4ECE78D1-C229-D44C-8946-E5D845D77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43" name="Rectangle 24">
              <a:extLst>
                <a:ext uri="{FF2B5EF4-FFF2-40B4-BE49-F238E27FC236}">
                  <a16:creationId xmlns:a16="http://schemas.microsoft.com/office/drawing/2014/main" id="{5E3A5BD1-1D56-EA42-9427-8F0D4DE45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544" name="Rectangle 23">
            <a:extLst>
              <a:ext uri="{FF2B5EF4-FFF2-40B4-BE49-F238E27FC236}">
                <a16:creationId xmlns:a16="http://schemas.microsoft.com/office/drawing/2014/main" id="{9E1F493A-E899-D74E-919F-F4A60AE16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258" y="1900279"/>
            <a:ext cx="1690688" cy="14859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5" name="Rectangle 24">
            <a:extLst>
              <a:ext uri="{FF2B5EF4-FFF2-40B4-BE49-F238E27FC236}">
                <a16:creationId xmlns:a16="http://schemas.microsoft.com/office/drawing/2014/main" id="{49A0180F-5303-6E4C-99BF-19A56AAC7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778" y="1958619"/>
            <a:ext cx="1669256" cy="148471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6" name="Text Box 26">
            <a:extLst>
              <a:ext uri="{FF2B5EF4-FFF2-40B4-BE49-F238E27FC236}">
                <a16:creationId xmlns:a16="http://schemas.microsoft.com/office/drawing/2014/main" id="{23645F4E-01B1-3349-9A7F-2F24FC4C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865" y="2505116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transport</a:t>
            </a:r>
          </a:p>
        </p:txBody>
      </p:sp>
      <p:sp>
        <p:nvSpPr>
          <p:cNvPr id="547" name="Text Box 26">
            <a:extLst>
              <a:ext uri="{FF2B5EF4-FFF2-40B4-BE49-F238E27FC236}">
                <a16:creationId xmlns:a16="http://schemas.microsoft.com/office/drawing/2014/main" id="{9BED65C6-B309-8B4D-A068-E19EDFD11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346" y="1922900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548" name="Text Box 26">
            <a:extLst>
              <a:ext uri="{FF2B5EF4-FFF2-40B4-BE49-F238E27FC236}">
                <a16:creationId xmlns:a16="http://schemas.microsoft.com/office/drawing/2014/main" id="{3CB9E7E9-E087-BE49-8C38-35C7E48BA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102" y="3183772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549" name="Text Box 26">
            <a:extLst>
              <a:ext uri="{FF2B5EF4-FFF2-40B4-BE49-F238E27FC236}">
                <a16:creationId xmlns:a16="http://schemas.microsoft.com/office/drawing/2014/main" id="{75F58D18-0976-1447-9AE8-E0B265BD8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102" y="2969460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link</a:t>
            </a:r>
          </a:p>
        </p:txBody>
      </p:sp>
      <p:sp>
        <p:nvSpPr>
          <p:cNvPr id="550" name="Oval 36">
            <a:extLst>
              <a:ext uri="{FF2B5EF4-FFF2-40B4-BE49-F238E27FC236}">
                <a16:creationId xmlns:a16="http://schemas.microsoft.com/office/drawing/2014/main" id="{2A7F5798-BB67-5141-90FB-F51D589E3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075" y="2152691"/>
            <a:ext cx="448865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P4</a:t>
            </a:r>
          </a:p>
        </p:txBody>
      </p:sp>
      <p:sp>
        <p:nvSpPr>
          <p:cNvPr id="551" name="Rectangle 23">
            <a:extLst>
              <a:ext uri="{FF2B5EF4-FFF2-40B4-BE49-F238E27FC236}">
                <a16:creationId xmlns:a16="http://schemas.microsoft.com/office/drawing/2014/main" id="{32D4A7B1-DBDA-2B47-8511-4BF8176AC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744" y="2069348"/>
            <a:ext cx="972740" cy="14859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" name="Rectangle 24">
            <a:extLst>
              <a:ext uri="{FF2B5EF4-FFF2-40B4-BE49-F238E27FC236}">
                <a16:creationId xmlns:a16="http://schemas.microsoft.com/office/drawing/2014/main" id="{DAED2C2D-612B-9147-A573-0082B4910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4105" y="2100304"/>
            <a:ext cx="1223963" cy="1484709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" name="Text Box 26">
            <a:extLst>
              <a:ext uri="{FF2B5EF4-FFF2-40B4-BE49-F238E27FC236}">
                <a16:creationId xmlns:a16="http://schemas.microsoft.com/office/drawing/2014/main" id="{892F681F-FE7B-A849-886C-3DB4B7150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8165" y="2667041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transport</a:t>
            </a:r>
          </a:p>
        </p:txBody>
      </p:sp>
      <p:sp>
        <p:nvSpPr>
          <p:cNvPr id="554" name="Text Box 26">
            <a:extLst>
              <a:ext uri="{FF2B5EF4-FFF2-40B4-BE49-F238E27FC236}">
                <a16:creationId xmlns:a16="http://schemas.microsoft.com/office/drawing/2014/main" id="{5491EDD3-2B63-BB4B-87FA-02E376F65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359" y="2102685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555" name="Text Box 26">
            <a:extLst>
              <a:ext uri="{FF2B5EF4-FFF2-40B4-BE49-F238E27FC236}">
                <a16:creationId xmlns:a16="http://schemas.microsoft.com/office/drawing/2014/main" id="{0FB3A86D-FFE9-EE49-AD2D-1E57E4F89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312" y="3345697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physical</a:t>
            </a:r>
          </a:p>
        </p:txBody>
      </p:sp>
      <p:sp>
        <p:nvSpPr>
          <p:cNvPr id="556" name="Text Box 26">
            <a:extLst>
              <a:ext uri="{FF2B5EF4-FFF2-40B4-BE49-F238E27FC236}">
                <a16:creationId xmlns:a16="http://schemas.microsoft.com/office/drawing/2014/main" id="{9835580D-BB7F-E64A-B442-691428929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309" y="3131385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link</a:t>
            </a:r>
          </a:p>
        </p:txBody>
      </p:sp>
      <p:sp>
        <p:nvSpPr>
          <p:cNvPr id="557" name="Text Box 26">
            <a:extLst>
              <a:ext uri="{FF2B5EF4-FFF2-40B4-BE49-F238E27FC236}">
                <a16:creationId xmlns:a16="http://schemas.microsoft.com/office/drawing/2014/main" id="{31A0CB7D-BCCB-D34A-A890-C07347817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8165" y="2909929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558" name="Oval 53">
            <a:extLst>
              <a:ext uri="{FF2B5EF4-FFF2-40B4-BE49-F238E27FC236}">
                <a16:creationId xmlns:a16="http://schemas.microsoft.com/office/drawing/2014/main" id="{F992062B-7A21-DE43-9A4C-83CB3E9CB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827" y="2322950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P2</a:t>
            </a:r>
          </a:p>
        </p:txBody>
      </p:sp>
      <p:sp>
        <p:nvSpPr>
          <p:cNvPr id="559" name="Freeform 54">
            <a:extLst>
              <a:ext uri="{FF2B5EF4-FFF2-40B4-BE49-F238E27FC236}">
                <a16:creationId xmlns:a16="http://schemas.microsoft.com/office/drawing/2014/main" id="{AC38FC98-798D-384B-B25B-E64D646DDFC5}"/>
              </a:ext>
            </a:extLst>
          </p:cNvPr>
          <p:cNvSpPr>
            <a:spLocks/>
          </p:cNvSpPr>
          <p:nvPr/>
        </p:nvSpPr>
        <p:spPr bwMode="auto">
          <a:xfrm>
            <a:off x="7245927" y="2084825"/>
            <a:ext cx="378619" cy="1600200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8" name="Text Box 93">
            <a:extLst>
              <a:ext uri="{FF2B5EF4-FFF2-40B4-BE49-F238E27FC236}">
                <a16:creationId xmlns:a16="http://schemas.microsoft.com/office/drawing/2014/main" id="{28913095-A052-0A42-8972-4D75538256A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92803" y="4170800"/>
            <a:ext cx="86082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>
                <a:solidFill>
                  <a:srgbClr val="000000"/>
                </a:solidFill>
                <a:latin typeface="Gill Sans MT" charset="0"/>
              </a:rPr>
              <a:t>host: IP address A</a:t>
            </a:r>
          </a:p>
        </p:txBody>
      </p:sp>
      <p:sp>
        <p:nvSpPr>
          <p:cNvPr id="569" name="Text Box 94">
            <a:extLst>
              <a:ext uri="{FF2B5EF4-FFF2-40B4-BE49-F238E27FC236}">
                <a16:creationId xmlns:a16="http://schemas.microsoft.com/office/drawing/2014/main" id="{E982CF1A-0928-6A45-8462-D083EBC09BA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110196" y="4093410"/>
            <a:ext cx="860822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>
                <a:solidFill>
                  <a:srgbClr val="000000"/>
                </a:solidFill>
                <a:latin typeface="Gill Sans MT" charset="0"/>
              </a:rPr>
              <a:t>host: IP address C</a:t>
            </a:r>
          </a:p>
        </p:txBody>
      </p:sp>
      <p:sp>
        <p:nvSpPr>
          <p:cNvPr id="570" name="Line 96">
            <a:extLst>
              <a:ext uri="{FF2B5EF4-FFF2-40B4-BE49-F238E27FC236}">
                <a16:creationId xmlns:a16="http://schemas.microsoft.com/office/drawing/2014/main" id="{2EEED614-F433-E440-B256-A6E56708B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1918" y="3215919"/>
            <a:ext cx="167520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571" name="Line 97">
            <a:extLst>
              <a:ext uri="{FF2B5EF4-FFF2-40B4-BE49-F238E27FC236}">
                <a16:creationId xmlns:a16="http://schemas.microsoft.com/office/drawing/2014/main" id="{098FD8B8-DDC2-8146-812C-346AC97FA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3824" y="2989700"/>
            <a:ext cx="167520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572" name="Text Box 26">
            <a:extLst>
              <a:ext uri="{FF2B5EF4-FFF2-40B4-BE49-F238E27FC236}">
                <a16:creationId xmlns:a16="http://schemas.microsoft.com/office/drawing/2014/main" id="{8BEC305F-DB39-A945-9B16-8D9FBE53F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337" y="2738479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573" name="Line 99">
            <a:extLst>
              <a:ext uri="{FF2B5EF4-FFF2-40B4-BE49-F238E27FC236}">
                <a16:creationId xmlns:a16="http://schemas.microsoft.com/office/drawing/2014/main" id="{7CB610F0-F0BE-7D49-8D7A-0F03DEB1C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6206" y="2748004"/>
            <a:ext cx="167520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574" name="Line 100">
            <a:extLst>
              <a:ext uri="{FF2B5EF4-FFF2-40B4-BE49-F238E27FC236}">
                <a16:creationId xmlns:a16="http://schemas.microsoft.com/office/drawing/2014/main" id="{1D31CBE9-4A8E-BC4A-A036-BA509B6CF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8587" y="2506307"/>
            <a:ext cx="167520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575" name="Group 101">
            <a:extLst>
              <a:ext uri="{FF2B5EF4-FFF2-40B4-BE49-F238E27FC236}">
                <a16:creationId xmlns:a16="http://schemas.microsoft.com/office/drawing/2014/main" id="{91441727-AAD7-1140-AF05-A3D324B8DC6B}"/>
              </a:ext>
            </a:extLst>
          </p:cNvPr>
          <p:cNvGrpSpPr>
            <a:grpSpLocks/>
          </p:cNvGrpSpPr>
          <p:nvPr/>
        </p:nvGrpSpPr>
        <p:grpSpPr bwMode="auto">
          <a:xfrm>
            <a:off x="3890746" y="2402723"/>
            <a:ext cx="354806" cy="171450"/>
            <a:chOff x="1287" y="2524"/>
            <a:chExt cx="260" cy="100"/>
          </a:xfrm>
        </p:grpSpPr>
        <p:sp>
          <p:nvSpPr>
            <p:cNvPr id="576" name="Rectangle 102">
              <a:extLst>
                <a:ext uri="{FF2B5EF4-FFF2-40B4-BE49-F238E27FC236}">
                  <a16:creationId xmlns:a16="http://schemas.microsoft.com/office/drawing/2014/main" id="{70206F36-B050-C844-A36F-47D4A71E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77" name="Rectangle 103">
              <a:extLst>
                <a:ext uri="{FF2B5EF4-FFF2-40B4-BE49-F238E27FC236}">
                  <a16:creationId xmlns:a16="http://schemas.microsoft.com/office/drawing/2014/main" id="{5F70B84F-C600-BF41-9794-BB79AB85B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78" name="Rectangle 104">
              <a:extLst>
                <a:ext uri="{FF2B5EF4-FFF2-40B4-BE49-F238E27FC236}">
                  <a16:creationId xmlns:a16="http://schemas.microsoft.com/office/drawing/2014/main" id="{9352E66B-31B1-0244-9A00-013E38F02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79" name="Rectangle 105">
              <a:extLst>
                <a:ext uri="{FF2B5EF4-FFF2-40B4-BE49-F238E27FC236}">
                  <a16:creationId xmlns:a16="http://schemas.microsoft.com/office/drawing/2014/main" id="{A72F3B32-D2F7-184C-B710-25A136D5D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580" name="Oval 106">
            <a:extLst>
              <a:ext uri="{FF2B5EF4-FFF2-40B4-BE49-F238E27FC236}">
                <a16:creationId xmlns:a16="http://schemas.microsoft.com/office/drawing/2014/main" id="{775F6544-1FEC-F148-8D8D-09EF67871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202" y="2156263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P6</a:t>
            </a:r>
          </a:p>
        </p:txBody>
      </p:sp>
      <p:sp>
        <p:nvSpPr>
          <p:cNvPr id="581" name="Oval 112">
            <a:extLst>
              <a:ext uri="{FF2B5EF4-FFF2-40B4-BE49-F238E27FC236}">
                <a16:creationId xmlns:a16="http://schemas.microsoft.com/office/drawing/2014/main" id="{1A7AFB65-C131-864D-BB01-D752C9A2B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569" y="2155073"/>
            <a:ext cx="448865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P5</a:t>
            </a:r>
          </a:p>
        </p:txBody>
      </p:sp>
      <p:grpSp>
        <p:nvGrpSpPr>
          <p:cNvPr id="582" name="Group 118">
            <a:extLst>
              <a:ext uri="{FF2B5EF4-FFF2-40B4-BE49-F238E27FC236}">
                <a16:creationId xmlns:a16="http://schemas.microsoft.com/office/drawing/2014/main" id="{72BEDA86-D9D6-634C-B8D0-F4A3A594F27F}"/>
              </a:ext>
            </a:extLst>
          </p:cNvPr>
          <p:cNvGrpSpPr>
            <a:grpSpLocks/>
          </p:cNvGrpSpPr>
          <p:nvPr/>
        </p:nvGrpSpPr>
        <p:grpSpPr bwMode="auto">
          <a:xfrm>
            <a:off x="4419384" y="2406294"/>
            <a:ext cx="354806" cy="171450"/>
            <a:chOff x="1287" y="2524"/>
            <a:chExt cx="260" cy="100"/>
          </a:xfrm>
        </p:grpSpPr>
        <p:sp>
          <p:nvSpPr>
            <p:cNvPr id="583" name="Rectangle 119">
              <a:extLst>
                <a:ext uri="{FF2B5EF4-FFF2-40B4-BE49-F238E27FC236}">
                  <a16:creationId xmlns:a16="http://schemas.microsoft.com/office/drawing/2014/main" id="{967F16BC-79F0-D947-BF48-B3D4DFC37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84" name="Rectangle 120">
              <a:extLst>
                <a:ext uri="{FF2B5EF4-FFF2-40B4-BE49-F238E27FC236}">
                  <a16:creationId xmlns:a16="http://schemas.microsoft.com/office/drawing/2014/main" id="{E857091F-6411-DE41-A408-86F159777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85" name="Rectangle 121">
              <a:extLst>
                <a:ext uri="{FF2B5EF4-FFF2-40B4-BE49-F238E27FC236}">
                  <a16:creationId xmlns:a16="http://schemas.microsoft.com/office/drawing/2014/main" id="{10EEFABE-8406-A849-8F8B-3E87430B8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86" name="Rectangle 122">
              <a:extLst>
                <a:ext uri="{FF2B5EF4-FFF2-40B4-BE49-F238E27FC236}">
                  <a16:creationId xmlns:a16="http://schemas.microsoft.com/office/drawing/2014/main" id="{65CA8326-C8A6-0740-8CBC-12905C52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87" name="Group 123">
            <a:extLst>
              <a:ext uri="{FF2B5EF4-FFF2-40B4-BE49-F238E27FC236}">
                <a16:creationId xmlns:a16="http://schemas.microsoft.com/office/drawing/2014/main" id="{997E9D96-904C-5A46-A87E-C65B0FD83028}"/>
              </a:ext>
            </a:extLst>
          </p:cNvPr>
          <p:cNvGrpSpPr>
            <a:grpSpLocks/>
          </p:cNvGrpSpPr>
          <p:nvPr/>
        </p:nvGrpSpPr>
        <p:grpSpPr bwMode="auto">
          <a:xfrm>
            <a:off x="4923019" y="2409866"/>
            <a:ext cx="354806" cy="171450"/>
            <a:chOff x="1287" y="2524"/>
            <a:chExt cx="260" cy="100"/>
          </a:xfrm>
        </p:grpSpPr>
        <p:sp>
          <p:nvSpPr>
            <p:cNvPr id="588" name="Rectangle 124">
              <a:extLst>
                <a:ext uri="{FF2B5EF4-FFF2-40B4-BE49-F238E27FC236}">
                  <a16:creationId xmlns:a16="http://schemas.microsoft.com/office/drawing/2014/main" id="{83A5305C-938A-3540-92FC-D9E6B3AA5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89" name="Rectangle 125">
              <a:extLst>
                <a:ext uri="{FF2B5EF4-FFF2-40B4-BE49-F238E27FC236}">
                  <a16:creationId xmlns:a16="http://schemas.microsoft.com/office/drawing/2014/main" id="{5B51F3FA-BED2-9741-B674-7BC7A9E26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90" name="Rectangle 126">
              <a:extLst>
                <a:ext uri="{FF2B5EF4-FFF2-40B4-BE49-F238E27FC236}">
                  <a16:creationId xmlns:a16="http://schemas.microsoft.com/office/drawing/2014/main" id="{79C8DFFC-9ECB-D741-B85F-80F0EF753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91" name="Rectangle 127">
              <a:extLst>
                <a:ext uri="{FF2B5EF4-FFF2-40B4-BE49-F238E27FC236}">
                  <a16:creationId xmlns:a16="http://schemas.microsoft.com/office/drawing/2014/main" id="{978D323D-4AE7-9141-B532-67630F402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592" name="Line 133">
            <a:extLst>
              <a:ext uri="{FF2B5EF4-FFF2-40B4-BE49-F238E27FC236}">
                <a16:creationId xmlns:a16="http://schemas.microsoft.com/office/drawing/2014/main" id="{B3924FC9-2487-424F-B323-57225BB1F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8152" y="3377844"/>
            <a:ext cx="12287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593" name="Line 134">
            <a:extLst>
              <a:ext uri="{FF2B5EF4-FFF2-40B4-BE49-F238E27FC236}">
                <a16:creationId xmlns:a16="http://schemas.microsoft.com/office/drawing/2014/main" id="{8C5E5D9B-06EC-8040-963A-0448FFE651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1008" y="3156388"/>
            <a:ext cx="12287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594" name="Line 135">
            <a:extLst>
              <a:ext uri="{FF2B5EF4-FFF2-40B4-BE49-F238E27FC236}">
                <a16:creationId xmlns:a16="http://schemas.microsoft.com/office/drawing/2014/main" id="{B6E44884-802F-C140-8F4F-ECCAD20C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1008" y="2934932"/>
            <a:ext cx="12287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595" name="Line 136">
            <a:extLst>
              <a:ext uri="{FF2B5EF4-FFF2-40B4-BE49-F238E27FC236}">
                <a16:creationId xmlns:a16="http://schemas.microsoft.com/office/drawing/2014/main" id="{267911A5-63F3-4640-87F3-C5B06264C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1008" y="2706332"/>
            <a:ext cx="12287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596" name="Group 128">
            <a:extLst>
              <a:ext uri="{FF2B5EF4-FFF2-40B4-BE49-F238E27FC236}">
                <a16:creationId xmlns:a16="http://schemas.microsoft.com/office/drawing/2014/main" id="{7EE1E98D-B6C0-2C4E-AD21-6D19C0FB7F86}"/>
              </a:ext>
            </a:extLst>
          </p:cNvPr>
          <p:cNvGrpSpPr>
            <a:grpSpLocks/>
          </p:cNvGrpSpPr>
          <p:nvPr/>
        </p:nvGrpSpPr>
        <p:grpSpPr bwMode="auto">
          <a:xfrm>
            <a:off x="6105309" y="2576554"/>
            <a:ext cx="354806" cy="171450"/>
            <a:chOff x="1287" y="2524"/>
            <a:chExt cx="260" cy="100"/>
          </a:xfrm>
        </p:grpSpPr>
        <p:sp>
          <p:nvSpPr>
            <p:cNvPr id="597" name="Rectangle 129">
              <a:extLst>
                <a:ext uri="{FF2B5EF4-FFF2-40B4-BE49-F238E27FC236}">
                  <a16:creationId xmlns:a16="http://schemas.microsoft.com/office/drawing/2014/main" id="{61B34E55-D106-A049-9E71-650BFC4F1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98" name="Rectangle 130">
              <a:extLst>
                <a:ext uri="{FF2B5EF4-FFF2-40B4-BE49-F238E27FC236}">
                  <a16:creationId xmlns:a16="http://schemas.microsoft.com/office/drawing/2014/main" id="{11316511-2186-B14B-B2A0-0967B623A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599" name="Rectangle 131">
              <a:extLst>
                <a:ext uri="{FF2B5EF4-FFF2-40B4-BE49-F238E27FC236}">
                  <a16:creationId xmlns:a16="http://schemas.microsoft.com/office/drawing/2014/main" id="{7A116F04-A632-B845-B528-4E4C72A94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00" name="Rectangle 132">
              <a:extLst>
                <a:ext uri="{FF2B5EF4-FFF2-40B4-BE49-F238E27FC236}">
                  <a16:creationId xmlns:a16="http://schemas.microsoft.com/office/drawing/2014/main" id="{4A85FADB-4AF1-F94D-8774-770D5D087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601" name="Group 137">
            <a:extLst>
              <a:ext uri="{FF2B5EF4-FFF2-40B4-BE49-F238E27FC236}">
                <a16:creationId xmlns:a16="http://schemas.microsoft.com/office/drawing/2014/main" id="{9F60C830-B1B4-8D40-9EFA-BCF609F3183A}"/>
              </a:ext>
            </a:extLst>
          </p:cNvPr>
          <p:cNvGrpSpPr>
            <a:grpSpLocks/>
          </p:cNvGrpSpPr>
          <p:nvPr/>
        </p:nvGrpSpPr>
        <p:grpSpPr bwMode="auto">
          <a:xfrm>
            <a:off x="6701812" y="2569410"/>
            <a:ext cx="354806" cy="171450"/>
            <a:chOff x="1287" y="2524"/>
            <a:chExt cx="260" cy="100"/>
          </a:xfrm>
        </p:grpSpPr>
        <p:sp>
          <p:nvSpPr>
            <p:cNvPr id="602" name="Rectangle 138">
              <a:extLst>
                <a:ext uri="{FF2B5EF4-FFF2-40B4-BE49-F238E27FC236}">
                  <a16:creationId xmlns:a16="http://schemas.microsoft.com/office/drawing/2014/main" id="{6EF6EEDA-22BF-6241-8415-4BAB32D12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03" name="Rectangle 139">
              <a:extLst>
                <a:ext uri="{FF2B5EF4-FFF2-40B4-BE49-F238E27FC236}">
                  <a16:creationId xmlns:a16="http://schemas.microsoft.com/office/drawing/2014/main" id="{3DD5FE6D-6228-3940-8146-E91BBCD9F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04" name="Rectangle 140">
              <a:extLst>
                <a:ext uri="{FF2B5EF4-FFF2-40B4-BE49-F238E27FC236}">
                  <a16:creationId xmlns:a16="http://schemas.microsoft.com/office/drawing/2014/main" id="{15547CDB-C790-C348-AE10-9B28B2C54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05" name="Rectangle 141">
              <a:extLst>
                <a:ext uri="{FF2B5EF4-FFF2-40B4-BE49-F238E27FC236}">
                  <a16:creationId xmlns:a16="http://schemas.microsoft.com/office/drawing/2014/main" id="{59BAD7A1-391C-F44A-8C97-BB2749F44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606" name="Oval 143">
            <a:extLst>
              <a:ext uri="{FF2B5EF4-FFF2-40B4-BE49-F238E27FC236}">
                <a16:creationId xmlns:a16="http://schemas.microsoft.com/office/drawing/2014/main" id="{714C3193-ABA3-E549-9000-1B9EA942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758" y="2319379"/>
            <a:ext cx="448866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46506" y="2471779"/>
            <a:ext cx="2021681" cy="2563423"/>
            <a:chOff x="3128674" y="2152705"/>
            <a:chExt cx="2695575" cy="3417896"/>
          </a:xfrm>
        </p:grpSpPr>
        <p:grpSp>
          <p:nvGrpSpPr>
            <p:cNvPr id="4" name="Group 3"/>
            <p:cNvGrpSpPr/>
            <p:nvPr/>
          </p:nvGrpSpPr>
          <p:grpSpPr>
            <a:xfrm>
              <a:off x="3301710" y="4192641"/>
              <a:ext cx="2173289" cy="1377960"/>
              <a:chOff x="3301710" y="4192641"/>
              <a:chExt cx="2173289" cy="1377960"/>
            </a:xfrm>
          </p:grpSpPr>
          <p:grpSp>
            <p:nvGrpSpPr>
              <p:cNvPr id="560" name="Group 76">
                <a:extLst>
                  <a:ext uri="{FF2B5EF4-FFF2-40B4-BE49-F238E27FC236}">
                    <a16:creationId xmlns:a16="http://schemas.microsoft.com/office/drawing/2014/main" id="{54B1DF71-9399-154E-A326-E57B31715B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74736" y="4883213"/>
                <a:ext cx="2100263" cy="687388"/>
                <a:chOff x="1031" y="3697"/>
                <a:chExt cx="1323" cy="433"/>
              </a:xfrm>
            </p:grpSpPr>
            <p:sp>
              <p:nvSpPr>
                <p:cNvPr id="561" name="Rectangle 77">
                  <a:extLst>
                    <a:ext uri="{FF2B5EF4-FFF2-40B4-BE49-F238E27FC236}">
                      <a16:creationId xmlns:a16="http://schemas.microsoft.com/office/drawing/2014/main" id="{126F8F0C-1620-8242-B2D8-31D60CE3B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3" y="3697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562" name="Line 78">
                  <a:extLst>
                    <a:ext uri="{FF2B5EF4-FFF2-40B4-BE49-F238E27FC236}">
                      <a16:creationId xmlns:a16="http://schemas.microsoft.com/office/drawing/2014/main" id="{B4AFF46B-1913-5749-A0C2-475F8713C4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79" y="3770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563" name="Text Box 79">
                  <a:extLst>
                    <a:ext uri="{FF2B5EF4-FFF2-40B4-BE49-F238E27FC236}">
                      <a16:creationId xmlns:a16="http://schemas.microsoft.com/office/drawing/2014/main" id="{CE607ED2-10F4-764C-A00E-207E57A6B5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31" y="3822"/>
                  <a:ext cx="1281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algn="r" defTabSz="685800" eaLnBrk="0" fontAlgn="base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kern="0" dirty="0">
                      <a:solidFill>
                        <a:srgbClr val="000000"/>
                      </a:solidFill>
                    </a:rPr>
                    <a:t>source </a:t>
                  </a:r>
                  <a:r>
                    <a:rPr lang="en-US" sz="1050" kern="0" dirty="0" err="1">
                      <a:solidFill>
                        <a:srgbClr val="000000"/>
                      </a:solidFill>
                    </a:rPr>
                    <a:t>IP,port</a:t>
                  </a:r>
                  <a:r>
                    <a:rPr lang="en-US" sz="1050" kern="0" dirty="0">
                      <a:solidFill>
                        <a:srgbClr val="000000"/>
                      </a:solidFill>
                    </a:rPr>
                    <a:t>: A,9157</a:t>
                  </a:r>
                </a:p>
                <a:p>
                  <a:pPr algn="r" defTabSz="685800" eaLnBrk="0" fontAlgn="base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kern="0" dirty="0" err="1">
                      <a:solidFill>
                        <a:srgbClr val="000000"/>
                      </a:solidFill>
                    </a:rPr>
                    <a:t>dest</a:t>
                  </a:r>
                  <a:r>
                    <a:rPr lang="en-US" sz="1050" kern="0" dirty="0">
                      <a:solidFill>
                        <a:srgbClr val="000000"/>
                      </a:solidFill>
                    </a:rPr>
                    <a:t> IP, port: B,80</a:t>
                  </a:r>
                </a:p>
              </p:txBody>
            </p:sp>
          </p:grpSp>
          <p:grpSp>
            <p:nvGrpSpPr>
              <p:cNvPr id="564" name="Group 80">
                <a:extLst>
                  <a:ext uri="{FF2B5EF4-FFF2-40B4-BE49-F238E27FC236}">
                    <a16:creationId xmlns:a16="http://schemas.microsoft.com/office/drawing/2014/main" id="{BE97DD4B-C63C-784B-AC3B-62C82E3DEA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1710" y="4192641"/>
                <a:ext cx="1958975" cy="687388"/>
                <a:chOff x="2741" y="3750"/>
                <a:chExt cx="1234" cy="433"/>
              </a:xfrm>
            </p:grpSpPr>
            <p:sp>
              <p:nvSpPr>
                <p:cNvPr id="565" name="Rectangle 81">
                  <a:extLst>
                    <a:ext uri="{FF2B5EF4-FFF2-40B4-BE49-F238E27FC236}">
                      <a16:creationId xmlns:a16="http://schemas.microsoft.com/office/drawing/2014/main" id="{4CBF1123-14B9-314E-90DC-C336B1E56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9" y="3750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566" name="Line 82">
                  <a:extLst>
                    <a:ext uri="{FF2B5EF4-FFF2-40B4-BE49-F238E27FC236}">
                      <a16:creationId xmlns:a16="http://schemas.microsoft.com/office/drawing/2014/main" id="{C63CC2F7-6C69-D341-8C27-77AE238CB1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1" y="3837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charset="0"/>
                    <a:ea typeface="ＭＳ Ｐゴシック" charset="0"/>
                  </a:endParaRPr>
                </a:p>
              </p:txBody>
            </p:sp>
            <p:sp>
              <p:nvSpPr>
                <p:cNvPr id="567" name="Text Box 83">
                  <a:extLst>
                    <a:ext uri="{FF2B5EF4-FFF2-40B4-BE49-F238E27FC236}">
                      <a16:creationId xmlns:a16="http://schemas.microsoft.com/office/drawing/2014/main" id="{FEC19C07-3FF2-1243-80F2-5776AC478D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13" y="3875"/>
                  <a:ext cx="1162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defTabSz="685800" eaLnBrk="0" fontAlgn="base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kern="0">
                      <a:solidFill>
                        <a:srgbClr val="000000"/>
                      </a:solidFill>
                    </a:rPr>
                    <a:t>source IP,port: B,80</a:t>
                  </a:r>
                </a:p>
                <a:p>
                  <a:pPr defTabSz="685800" eaLnBrk="0" fontAlgn="base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kern="0">
                      <a:solidFill>
                        <a:srgbClr val="000000"/>
                      </a:solidFill>
                    </a:rPr>
                    <a:t>dest IP,port: A,9157</a:t>
                  </a:r>
                </a:p>
              </p:txBody>
            </p:sp>
          </p:grpSp>
        </p:grpSp>
        <p:sp>
          <p:nvSpPr>
            <p:cNvPr id="607" name="Freeform 144">
              <a:extLst>
                <a:ext uri="{FF2B5EF4-FFF2-40B4-BE49-F238E27FC236}">
                  <a16:creationId xmlns:a16="http://schemas.microsoft.com/office/drawing/2014/main" id="{C20C0751-24F4-5540-AE77-1F150DE4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674" y="2152705"/>
              <a:ext cx="2695575" cy="2695575"/>
            </a:xfrm>
            <a:custGeom>
              <a:avLst/>
              <a:gdLst>
                <a:gd name="T0" fmla="*/ 0 w 1698"/>
                <a:gd name="T1" fmla="*/ 2147483647 h 1698"/>
                <a:gd name="T2" fmla="*/ 0 w 1698"/>
                <a:gd name="T3" fmla="*/ 2147483647 h 1698"/>
                <a:gd name="T4" fmla="*/ 2147483647 w 1698"/>
                <a:gd name="T5" fmla="*/ 2147483647 h 1698"/>
                <a:gd name="T6" fmla="*/ 2147483647 w 1698"/>
                <a:gd name="T7" fmla="*/ 2147483647 h 1698"/>
                <a:gd name="T8" fmla="*/ 2147483647 w 1698"/>
                <a:gd name="T9" fmla="*/ 0 h 16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1698">
                  <a:moveTo>
                    <a:pt x="0" y="131"/>
                  </a:moveTo>
                  <a:lnTo>
                    <a:pt x="0" y="1698"/>
                  </a:lnTo>
                  <a:lnTo>
                    <a:pt x="1698" y="1690"/>
                  </a:lnTo>
                  <a:lnTo>
                    <a:pt x="1691" y="148"/>
                  </a:lnTo>
                  <a:lnTo>
                    <a:pt x="1443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08" name="Freeform 145">
            <a:extLst>
              <a:ext uri="{FF2B5EF4-FFF2-40B4-BE49-F238E27FC236}">
                <a16:creationId xmlns:a16="http://schemas.microsoft.com/office/drawing/2014/main" id="{29302AA3-50A5-1244-9A33-D38F93F145D5}"/>
              </a:ext>
            </a:extLst>
          </p:cNvPr>
          <p:cNvSpPr>
            <a:spLocks/>
          </p:cNvSpPr>
          <p:nvPr/>
        </p:nvSpPr>
        <p:spPr bwMode="auto">
          <a:xfrm>
            <a:off x="4586071" y="2495592"/>
            <a:ext cx="2316956" cy="2439590"/>
          </a:xfrm>
          <a:custGeom>
            <a:avLst/>
            <a:gdLst>
              <a:gd name="T0" fmla="*/ 0 w 1946"/>
              <a:gd name="T1" fmla="*/ 0 h 1801"/>
              <a:gd name="T2" fmla="*/ 0 w 1946"/>
              <a:gd name="T3" fmla="*/ 2147483647 h 1801"/>
              <a:gd name="T4" fmla="*/ 2147483647 w 1946"/>
              <a:gd name="T5" fmla="*/ 2147483647 h 1801"/>
              <a:gd name="T6" fmla="*/ 2147483647 w 1946"/>
              <a:gd name="T7" fmla="*/ 2147483647 h 18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6" h="1801">
                <a:moveTo>
                  <a:pt x="0" y="0"/>
                </a:moveTo>
                <a:lnTo>
                  <a:pt x="0" y="1801"/>
                </a:lnTo>
                <a:lnTo>
                  <a:pt x="1946" y="1794"/>
                </a:lnTo>
                <a:lnTo>
                  <a:pt x="1925" y="132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80180" y="2487257"/>
            <a:ext cx="1684737" cy="2183613"/>
            <a:chOff x="6773574" y="2173342"/>
            <a:chExt cx="2246315" cy="2911485"/>
          </a:xfrm>
        </p:grpSpPr>
        <p:sp>
          <p:nvSpPr>
            <p:cNvPr id="609" name="Freeform 146">
              <a:extLst>
                <a:ext uri="{FF2B5EF4-FFF2-40B4-BE49-F238E27FC236}">
                  <a16:creationId xmlns:a16="http://schemas.microsoft.com/office/drawing/2014/main" id="{6BB33F5D-182F-DB4B-A83A-42910CF0B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74" y="2173342"/>
              <a:ext cx="1609725" cy="2465388"/>
            </a:xfrm>
            <a:custGeom>
              <a:avLst/>
              <a:gdLst>
                <a:gd name="T0" fmla="*/ 0 w 1014"/>
                <a:gd name="T1" fmla="*/ 0 h 1480"/>
                <a:gd name="T2" fmla="*/ 0 w 1014"/>
                <a:gd name="T3" fmla="*/ 2147483647 h 1480"/>
                <a:gd name="T4" fmla="*/ 2147483647 w 1014"/>
                <a:gd name="T5" fmla="*/ 2147483647 h 1480"/>
                <a:gd name="T6" fmla="*/ 2147483647 w 1014"/>
                <a:gd name="T7" fmla="*/ 2147483647 h 14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14" h="1480">
                  <a:moveTo>
                    <a:pt x="0" y="0"/>
                  </a:moveTo>
                  <a:lnTo>
                    <a:pt x="0" y="1480"/>
                  </a:lnTo>
                  <a:lnTo>
                    <a:pt x="1014" y="1480"/>
                  </a:lnTo>
                  <a:lnTo>
                    <a:pt x="1014" y="146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610" name="Group 147">
              <a:extLst>
                <a:ext uri="{FF2B5EF4-FFF2-40B4-BE49-F238E27FC236}">
                  <a16:creationId xmlns:a16="http://schemas.microsoft.com/office/drawing/2014/main" id="{8F2EC129-42A1-CA45-9C29-F66369B61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2001" y="4397439"/>
              <a:ext cx="2147888" cy="687388"/>
              <a:chOff x="2741" y="3750"/>
              <a:chExt cx="1353" cy="433"/>
            </a:xfrm>
          </p:grpSpPr>
          <p:sp>
            <p:nvSpPr>
              <p:cNvPr id="611" name="Rectangle 148">
                <a:extLst>
                  <a:ext uri="{FF2B5EF4-FFF2-40B4-BE49-F238E27FC236}">
                    <a16:creationId xmlns:a16="http://schemas.microsoft.com/office/drawing/2014/main" id="{5531015F-C493-CC46-9820-D16FD2137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9" y="3750"/>
                <a:ext cx="678" cy="138"/>
              </a:xfrm>
              <a:prstGeom prst="rect">
                <a:avLst/>
              </a:prstGeom>
              <a:solidFill>
                <a:srgbClr val="3C6CD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12" name="Line 149">
                <a:extLst>
                  <a:ext uri="{FF2B5EF4-FFF2-40B4-BE49-F238E27FC236}">
                    <a16:creationId xmlns:a16="http://schemas.microsoft.com/office/drawing/2014/main" id="{2E6849E0-3812-A84C-9E80-84DB1D6B09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1" y="3837"/>
                <a:ext cx="175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13" name="Text Box 150">
                <a:extLst>
                  <a:ext uri="{FF2B5EF4-FFF2-40B4-BE49-F238E27FC236}">
                    <a16:creationId xmlns:a16="http://schemas.microsoft.com/office/drawing/2014/main" id="{EC838B59-7BC3-3F46-8B4A-83CBD6DB57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3" y="3875"/>
                <a:ext cx="1281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>
                    <a:solidFill>
                      <a:srgbClr val="000000"/>
                    </a:solidFill>
                  </a:rPr>
                  <a:t>source IP,port: C,5775</a:t>
                </a:r>
              </a:p>
              <a:p>
                <a:pPr defTabSz="6858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>
                    <a:solidFill>
                      <a:srgbClr val="000000"/>
                    </a:solidFill>
                  </a:rPr>
                  <a:t>dest IP,port: B,80</a:t>
                </a:r>
              </a:p>
            </p:txBody>
          </p:sp>
        </p:grpSp>
      </p:grpSp>
      <p:grpSp>
        <p:nvGrpSpPr>
          <p:cNvPr id="614" name="Group 151">
            <a:extLst>
              <a:ext uri="{FF2B5EF4-FFF2-40B4-BE49-F238E27FC236}">
                <a16:creationId xmlns:a16="http://schemas.microsoft.com/office/drawing/2014/main" id="{69105778-FE71-EB4F-B01B-3760910DFB08}"/>
              </a:ext>
            </a:extLst>
          </p:cNvPr>
          <p:cNvGrpSpPr>
            <a:grpSpLocks/>
          </p:cNvGrpSpPr>
          <p:nvPr/>
        </p:nvGrpSpPr>
        <p:grpSpPr bwMode="auto">
          <a:xfrm>
            <a:off x="5206388" y="4747058"/>
            <a:ext cx="1610916" cy="515541"/>
            <a:chOff x="2741" y="3750"/>
            <a:chExt cx="1353" cy="433"/>
          </a:xfrm>
        </p:grpSpPr>
        <p:sp>
          <p:nvSpPr>
            <p:cNvPr id="615" name="Rectangle 152">
              <a:extLst>
                <a:ext uri="{FF2B5EF4-FFF2-40B4-BE49-F238E27FC236}">
                  <a16:creationId xmlns:a16="http://schemas.microsoft.com/office/drawing/2014/main" id="{885FFA84-ACB8-0744-B24C-9A28B0587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16" name="Line 153">
              <a:extLst>
                <a:ext uri="{FF2B5EF4-FFF2-40B4-BE49-F238E27FC236}">
                  <a16:creationId xmlns:a16="http://schemas.microsoft.com/office/drawing/2014/main" id="{0B2DDB46-0A9D-004F-9F24-788225385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17" name="Text Box 154">
              <a:extLst>
                <a:ext uri="{FF2B5EF4-FFF2-40B4-BE49-F238E27FC236}">
                  <a16:creationId xmlns:a16="http://schemas.microsoft.com/office/drawing/2014/main" id="{33813E80-F8C8-1546-93E7-7005B836E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128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source </a:t>
              </a:r>
              <a:r>
                <a:rPr lang="en-US" sz="1050" kern="0" dirty="0" err="1">
                  <a:solidFill>
                    <a:srgbClr val="000000"/>
                  </a:solidFill>
                </a:rPr>
                <a:t>IP,port</a:t>
              </a:r>
              <a:r>
                <a:rPr lang="en-US" sz="1050" kern="0" dirty="0">
                  <a:solidFill>
                    <a:srgbClr val="000000"/>
                  </a:solidFill>
                </a:rPr>
                <a:t>: C,9157</a:t>
              </a:r>
            </a:p>
            <a:p>
              <a:pPr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 err="1">
                  <a:solidFill>
                    <a:srgbClr val="000000"/>
                  </a:solidFill>
                </a:rPr>
                <a:t>dest</a:t>
              </a:r>
              <a:r>
                <a:rPr lang="en-US" sz="1050" kern="0" dirty="0">
                  <a:solidFill>
                    <a:srgbClr val="000000"/>
                  </a:solidFill>
                </a:rPr>
                <a:t> </a:t>
              </a:r>
              <a:r>
                <a:rPr lang="en-US" sz="1050" kern="0" dirty="0" err="1">
                  <a:solidFill>
                    <a:srgbClr val="000000"/>
                  </a:solidFill>
                </a:rPr>
                <a:t>IP,port</a:t>
              </a:r>
              <a:r>
                <a:rPr lang="en-US" sz="1050" kern="0" dirty="0">
                  <a:solidFill>
                    <a:srgbClr val="000000"/>
                  </a:solidFill>
                </a:rPr>
                <a:t>: B,80</a:t>
              </a:r>
            </a:p>
          </p:txBody>
        </p:sp>
      </p:grpSp>
      <p:sp>
        <p:nvSpPr>
          <p:cNvPr id="621" name="Text Box 160">
            <a:extLst>
              <a:ext uri="{FF2B5EF4-FFF2-40B4-BE49-F238E27FC236}">
                <a16:creationId xmlns:a16="http://schemas.microsoft.com/office/drawing/2014/main" id="{49EFE28C-CCBF-994C-948D-5E439252E1F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11124" y="3418325"/>
            <a:ext cx="86082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>
                <a:solidFill>
                  <a:srgbClr val="000000"/>
                </a:solidFill>
                <a:latin typeface="Gill Sans MT" charset="0"/>
              </a:rPr>
              <a:t>server: IP address B</a:t>
            </a:r>
          </a:p>
        </p:txBody>
      </p:sp>
      <p:grpSp>
        <p:nvGrpSpPr>
          <p:cNvPr id="622" name="Group 161">
            <a:extLst>
              <a:ext uri="{FF2B5EF4-FFF2-40B4-BE49-F238E27FC236}">
                <a16:creationId xmlns:a16="http://schemas.microsoft.com/office/drawing/2014/main" id="{F577BA28-7CF9-6040-97DF-D64452645ABD}"/>
              </a:ext>
            </a:extLst>
          </p:cNvPr>
          <p:cNvGrpSpPr>
            <a:grpSpLocks/>
          </p:cNvGrpSpPr>
          <p:nvPr/>
        </p:nvGrpSpPr>
        <p:grpSpPr bwMode="auto">
          <a:xfrm>
            <a:off x="3341869" y="3036135"/>
            <a:ext cx="269081" cy="528638"/>
            <a:chOff x="4140" y="429"/>
            <a:chExt cx="1425" cy="2396"/>
          </a:xfrm>
        </p:grpSpPr>
        <p:sp>
          <p:nvSpPr>
            <p:cNvPr id="623" name="Freeform 162">
              <a:extLst>
                <a:ext uri="{FF2B5EF4-FFF2-40B4-BE49-F238E27FC236}">
                  <a16:creationId xmlns:a16="http://schemas.microsoft.com/office/drawing/2014/main" id="{933B9AE8-1AB5-0247-896A-09244B66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4" name="Rectangle 163">
              <a:extLst>
                <a:ext uri="{FF2B5EF4-FFF2-40B4-BE49-F238E27FC236}">
                  <a16:creationId xmlns:a16="http://schemas.microsoft.com/office/drawing/2014/main" id="{69892481-5981-1C41-BD9D-4791FA8B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25" name="Freeform 164">
              <a:extLst>
                <a:ext uri="{FF2B5EF4-FFF2-40B4-BE49-F238E27FC236}">
                  <a16:creationId xmlns:a16="http://schemas.microsoft.com/office/drawing/2014/main" id="{354758CC-97E4-CA41-BF22-FC3AA11AB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6" name="Freeform 165">
              <a:extLst>
                <a:ext uri="{FF2B5EF4-FFF2-40B4-BE49-F238E27FC236}">
                  <a16:creationId xmlns:a16="http://schemas.microsoft.com/office/drawing/2014/main" id="{452D8B73-C85C-AF42-85A5-B7F8AAB96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7" name="Rectangle 166">
              <a:extLst>
                <a:ext uri="{FF2B5EF4-FFF2-40B4-BE49-F238E27FC236}">
                  <a16:creationId xmlns:a16="http://schemas.microsoft.com/office/drawing/2014/main" id="{4CB417AA-005D-CD44-9481-C2F20963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628" name="Group 167">
              <a:extLst>
                <a:ext uri="{FF2B5EF4-FFF2-40B4-BE49-F238E27FC236}">
                  <a16:creationId xmlns:a16="http://schemas.microsoft.com/office/drawing/2014/main" id="{54399D05-60E0-3447-A0B8-793547A7F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3" name="AutoShape 168">
                <a:extLst>
                  <a:ext uri="{FF2B5EF4-FFF2-40B4-BE49-F238E27FC236}">
                    <a16:creationId xmlns:a16="http://schemas.microsoft.com/office/drawing/2014/main" id="{0E8C1976-030F-F746-864E-A99490854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54" name="AutoShape 169">
                <a:extLst>
                  <a:ext uri="{FF2B5EF4-FFF2-40B4-BE49-F238E27FC236}">
                    <a16:creationId xmlns:a16="http://schemas.microsoft.com/office/drawing/2014/main" id="{C0F343F2-B11A-FB40-AC3A-93CAC1E9A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629" name="Rectangle 170">
              <a:extLst>
                <a:ext uri="{FF2B5EF4-FFF2-40B4-BE49-F238E27FC236}">
                  <a16:creationId xmlns:a16="http://schemas.microsoft.com/office/drawing/2014/main" id="{72257BB6-BE40-C84A-9F2C-7D75F5B34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630" name="Group 171">
              <a:extLst>
                <a:ext uri="{FF2B5EF4-FFF2-40B4-BE49-F238E27FC236}">
                  <a16:creationId xmlns:a16="http://schemas.microsoft.com/office/drawing/2014/main" id="{249FAA90-2012-A843-9B2F-CC46D38944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51" name="AutoShape 172">
                <a:extLst>
                  <a:ext uri="{FF2B5EF4-FFF2-40B4-BE49-F238E27FC236}">
                    <a16:creationId xmlns:a16="http://schemas.microsoft.com/office/drawing/2014/main" id="{1EEEC70E-1D82-B143-BDE1-8B59092C0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52" name="AutoShape 173">
                <a:extLst>
                  <a:ext uri="{FF2B5EF4-FFF2-40B4-BE49-F238E27FC236}">
                    <a16:creationId xmlns:a16="http://schemas.microsoft.com/office/drawing/2014/main" id="{EAE13528-3255-7344-B721-B6980B90F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631" name="Rectangle 174">
              <a:extLst>
                <a:ext uri="{FF2B5EF4-FFF2-40B4-BE49-F238E27FC236}">
                  <a16:creationId xmlns:a16="http://schemas.microsoft.com/office/drawing/2014/main" id="{7188C30C-A22A-5D45-91C2-1ACAE8C1C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32" name="Rectangle 175">
              <a:extLst>
                <a:ext uri="{FF2B5EF4-FFF2-40B4-BE49-F238E27FC236}">
                  <a16:creationId xmlns:a16="http://schemas.microsoft.com/office/drawing/2014/main" id="{F5086B84-99D0-6841-BE96-8395BC06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633" name="Group 176">
              <a:extLst>
                <a:ext uri="{FF2B5EF4-FFF2-40B4-BE49-F238E27FC236}">
                  <a16:creationId xmlns:a16="http://schemas.microsoft.com/office/drawing/2014/main" id="{962F32CB-2CBA-0D4F-B8E2-EFFEF093D1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49" name="AutoShape 177">
                <a:extLst>
                  <a:ext uri="{FF2B5EF4-FFF2-40B4-BE49-F238E27FC236}">
                    <a16:creationId xmlns:a16="http://schemas.microsoft.com/office/drawing/2014/main" id="{EE96D227-3E09-6043-A826-C244873EE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50" name="AutoShape 178">
                <a:extLst>
                  <a:ext uri="{FF2B5EF4-FFF2-40B4-BE49-F238E27FC236}">
                    <a16:creationId xmlns:a16="http://schemas.microsoft.com/office/drawing/2014/main" id="{EE37F51B-AE5B-774A-9400-F6B84CC89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634" name="Freeform 179">
              <a:extLst>
                <a:ext uri="{FF2B5EF4-FFF2-40B4-BE49-F238E27FC236}">
                  <a16:creationId xmlns:a16="http://schemas.microsoft.com/office/drawing/2014/main" id="{BB4E54F7-0208-D144-94CD-AE16252B0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635" name="Group 180">
              <a:extLst>
                <a:ext uri="{FF2B5EF4-FFF2-40B4-BE49-F238E27FC236}">
                  <a16:creationId xmlns:a16="http://schemas.microsoft.com/office/drawing/2014/main" id="{CDDF1C6E-720C-1C4E-97D6-FEEA034A4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47" name="AutoShape 181">
                <a:extLst>
                  <a:ext uri="{FF2B5EF4-FFF2-40B4-BE49-F238E27FC236}">
                    <a16:creationId xmlns:a16="http://schemas.microsoft.com/office/drawing/2014/main" id="{FCE1B24C-C6D5-A74E-BCC9-1790A4477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648" name="AutoShape 182">
                <a:extLst>
                  <a:ext uri="{FF2B5EF4-FFF2-40B4-BE49-F238E27FC236}">
                    <a16:creationId xmlns:a16="http://schemas.microsoft.com/office/drawing/2014/main" id="{ECD7FAA8-997C-6741-B542-8F6CB8A79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636" name="Rectangle 183">
              <a:extLst>
                <a:ext uri="{FF2B5EF4-FFF2-40B4-BE49-F238E27FC236}">
                  <a16:creationId xmlns:a16="http://schemas.microsoft.com/office/drawing/2014/main" id="{FABC00AC-70CA-7043-A832-BD8E42059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37" name="Freeform 184">
              <a:extLst>
                <a:ext uri="{FF2B5EF4-FFF2-40B4-BE49-F238E27FC236}">
                  <a16:creationId xmlns:a16="http://schemas.microsoft.com/office/drawing/2014/main" id="{113F4917-6305-434E-A2A6-9F8FC8CD2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38" name="Freeform 185">
              <a:extLst>
                <a:ext uri="{FF2B5EF4-FFF2-40B4-BE49-F238E27FC236}">
                  <a16:creationId xmlns:a16="http://schemas.microsoft.com/office/drawing/2014/main" id="{14DDB482-D40B-9E4B-B569-8524D8E8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39" name="Oval 186">
              <a:extLst>
                <a:ext uri="{FF2B5EF4-FFF2-40B4-BE49-F238E27FC236}">
                  <a16:creationId xmlns:a16="http://schemas.microsoft.com/office/drawing/2014/main" id="{44EB568A-9CE3-C54A-9206-BDCE5E17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40" name="Freeform 187">
              <a:extLst>
                <a:ext uri="{FF2B5EF4-FFF2-40B4-BE49-F238E27FC236}">
                  <a16:creationId xmlns:a16="http://schemas.microsoft.com/office/drawing/2014/main" id="{47334A5D-96E6-664D-926C-2595FA583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41" name="AutoShape 188">
              <a:extLst>
                <a:ext uri="{FF2B5EF4-FFF2-40B4-BE49-F238E27FC236}">
                  <a16:creationId xmlns:a16="http://schemas.microsoft.com/office/drawing/2014/main" id="{013B8477-EEF2-7747-8060-985EE5C53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42" name="AutoShape 189">
              <a:extLst>
                <a:ext uri="{FF2B5EF4-FFF2-40B4-BE49-F238E27FC236}">
                  <a16:creationId xmlns:a16="http://schemas.microsoft.com/office/drawing/2014/main" id="{8385C752-6DAC-4A48-9BB5-AEA57D6A9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43" name="Oval 190">
              <a:extLst>
                <a:ext uri="{FF2B5EF4-FFF2-40B4-BE49-F238E27FC236}">
                  <a16:creationId xmlns:a16="http://schemas.microsoft.com/office/drawing/2014/main" id="{0B04B216-03CD-F645-ACA2-BD47FCE98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44" name="Oval 191">
              <a:extLst>
                <a:ext uri="{FF2B5EF4-FFF2-40B4-BE49-F238E27FC236}">
                  <a16:creationId xmlns:a16="http://schemas.microsoft.com/office/drawing/2014/main" id="{268FC658-A568-D546-9053-FA503C84E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45" name="Oval 192">
              <a:extLst>
                <a:ext uri="{FF2B5EF4-FFF2-40B4-BE49-F238E27FC236}">
                  <a16:creationId xmlns:a16="http://schemas.microsoft.com/office/drawing/2014/main" id="{E3521055-5803-D44C-B1AC-A56EE246B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646" name="Rectangle 193">
              <a:extLst>
                <a:ext uri="{FF2B5EF4-FFF2-40B4-BE49-F238E27FC236}">
                  <a16:creationId xmlns:a16="http://schemas.microsoft.com/office/drawing/2014/main" id="{B01113D0-7A5F-2845-BBE5-E5DEE7D3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655" name="Group 194">
            <a:extLst>
              <a:ext uri="{FF2B5EF4-FFF2-40B4-BE49-F238E27FC236}">
                <a16:creationId xmlns:a16="http://schemas.microsoft.com/office/drawing/2014/main" id="{AE6C24AF-B399-914A-BD00-8F2930D965CE}"/>
              </a:ext>
            </a:extLst>
          </p:cNvPr>
          <p:cNvGrpSpPr>
            <a:grpSpLocks/>
          </p:cNvGrpSpPr>
          <p:nvPr/>
        </p:nvGrpSpPr>
        <p:grpSpPr bwMode="auto">
          <a:xfrm>
            <a:off x="1192790" y="3351651"/>
            <a:ext cx="533400" cy="502444"/>
            <a:chOff x="-44" y="1473"/>
            <a:chExt cx="981" cy="1105"/>
          </a:xfrm>
        </p:grpSpPr>
        <p:pic>
          <p:nvPicPr>
            <p:cNvPr id="656" name="Picture 195" descr="desktop_computer_stylized_medium">
              <a:extLst>
                <a:ext uri="{FF2B5EF4-FFF2-40B4-BE49-F238E27FC236}">
                  <a16:creationId xmlns:a16="http://schemas.microsoft.com/office/drawing/2014/main" id="{449668ED-5F76-8646-97D9-D6F2A29D0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7" name="Freeform 196">
              <a:extLst>
                <a:ext uri="{FF2B5EF4-FFF2-40B4-BE49-F238E27FC236}">
                  <a16:creationId xmlns:a16="http://schemas.microsoft.com/office/drawing/2014/main" id="{AF9581BE-4372-754E-A062-1EE3EABE6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58" name="Group 197">
            <a:extLst>
              <a:ext uri="{FF2B5EF4-FFF2-40B4-BE49-F238E27FC236}">
                <a16:creationId xmlns:a16="http://schemas.microsoft.com/office/drawing/2014/main" id="{30AD3BDA-F1F4-4640-8F27-22736C618A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19758" y="3288548"/>
            <a:ext cx="533400" cy="502444"/>
            <a:chOff x="-44" y="1473"/>
            <a:chExt cx="981" cy="1105"/>
          </a:xfrm>
        </p:grpSpPr>
        <p:pic>
          <p:nvPicPr>
            <p:cNvPr id="659" name="Picture 198" descr="desktop_computer_stylized_medium">
              <a:extLst>
                <a:ext uri="{FF2B5EF4-FFF2-40B4-BE49-F238E27FC236}">
                  <a16:creationId xmlns:a16="http://schemas.microsoft.com/office/drawing/2014/main" id="{C3C56932-EC72-5E4B-9CCA-7833A8B9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0" name="Freeform 199">
              <a:extLst>
                <a:ext uri="{FF2B5EF4-FFF2-40B4-BE49-F238E27FC236}">
                  <a16:creationId xmlns:a16="http://schemas.microsoft.com/office/drawing/2014/main" id="{6742962E-DBDD-4F4E-8296-B71CC5A6A6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61" name="Text Box 155">
            <a:extLst>
              <a:ext uri="{FF2B5EF4-FFF2-40B4-BE49-F238E27FC236}">
                <a16:creationId xmlns:a16="http://schemas.microsoft.com/office/drawing/2014/main" id="{05C5CCE5-0F17-B045-BA74-C5A452C2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65" y="5160177"/>
            <a:ext cx="50393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Three segments, all destined to IP address: B,</a:t>
            </a:r>
          </a:p>
          <a:p>
            <a:pPr defTabSz="685800"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dest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port: 80 are demultiplexed to 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/>
              </a:rPr>
              <a:t>different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sockets</a:t>
            </a:r>
          </a:p>
        </p:txBody>
      </p:sp>
      <p:sp>
        <p:nvSpPr>
          <p:cNvPr id="6" name="Oval 5"/>
          <p:cNvSpPr/>
          <p:nvPr/>
        </p:nvSpPr>
        <p:spPr>
          <a:xfrm>
            <a:off x="3340678" y="4747063"/>
            <a:ext cx="763254" cy="309529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5683200" y="4377983"/>
            <a:ext cx="763254" cy="309529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5723681" y="5005412"/>
            <a:ext cx="763254" cy="309529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7" name="Picture 4" descr="Image result for apache web server logo">
            <a:extLst>
              <a:ext uri="{FF2B5EF4-FFF2-40B4-BE49-F238E27FC236}">
                <a16:creationId xmlns:a16="http://schemas.microsoft.com/office/drawing/2014/main" id="{2DA3452A-DE33-3D41-95D5-C755A419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04" y="1662525"/>
            <a:ext cx="1106067" cy="48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Slide Number Placeholder 2">
            <a:extLst>
              <a:ext uri="{FF2B5EF4-FFF2-40B4-BE49-F238E27FC236}">
                <a16:creationId xmlns:a16="http://schemas.microsoft.com/office/drawing/2014/main" id="{AAD45FF3-B333-6B47-9ECE-46B770CFE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1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61" grpId="0"/>
      <p:bldP spid="6" grpId="0" animBg="1"/>
      <p:bldP spid="145" grpId="0" animBg="1"/>
      <p:bldP spid="146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FQ in the big picture</a:t>
            </a:r>
          </a:p>
        </p:txBody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4116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cs typeface="+mn-cs"/>
              </a:rPr>
              <a:t>FQ does not eliminate congestion </a:t>
            </a:r>
            <a:r>
              <a:rPr lang="en-US" dirty="0">
                <a:cs typeface="+mn-cs"/>
                <a:sym typeface="Wingdings" charset="0"/>
              </a:rPr>
              <a:t> it just manages the congestion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cs typeface="+mn-cs"/>
                <a:sym typeface="Wingdings" charset="0"/>
              </a:rPr>
              <a:t>robust to cheating, variations in RTT, details of delay, reordering, retransmission, </a:t>
            </a:r>
            <a:r>
              <a:rPr lang="en-US" i="1" dirty="0">
                <a:cs typeface="+mn-cs"/>
                <a:sym typeface="Wingdings" charset="0"/>
              </a:rPr>
              <a:t>etc.</a:t>
            </a:r>
            <a:endParaRPr lang="en-US" i="1" dirty="0">
              <a:cs typeface="+mn-cs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defRPr/>
            </a:pPr>
            <a:r>
              <a:rPr lang="en-US" dirty="0">
                <a:cs typeface="+mn-cs"/>
              </a:rPr>
              <a:t>But congestion (and packet drops) still occurs</a:t>
            </a:r>
          </a:p>
          <a:p>
            <a:pPr>
              <a:lnSpc>
                <a:spcPct val="8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defRPr/>
            </a:pPr>
            <a:r>
              <a:rPr lang="en-US" dirty="0"/>
              <a:t>And we still want end-hosts to discover/adapt to their fair share!</a:t>
            </a:r>
          </a:p>
          <a:p>
            <a:pPr>
              <a:lnSpc>
                <a:spcPct val="80000"/>
              </a:lnSpc>
              <a:defRPr/>
            </a:pPr>
            <a:endParaRPr lang="en-US" dirty="0"/>
          </a:p>
          <a:p>
            <a:pPr>
              <a:lnSpc>
                <a:spcPct val="80000"/>
              </a:lnSpc>
              <a:defRPr/>
            </a:pPr>
            <a:r>
              <a:rPr lang="en-US" dirty="0"/>
              <a:t>What would the end-to-end argument say </a:t>
            </a:r>
            <a:r>
              <a:rPr lang="en-US" dirty="0" err="1"/>
              <a:t>w.r.t</a:t>
            </a:r>
            <a:r>
              <a:rPr lang="en-US" dirty="0"/>
              <a:t>. congestion control?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46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259" grpId="0" build="p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is a controversial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if you have 8 flows, and I have 4?</a:t>
            </a:r>
          </a:p>
          <a:p>
            <a:pPr lvl="1"/>
            <a:r>
              <a:rPr lang="en-US" sz="2000" dirty="0"/>
              <a:t>Why should you get twice the bandwidth</a:t>
            </a:r>
          </a:p>
          <a:p>
            <a:pPr lvl="5"/>
            <a:endParaRPr lang="en-US" sz="1600" dirty="0"/>
          </a:p>
          <a:p>
            <a:r>
              <a:rPr lang="en-US" sz="2400" dirty="0"/>
              <a:t>What if your flow goes over 4 congested hops, and mine only goes over 1?</a:t>
            </a:r>
          </a:p>
          <a:p>
            <a:pPr lvl="1"/>
            <a:r>
              <a:rPr lang="en-US" sz="2000" dirty="0"/>
              <a:t>Why shouldn’t you be penalized for using more scarce bandwidth?</a:t>
            </a:r>
          </a:p>
          <a:p>
            <a:pPr lvl="3"/>
            <a:endParaRPr lang="en-US" sz="1600" dirty="0"/>
          </a:p>
          <a:p>
            <a:r>
              <a:rPr lang="en-US" sz="2400" dirty="0"/>
              <a:t>And what is a flow anyway?</a:t>
            </a:r>
          </a:p>
          <a:p>
            <a:pPr lvl="1"/>
            <a:r>
              <a:rPr lang="en-US" sz="2000" dirty="0"/>
              <a:t>TCP connection</a:t>
            </a:r>
          </a:p>
          <a:p>
            <a:pPr lvl="1"/>
            <a:r>
              <a:rPr lang="en-US" sz="2000" dirty="0"/>
              <a:t>Source-Destination pair?</a:t>
            </a:r>
          </a:p>
          <a:p>
            <a:pPr lvl="1"/>
            <a:r>
              <a:rPr lang="en-US" sz="2000" dirty="0"/>
              <a:t>Source?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21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915400" cy="1173162"/>
          </a:xfrm>
        </p:spPr>
        <p:txBody>
          <a:bodyPr/>
          <a:lstStyle/>
          <a:p>
            <a:r>
              <a:rPr lang="en-US" sz="3600" dirty="0"/>
              <a:t>Explicit Congestion Notification (ECN)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36738"/>
            <a:ext cx="8763000" cy="4792662"/>
          </a:xfrm>
        </p:spPr>
        <p:txBody>
          <a:bodyPr/>
          <a:lstStyle/>
          <a:p>
            <a:r>
              <a:rPr lang="en-US" sz="2400" dirty="0"/>
              <a:t>Single bit in packet header; set by congested routers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If data packet has bit set, then ACK has ECN bit set</a:t>
            </a:r>
          </a:p>
          <a:p>
            <a:r>
              <a:rPr lang="en-US" sz="2400" dirty="0"/>
              <a:t>Many options for when routers set the bit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tradeoff between (link) utilization and (packet) delay</a:t>
            </a:r>
            <a:endParaRPr lang="en-US" sz="1600" dirty="0">
              <a:solidFill>
                <a:srgbClr val="000090"/>
              </a:solidFill>
            </a:endParaRPr>
          </a:p>
          <a:p>
            <a:r>
              <a:rPr lang="en-US" sz="2400" dirty="0"/>
              <a:t>Congestion semantics can be exactly like that of drop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I.e., </a:t>
            </a:r>
            <a:r>
              <a:rPr lang="en-US" sz="2000" dirty="0" err="1">
                <a:solidFill>
                  <a:srgbClr val="000090"/>
                </a:solidFill>
              </a:rPr>
              <a:t>endhost</a:t>
            </a:r>
            <a:r>
              <a:rPr lang="en-US" sz="2000" dirty="0">
                <a:solidFill>
                  <a:srgbClr val="000090"/>
                </a:solidFill>
              </a:rPr>
              <a:t> reacts as though it saw a drop</a:t>
            </a:r>
          </a:p>
          <a:p>
            <a:pPr lvl="5"/>
            <a:endParaRPr lang="en-US" sz="1600" dirty="0"/>
          </a:p>
          <a:p>
            <a:r>
              <a:rPr lang="en-US" sz="2400" dirty="0"/>
              <a:t>Advantages: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Don’t confuse corruption with congestion; recovery w/ rate adjustment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Can serve as an early indicator of congestion to avoid delays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Easy (easier) to incrementally deploy </a:t>
            </a:r>
          </a:p>
          <a:p>
            <a:pPr lvl="2"/>
            <a:r>
              <a:rPr lang="en-US" sz="1600" dirty="0">
                <a:solidFill>
                  <a:srgbClr val="000090"/>
                </a:solidFill>
              </a:rPr>
              <a:t>defined as extension to TCP/IP in RFC 3168 (uses </a:t>
            </a:r>
            <a:r>
              <a:rPr lang="en-US" sz="1600" dirty="0" err="1">
                <a:solidFill>
                  <a:srgbClr val="000090"/>
                </a:solidFill>
              </a:rPr>
              <a:t>diffserv</a:t>
            </a:r>
            <a:r>
              <a:rPr lang="en-US" sz="1600" dirty="0">
                <a:solidFill>
                  <a:srgbClr val="000090"/>
                </a:solidFill>
              </a:rPr>
              <a:t> bits in the IP header)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272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  <a:p>
            <a:r>
              <a:rPr lang="en-US" dirty="0"/>
              <a:t>Congestion Control in TCP</a:t>
            </a:r>
          </a:p>
          <a:p>
            <a:pPr lvl="1"/>
            <a:r>
              <a:rPr lang="en-US" dirty="0"/>
              <a:t>AIMD, Fast-Recovery, Throughput</a:t>
            </a:r>
          </a:p>
          <a:p>
            <a:r>
              <a:rPr lang="en-US" dirty="0"/>
              <a:t>Limitations of TCP Congestion Control</a:t>
            </a:r>
          </a:p>
          <a:p>
            <a:r>
              <a:rPr lang="en-US" dirty="0"/>
              <a:t>Router-assisted Congestion Control  (</a:t>
            </a:r>
            <a:r>
              <a:rPr lang="en-US" dirty="0" err="1"/>
              <a:t>eg</a:t>
            </a:r>
            <a:r>
              <a:rPr lang="en-US" dirty="0"/>
              <a:t> ECN)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273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5264" y="283599"/>
            <a:ext cx="738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TCP in detail</a:t>
            </a:r>
          </a:p>
        </p:txBody>
      </p:sp>
    </p:spTree>
    <p:extLst>
      <p:ext uri="{BB962C8B-B14F-4D97-AF65-F5344CB8AC3E}">
        <p14:creationId xmlns:p14="http://schemas.microsoft.com/office/powerpoint/2010/main" val="98733618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307814C-A578-6844-80F3-3EBEBD46801B}"/>
              </a:ext>
            </a:extLst>
          </p:cNvPr>
          <p:cNvGrpSpPr/>
          <p:nvPr/>
        </p:nvGrpSpPr>
        <p:grpSpPr>
          <a:xfrm>
            <a:off x="1687711" y="3755723"/>
            <a:ext cx="5768579" cy="1933844"/>
            <a:chOff x="2151063" y="3594045"/>
            <a:chExt cx="7691438" cy="2578459"/>
          </a:xfrm>
        </p:grpSpPr>
        <p:sp>
          <p:nvSpPr>
            <p:cNvPr id="234" name="Freeform 2">
              <a:extLst>
                <a:ext uri="{FF2B5EF4-FFF2-40B4-BE49-F238E27FC236}">
                  <a16:creationId xmlns:a16="http://schemas.microsoft.com/office/drawing/2014/main" id="{90AEE0A7-8DFE-E54C-9D65-202740436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957" y="4691367"/>
              <a:ext cx="2849563" cy="1481137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E5C1FE8-8C99-9941-8BE3-939EFFCAAAB0}"/>
                </a:ext>
              </a:extLst>
            </p:cNvPr>
            <p:cNvGrpSpPr/>
            <p:nvPr/>
          </p:nvGrpSpPr>
          <p:grpSpPr>
            <a:xfrm>
              <a:off x="5035264" y="5554092"/>
              <a:ext cx="496248" cy="260542"/>
              <a:chOff x="7141236" y="6068702"/>
              <a:chExt cx="496248" cy="260542"/>
            </a:xfrm>
          </p:grpSpPr>
          <p:sp>
            <p:nvSpPr>
              <p:cNvPr id="397" name="Freeform 396">
                <a:extLst>
                  <a:ext uri="{FF2B5EF4-FFF2-40B4-BE49-F238E27FC236}">
                    <a16:creationId xmlns:a16="http://schemas.microsoft.com/office/drawing/2014/main" id="{39D330E3-C044-054C-869F-09C6BD03FF36}"/>
                  </a:ext>
                </a:extLst>
              </p:cNvPr>
              <p:cNvSpPr/>
              <p:nvPr/>
            </p:nvSpPr>
            <p:spPr>
              <a:xfrm>
                <a:off x="7141236" y="6158887"/>
                <a:ext cx="496248" cy="17035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0000"/>
                  </a:gs>
                  <a:gs pos="21000">
                    <a:schemeClr val="bg1"/>
                  </a:gs>
                  <a:gs pos="51000">
                    <a:srgbClr val="ED356A"/>
                  </a:gs>
                  <a:gs pos="100000">
                    <a:srgbClr val="E4000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34A677DD-14B8-B54F-8E7D-FB60B9C560A6}"/>
                  </a:ext>
                </a:extLst>
              </p:cNvPr>
              <p:cNvSpPr/>
              <p:nvPr/>
            </p:nvSpPr>
            <p:spPr>
              <a:xfrm>
                <a:off x="7141522" y="6068702"/>
                <a:ext cx="495647" cy="168664"/>
              </a:xfrm>
              <a:prstGeom prst="ellipse">
                <a:avLst/>
              </a:prstGeom>
              <a:solidFill>
                <a:srgbClr val="FA376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4E85C207-060D-3D49-8660-980FC224A927}"/>
                  </a:ext>
                </a:extLst>
              </p:cNvPr>
              <p:cNvGrpSpPr/>
              <p:nvPr/>
            </p:nvGrpSpPr>
            <p:grpSpPr>
              <a:xfrm>
                <a:off x="7214834" y="6090139"/>
                <a:ext cx="348960" cy="123931"/>
                <a:chOff x="7786941" y="2884917"/>
                <a:chExt cx="897649" cy="353919"/>
              </a:xfrm>
            </p:grpSpPr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5219831F-5533-2C48-AC8A-F1612725666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01" name="Freeform 400">
                  <a:extLst>
                    <a:ext uri="{FF2B5EF4-FFF2-40B4-BE49-F238E27FC236}">
                      <a16:creationId xmlns:a16="http://schemas.microsoft.com/office/drawing/2014/main" id="{3FA22E6E-25E2-8444-A94B-B9F8F9AED72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02" name="Freeform 401">
                  <a:extLst>
                    <a:ext uri="{FF2B5EF4-FFF2-40B4-BE49-F238E27FC236}">
                      <a16:creationId xmlns:a16="http://schemas.microsoft.com/office/drawing/2014/main" id="{F7747A7C-8EA9-6C48-8F13-A0694FF961E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03" name="Freeform 402">
                  <a:extLst>
                    <a:ext uri="{FF2B5EF4-FFF2-40B4-BE49-F238E27FC236}">
                      <a16:creationId xmlns:a16="http://schemas.microsoft.com/office/drawing/2014/main" id="{AE551E9F-7776-7F4E-AA8D-EB09AE1181A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FFB3D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E5418A9-37BD-EC47-B574-97E826D7250C}"/>
                </a:ext>
              </a:extLst>
            </p:cNvPr>
            <p:cNvGrpSpPr/>
            <p:nvPr/>
          </p:nvGrpSpPr>
          <p:grpSpPr>
            <a:xfrm>
              <a:off x="6131364" y="5156690"/>
              <a:ext cx="496248" cy="260542"/>
              <a:chOff x="7493876" y="2774731"/>
              <a:chExt cx="1481958" cy="894622"/>
            </a:xfrm>
          </p:grpSpPr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F5B5A25A-2C95-5B4C-8FB7-F605783EFA4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2CA4169C-067D-4A49-A081-369DAD0C224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50519048-C46F-D546-9050-61CEAF77017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49DCBD6C-E987-154F-AD91-DB2A356012F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14404909-E9A6-8C4B-9B51-D2EE4A4B84F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292519AF-5EB3-DF4F-982E-EC0AA7D01C2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EB30AB85-DF1C-CD4E-AD52-9098D09C7CE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98728E54-1D17-4D45-A363-F346E81E05F7}"/>
                </a:ext>
              </a:extLst>
            </p:cNvPr>
            <p:cNvGrpSpPr/>
            <p:nvPr/>
          </p:nvGrpSpPr>
          <p:grpSpPr>
            <a:xfrm>
              <a:off x="5122533" y="4861037"/>
              <a:ext cx="496248" cy="260542"/>
              <a:chOff x="7493876" y="2774731"/>
              <a:chExt cx="1481958" cy="894622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CE4775B1-C508-CF42-AEA5-07A2A815F68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92C69B4D-7678-184E-A724-7AD76CCE85E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0E43C550-6DB2-3343-9C12-122696B8D87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86" name="Freeform 385">
                  <a:extLst>
                    <a:ext uri="{FF2B5EF4-FFF2-40B4-BE49-F238E27FC236}">
                      <a16:creationId xmlns:a16="http://schemas.microsoft.com/office/drawing/2014/main" id="{1D2E27C1-1C8A-FE4C-9AED-47BBDC59C58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7" name="Freeform 386">
                  <a:extLst>
                    <a:ext uri="{FF2B5EF4-FFF2-40B4-BE49-F238E27FC236}">
                      <a16:creationId xmlns:a16="http://schemas.microsoft.com/office/drawing/2014/main" id="{4EEDA6B4-A3DC-D842-8F1F-A5E715D2B79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ED38D75D-6112-D540-88E9-E2A095CC44F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33E74EAF-39D5-314C-B4A9-A9073DB5D35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485FA0C-AC91-3E4D-AA1D-2D248BAC624D}"/>
                </a:ext>
              </a:extLst>
            </p:cNvPr>
            <p:cNvGrpSpPr/>
            <p:nvPr/>
          </p:nvGrpSpPr>
          <p:grpSpPr>
            <a:xfrm>
              <a:off x="4450588" y="5823254"/>
              <a:ext cx="496248" cy="260542"/>
              <a:chOff x="7493876" y="2774731"/>
              <a:chExt cx="1481958" cy="894622"/>
            </a:xfrm>
          </p:grpSpPr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237EDD32-5C1C-FD4C-8E41-6323EE48F96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3AA2CC76-F113-C14C-984F-346FA0D1B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7E39A53A-6A4C-9447-8041-9F0D2A00ED0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FD65F441-AFFF-784A-9E7E-A12401A5055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BDC2E7FE-33B7-6444-B08B-904F22DE214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41F78A03-BAD1-9143-B9CC-1AB179094EB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64595B59-938C-5946-9606-2F6D25849D5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DABF91B-74EC-F349-B2CC-4C1F22F9D513}"/>
                </a:ext>
              </a:extLst>
            </p:cNvPr>
            <p:cNvGrpSpPr/>
            <p:nvPr/>
          </p:nvGrpSpPr>
          <p:grpSpPr>
            <a:xfrm>
              <a:off x="4094463" y="5164346"/>
              <a:ext cx="496248" cy="260542"/>
              <a:chOff x="7493876" y="2774731"/>
              <a:chExt cx="1481958" cy="894622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BDEA1EA3-F38A-6B4E-B686-E5B780B4664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40277417-D775-4543-81D3-CBD8429CBC9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12C08043-1778-D344-B495-58F751C8DA7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AF8DCC46-AFF6-0D40-AA78-E93A5D6A572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42D06E2B-58AF-804D-B3AC-A51B2995006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C85306DF-5055-4A49-A2D5-B311428D9DA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6886B3FF-5963-1C43-9ED1-FAFD9E75F4F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40" name="Text Box 8">
              <a:extLst>
                <a:ext uri="{FF2B5EF4-FFF2-40B4-BE49-F238E27FC236}">
                  <a16:creationId xmlns:a16="http://schemas.microsoft.com/office/drawing/2014/main" id="{CA617F7E-E61C-4A43-A504-B5C466B5B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5207" y="3594045"/>
              <a:ext cx="8596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i="1">
                  <a:solidFill>
                    <a:srgbClr val="000099"/>
                  </a:solidFill>
                  <a:latin typeface="Arial" panose="020B0604020202020204" pitchFamily="34" charset="0"/>
                </a:rPr>
                <a:t>source</a:t>
              </a:r>
              <a:endParaRPr lang="en-US" altLang="en-US" sz="1500" i="1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1" name="Freeform 10">
              <a:extLst>
                <a:ext uri="{FF2B5EF4-FFF2-40B4-BE49-F238E27FC236}">
                  <a16:creationId xmlns:a16="http://schemas.microsoft.com/office/drawing/2014/main" id="{0F2A6D6D-FD54-8441-8EE4-93E3032F73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1263" y="3925832"/>
              <a:ext cx="326408" cy="1262816"/>
            </a:xfrm>
            <a:custGeom>
              <a:avLst/>
              <a:gdLst>
                <a:gd name="T0" fmla="*/ 2147483647 w 12213"/>
                <a:gd name="T1" fmla="*/ 2147483647 h 10000"/>
                <a:gd name="T2" fmla="*/ 0 w 12213"/>
                <a:gd name="T3" fmla="*/ 0 h 10000"/>
                <a:gd name="T4" fmla="*/ 0 w 12213"/>
                <a:gd name="T5" fmla="*/ 2147483647 h 10000"/>
                <a:gd name="T6" fmla="*/ 2147483647 w 12213"/>
                <a:gd name="T7" fmla="*/ 2147483647 h 10000"/>
                <a:gd name="T8" fmla="*/ 2147483647 w 12213"/>
                <a:gd name="T9" fmla="*/ 2147483647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13" h="10000">
                  <a:moveTo>
                    <a:pt x="11726" y="4661"/>
                  </a:moveTo>
                  <a:lnTo>
                    <a:pt x="0" y="0"/>
                  </a:lnTo>
                  <a:lnTo>
                    <a:pt x="0" y="10000"/>
                  </a:lnTo>
                  <a:lnTo>
                    <a:pt x="12213" y="6473"/>
                  </a:lnTo>
                  <a:lnTo>
                    <a:pt x="11726" y="4661"/>
                  </a:lnTo>
                  <a:close/>
                </a:path>
              </a:pathLst>
            </a:custGeom>
            <a:gradFill rotWithShape="1">
              <a:gsLst>
                <a:gs pos="0">
                  <a:srgbClr val="3333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2" name="Rectangle 23">
              <a:extLst>
                <a:ext uri="{FF2B5EF4-FFF2-40B4-BE49-F238E27FC236}">
                  <a16:creationId xmlns:a16="http://schemas.microsoft.com/office/drawing/2014/main" id="{DC6E8990-AF84-814A-9D80-6AD45A374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326" y="3909956"/>
              <a:ext cx="1062368" cy="129063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243" name="Rectangle 24">
              <a:extLst>
                <a:ext uri="{FF2B5EF4-FFF2-40B4-BE49-F238E27FC236}">
                  <a16:creationId xmlns:a16="http://schemas.microsoft.com/office/drawing/2014/main" id="{95E55C84-C49E-3943-9F63-9BEC1F225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638" y="3949645"/>
              <a:ext cx="1066800" cy="12319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kern="0">
                <a:solidFill>
                  <a:srgbClr val="000000"/>
                </a:solidFill>
              </a:endParaRPr>
            </a:p>
          </p:txBody>
        </p:sp>
        <p:sp>
          <p:nvSpPr>
            <p:cNvPr id="244" name="Line 25">
              <a:extLst>
                <a:ext uri="{FF2B5EF4-FFF2-40B4-BE49-F238E27FC236}">
                  <a16:creationId xmlns:a16="http://schemas.microsoft.com/office/drawing/2014/main" id="{CCF93ADE-A301-C143-8C67-E051B1982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4638" y="4227457"/>
              <a:ext cx="1058862" cy="3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5" name="Text Box 26">
              <a:extLst>
                <a:ext uri="{FF2B5EF4-FFF2-40B4-BE49-F238E27FC236}">
                  <a16:creationId xmlns:a16="http://schemas.microsoft.com/office/drawing/2014/main" id="{42EB455E-53D5-394F-8D6D-3CD680F09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3604" y="3957054"/>
              <a:ext cx="1104900" cy="1289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FFFFFF">
                      <a:lumMod val="75000"/>
                    </a:srgbClr>
                  </a:solidFill>
                </a:rPr>
                <a:t>application</a:t>
              </a:r>
            </a:p>
            <a:p>
              <a:pPr algn="ctr" defTabSz="6858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b="1" kern="0" dirty="0">
                  <a:solidFill>
                    <a:srgbClr val="0000A3"/>
                  </a:solidFill>
                </a:rPr>
                <a:t>TCP</a:t>
              </a:r>
            </a:p>
            <a:p>
              <a:pPr algn="ctr" defTabSz="6858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FFFFFF">
                      <a:lumMod val="75000"/>
                    </a:srgbClr>
                  </a:solidFill>
                </a:rPr>
                <a:t>network</a:t>
              </a:r>
            </a:p>
            <a:p>
              <a:pPr algn="ctr" defTabSz="6858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FFFFFF">
                      <a:lumMod val="75000"/>
                    </a:srgbClr>
                  </a:solidFill>
                </a:rPr>
                <a:t>link</a:t>
              </a:r>
            </a:p>
            <a:p>
              <a:pPr algn="ctr" defTabSz="6858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FFFFFF">
                      <a:lumMod val="75000"/>
                    </a:srgbClr>
                  </a:solidFill>
                </a:rPr>
                <a:t>physical</a:t>
              </a:r>
            </a:p>
          </p:txBody>
        </p:sp>
        <p:grpSp>
          <p:nvGrpSpPr>
            <p:cNvPr id="246" name="Group 190">
              <a:extLst>
                <a:ext uri="{FF2B5EF4-FFF2-40B4-BE49-F238E27FC236}">
                  <a16:creationId xmlns:a16="http://schemas.microsoft.com/office/drawing/2014/main" id="{8BA07847-1FE2-924D-A5E8-177866F607C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151063" y="4424307"/>
              <a:ext cx="673100" cy="701675"/>
              <a:chOff x="-44" y="1473"/>
              <a:chExt cx="981" cy="1105"/>
            </a:xfrm>
          </p:grpSpPr>
          <p:pic>
            <p:nvPicPr>
              <p:cNvPr id="367" name="Picture 191" descr="desktop_computer_stylized_medium">
                <a:extLst>
                  <a:ext uri="{FF2B5EF4-FFF2-40B4-BE49-F238E27FC236}">
                    <a16:creationId xmlns:a16="http://schemas.microsoft.com/office/drawing/2014/main" id="{D956BEE7-202E-E34B-AB91-3BD63A623C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" name="Freeform 192">
                <a:extLst>
                  <a:ext uri="{FF2B5EF4-FFF2-40B4-BE49-F238E27FC236}">
                    <a16:creationId xmlns:a16="http://schemas.microsoft.com/office/drawing/2014/main" id="{F17D9F48-C0E3-0D40-9073-0128DAB705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7" name="Line 25">
              <a:extLst>
                <a:ext uri="{FF2B5EF4-FFF2-40B4-BE49-F238E27FC236}">
                  <a16:creationId xmlns:a16="http://schemas.microsoft.com/office/drawing/2014/main" id="{74193E7E-ABF4-AB48-B6B3-AD7103E05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4456057"/>
              <a:ext cx="1058863" cy="3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8" name="Line 25">
              <a:extLst>
                <a:ext uri="{FF2B5EF4-FFF2-40B4-BE49-F238E27FC236}">
                  <a16:creationId xmlns:a16="http://schemas.microsoft.com/office/drawing/2014/main" id="{CB00E451-A7AE-EE4F-8835-AF9F76306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4163" y="4684657"/>
              <a:ext cx="1058862" cy="3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9" name="Line 25">
              <a:extLst>
                <a:ext uri="{FF2B5EF4-FFF2-40B4-BE49-F238E27FC236}">
                  <a16:creationId xmlns:a16="http://schemas.microsoft.com/office/drawing/2014/main" id="{9325FC7F-231E-2049-993E-53047EAC0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4924370"/>
              <a:ext cx="1060450" cy="3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50" name="Group 3">
              <a:extLst>
                <a:ext uri="{FF2B5EF4-FFF2-40B4-BE49-F238E27FC236}">
                  <a16:creationId xmlns:a16="http://schemas.microsoft.com/office/drawing/2014/main" id="{91CBB0DC-066D-D545-9A42-554B9369F9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91153" y="3673978"/>
              <a:ext cx="2051348" cy="1635196"/>
              <a:chOff x="4879281" y="4007261"/>
              <a:chExt cx="2050287" cy="1634446"/>
            </a:xfrm>
          </p:grpSpPr>
          <p:sp>
            <p:nvSpPr>
              <p:cNvPr id="267" name="Text Box 54">
                <a:extLst>
                  <a:ext uri="{FF2B5EF4-FFF2-40B4-BE49-F238E27FC236}">
                    <a16:creationId xmlns:a16="http://schemas.microsoft.com/office/drawing/2014/main" id="{4B1FADB6-C548-2742-A709-144F432B18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9281" y="4007261"/>
                <a:ext cx="1233033" cy="369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 i="1" kern="0">
                    <a:solidFill>
                      <a:srgbClr val="000099"/>
                    </a:solidFill>
                    <a:latin typeface="Arial" panose="020B0604020202020204" pitchFamily="34" charset="0"/>
                  </a:rPr>
                  <a:t>destination</a:t>
                </a:r>
                <a:endParaRPr lang="en-US" altLang="en-US" sz="1500" i="1" kern="0">
                  <a:solidFill>
                    <a:srgbClr val="000099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268" name="Group 2">
                <a:extLst>
                  <a:ext uri="{FF2B5EF4-FFF2-40B4-BE49-F238E27FC236}">
                    <a16:creationId xmlns:a16="http://schemas.microsoft.com/office/drawing/2014/main" id="{8402BF20-88C0-8D4F-80FD-F2C70469D9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27179" y="4319856"/>
                <a:ext cx="2002389" cy="1321851"/>
                <a:chOff x="1305623" y="4714561"/>
                <a:chExt cx="2002389" cy="1321851"/>
              </a:xfrm>
            </p:grpSpPr>
            <p:sp>
              <p:nvSpPr>
                <p:cNvPr id="269" name="Freeform 10">
                  <a:extLst>
                    <a:ext uri="{FF2B5EF4-FFF2-40B4-BE49-F238E27FC236}">
                      <a16:creationId xmlns:a16="http://schemas.microsoft.com/office/drawing/2014/main" id="{7DDAA735-CA37-A94C-8CA1-EF813CE453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6569" y="4714561"/>
                  <a:ext cx="288261" cy="1290044"/>
                </a:xfrm>
                <a:custGeom>
                  <a:avLst/>
                  <a:gdLst>
                    <a:gd name="T0" fmla="*/ 2147483647 w 267"/>
                    <a:gd name="T1" fmla="*/ 2147483647 h 1186"/>
                    <a:gd name="T2" fmla="*/ 0 w 267"/>
                    <a:gd name="T3" fmla="*/ 0 h 1186"/>
                    <a:gd name="T4" fmla="*/ 0 w 267"/>
                    <a:gd name="T5" fmla="*/ 2147483647 h 1186"/>
                    <a:gd name="T6" fmla="*/ 2147483647 w 267"/>
                    <a:gd name="T7" fmla="*/ 2147483647 h 1186"/>
                    <a:gd name="T8" fmla="*/ 2147483647 w 267"/>
                    <a:gd name="T9" fmla="*/ 2147483647 h 11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7"/>
                    <a:gd name="T16" fmla="*/ 0 h 1186"/>
                    <a:gd name="T17" fmla="*/ 267 w 267"/>
                    <a:gd name="T18" fmla="*/ 1186 h 118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7" h="1186">
                      <a:moveTo>
                        <a:pt x="254" y="466"/>
                      </a:moveTo>
                      <a:lnTo>
                        <a:pt x="0" y="0"/>
                      </a:lnTo>
                      <a:lnTo>
                        <a:pt x="0" y="1186"/>
                      </a:lnTo>
                      <a:lnTo>
                        <a:pt x="267" y="652"/>
                      </a:lnTo>
                      <a:lnTo>
                        <a:pt x="254" y="46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3333CC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70" name="Rectangle 23">
                  <a:extLst>
                    <a:ext uri="{FF2B5EF4-FFF2-40B4-BE49-F238E27FC236}">
                      <a16:creationId xmlns:a16="http://schemas.microsoft.com/office/drawing/2014/main" id="{BF86F11D-FABB-9D40-B265-1177D7DBB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8616" y="4722494"/>
                  <a:ext cx="1045433" cy="1271290"/>
                </a:xfrm>
                <a:prstGeom prst="rect">
                  <a:avLst/>
                </a:pr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altLang="en-US" sz="12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1" name="Rectangle 24">
                  <a:extLst>
                    <a:ext uri="{FF2B5EF4-FFF2-40B4-BE49-F238E27FC236}">
                      <a16:creationId xmlns:a16="http://schemas.microsoft.com/office/drawing/2014/main" id="{2212FAEC-F044-1C4B-8B14-241E43D2C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1249" y="4752754"/>
                  <a:ext cx="1067215" cy="1231976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altLang="en-US" sz="12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2" name="Line 25">
                  <a:extLst>
                    <a:ext uri="{FF2B5EF4-FFF2-40B4-BE49-F238E27FC236}">
                      <a16:creationId xmlns:a16="http://schemas.microsoft.com/office/drawing/2014/main" id="{DC3501DC-43AA-8B44-B7F6-96A070284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1249" y="5031313"/>
                  <a:ext cx="1059231" cy="28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73" name="Text Box 26">
                  <a:extLst>
                    <a:ext uri="{FF2B5EF4-FFF2-40B4-BE49-F238E27FC236}">
                      <a16:creationId xmlns:a16="http://schemas.microsoft.com/office/drawing/2014/main" id="{69C842DB-6938-8446-A480-C9D5EA9045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05623" y="4747333"/>
                  <a:ext cx="1104328" cy="12890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kern="0" dirty="0">
                      <a:solidFill>
                        <a:srgbClr val="FFFFFF">
                          <a:lumMod val="75000"/>
                        </a:srgbClr>
                      </a:solidFill>
                    </a:rPr>
                    <a:t>application</a:t>
                  </a:r>
                </a:p>
                <a:p>
                  <a:pPr algn="ctr" defTabSz="6858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 dirty="0">
                      <a:solidFill>
                        <a:srgbClr val="0000A3"/>
                      </a:solidFill>
                    </a:rPr>
                    <a:t>TCP</a:t>
                  </a:r>
                </a:p>
                <a:p>
                  <a:pPr algn="ctr" defTabSz="6858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kern="0" dirty="0">
                      <a:solidFill>
                        <a:srgbClr val="FFFFFF">
                          <a:lumMod val="75000"/>
                        </a:srgbClr>
                      </a:solidFill>
                    </a:rPr>
                    <a:t>network</a:t>
                  </a:r>
                </a:p>
                <a:p>
                  <a:pPr algn="ctr" defTabSz="6858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kern="0" dirty="0">
                      <a:solidFill>
                        <a:srgbClr val="FFFFFF">
                          <a:lumMod val="75000"/>
                        </a:srgbClr>
                      </a:solidFill>
                    </a:rPr>
                    <a:t>link</a:t>
                  </a:r>
                </a:p>
                <a:p>
                  <a:pPr algn="ctr" defTabSz="6858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kern="0" dirty="0">
                      <a:solidFill>
                        <a:srgbClr val="FFFFFF">
                          <a:lumMod val="75000"/>
                        </a:srgbClr>
                      </a:solidFill>
                    </a:rPr>
                    <a:t>physical</a:t>
                  </a:r>
                </a:p>
              </p:txBody>
            </p:sp>
            <p:grpSp>
              <p:nvGrpSpPr>
                <p:cNvPr id="274" name="Group 190">
                  <a:extLst>
                    <a:ext uri="{FF2B5EF4-FFF2-40B4-BE49-F238E27FC236}">
                      <a16:creationId xmlns:a16="http://schemas.microsoft.com/office/drawing/2014/main" id="{C39AA8F4-A384-D14F-835C-118627DBC0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34682" y="5076164"/>
                  <a:ext cx="673330" cy="701684"/>
                  <a:chOff x="-44" y="1473"/>
                  <a:chExt cx="981" cy="1105"/>
                </a:xfrm>
              </p:grpSpPr>
              <p:pic>
                <p:nvPicPr>
                  <p:cNvPr id="365" name="Picture 191" descr="desktop_computer_stylized_medium">
                    <a:extLst>
                      <a:ext uri="{FF2B5EF4-FFF2-40B4-BE49-F238E27FC236}">
                        <a16:creationId xmlns:a16="http://schemas.microsoft.com/office/drawing/2014/main" id="{75D69348-5F97-F745-AD7B-8737FF9EC2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6" name="Freeform 192">
                    <a:extLst>
                      <a:ext uri="{FF2B5EF4-FFF2-40B4-BE49-F238E27FC236}">
                        <a16:creationId xmlns:a16="http://schemas.microsoft.com/office/drawing/2014/main" id="{DE7B5F06-F0E7-0B4D-B440-DE1381D866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43382 w 356"/>
                      <a:gd name="T3" fmla="*/ 3172 h 368"/>
                      <a:gd name="T4" fmla="*/ 51464 w 356"/>
                      <a:gd name="T5" fmla="*/ 66095 h 368"/>
                      <a:gd name="T6" fmla="*/ 11342 w 356"/>
                      <a:gd name="T7" fmla="*/ 8266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>
                      <a:solidFill>
                        <a:srgbClr val="000000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331" name="Line 25">
                  <a:extLst>
                    <a:ext uri="{FF2B5EF4-FFF2-40B4-BE49-F238E27FC236}">
                      <a16:creationId xmlns:a16="http://schemas.microsoft.com/office/drawing/2014/main" id="{B63E05C1-D79C-3140-8770-0DC5B61A7B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5720" y="5260213"/>
                  <a:ext cx="1059231" cy="28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356" name="Line 25">
                  <a:extLst>
                    <a:ext uri="{FF2B5EF4-FFF2-40B4-BE49-F238E27FC236}">
                      <a16:creationId xmlns:a16="http://schemas.microsoft.com/office/drawing/2014/main" id="{0DB8D764-C7DD-D749-8DAA-C861760CF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0191" y="5489113"/>
                  <a:ext cx="1059231" cy="28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364" name="Line 25">
                  <a:extLst>
                    <a:ext uri="{FF2B5EF4-FFF2-40B4-BE49-F238E27FC236}">
                      <a16:creationId xmlns:a16="http://schemas.microsoft.com/office/drawing/2014/main" id="{89F6EF96-2E93-7247-8F32-49111F2DD2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4662" y="5728213"/>
                  <a:ext cx="1059231" cy="28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</p:grpSp>
        <p:sp>
          <p:nvSpPr>
            <p:cNvPr id="251" name="Freeform 6">
              <a:extLst>
                <a:ext uri="{FF2B5EF4-FFF2-40B4-BE49-F238E27FC236}">
                  <a16:creationId xmlns:a16="http://schemas.microsoft.com/office/drawing/2014/main" id="{166198F4-4235-5446-BB65-8864D4EEC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324" y="4994579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2" name="Freeform 91">
              <a:extLst>
                <a:ext uri="{FF2B5EF4-FFF2-40B4-BE49-F238E27FC236}">
                  <a16:creationId xmlns:a16="http://schemas.microsoft.com/office/drawing/2014/main" id="{53DCE39E-C8A8-5641-9833-00C813F7C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724" y="4988229"/>
              <a:ext cx="506413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3" name="Freeform 92">
              <a:extLst>
                <a:ext uri="{FF2B5EF4-FFF2-40B4-BE49-F238E27FC236}">
                  <a16:creationId xmlns:a16="http://schemas.microsoft.com/office/drawing/2014/main" id="{9E088270-3C1F-CF47-B4CB-AED303A1A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512" y="5380342"/>
              <a:ext cx="481012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4" name="Freeform 93">
              <a:extLst>
                <a:ext uri="{FF2B5EF4-FFF2-40B4-BE49-F238E27FC236}">
                  <a16:creationId xmlns:a16="http://schemas.microsoft.com/office/drawing/2014/main" id="{D4F6429E-0B93-254B-B841-2127CDD89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249" y="5356529"/>
              <a:ext cx="630238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5" name="Freeform 94">
              <a:extLst>
                <a:ext uri="{FF2B5EF4-FFF2-40B4-BE49-F238E27FC236}">
                  <a16:creationId xmlns:a16="http://schemas.microsoft.com/office/drawing/2014/main" id="{2BEA6A4B-6ACC-E548-AF57-1F438259A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587" y="5410504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6" name="Freeform 95">
              <a:extLst>
                <a:ext uri="{FF2B5EF4-FFF2-40B4-BE49-F238E27FC236}">
                  <a16:creationId xmlns:a16="http://schemas.microsoft.com/office/drawing/2014/main" id="{E3BE3C0E-7D89-C047-99C2-2E6475D4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923" y="5943904"/>
              <a:ext cx="970395" cy="81756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7" name="Freeform 96">
              <a:extLst>
                <a:ext uri="{FF2B5EF4-FFF2-40B4-BE49-F238E27FC236}">
                  <a16:creationId xmlns:a16="http://schemas.microsoft.com/office/drawing/2014/main" id="{4762AE60-0604-904D-A97A-70A37FFB5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349" y="5424888"/>
              <a:ext cx="193675" cy="404716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8" name="Freeform 7">
              <a:extLst>
                <a:ext uri="{FF2B5EF4-FFF2-40B4-BE49-F238E27FC236}">
                  <a16:creationId xmlns:a16="http://schemas.microsoft.com/office/drawing/2014/main" id="{65218BE6-60A3-C64E-AE98-FE5F4FDCB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610" y="4423977"/>
              <a:ext cx="5073926" cy="1298611"/>
            </a:xfrm>
            <a:custGeom>
              <a:avLst/>
              <a:gdLst>
                <a:gd name="T0" fmla="*/ 0 w 5156094"/>
                <a:gd name="T1" fmla="*/ 0 h 1509215"/>
                <a:gd name="T2" fmla="*/ 6961 w 5156094"/>
                <a:gd name="T3" fmla="*/ 1168047 h 1509215"/>
                <a:gd name="T4" fmla="*/ 1131015 w 5156094"/>
                <a:gd name="T5" fmla="*/ 1170389 h 1509215"/>
                <a:gd name="T6" fmla="*/ 1755021 w 5156094"/>
                <a:gd name="T7" fmla="*/ 1490285 h 1509215"/>
                <a:gd name="T8" fmla="*/ 2207298 w 5156094"/>
                <a:gd name="T9" fmla="*/ 1510706 h 1509215"/>
                <a:gd name="T10" fmla="*/ 2988945 w 5156094"/>
                <a:gd name="T11" fmla="*/ 1198737 h 1509215"/>
                <a:gd name="T12" fmla="*/ 3391674 w 5156094"/>
                <a:gd name="T13" fmla="*/ 1210330 h 1509215"/>
                <a:gd name="T14" fmla="*/ 5156412 w 5156094"/>
                <a:gd name="T15" fmla="*/ 1199641 h 1509215"/>
                <a:gd name="T16" fmla="*/ 5126696 w 5156094"/>
                <a:gd name="T17" fmla="*/ 64147 h 15092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connsiteX0" fmla="*/ 0 w 5156094"/>
                <a:gd name="connsiteY0" fmla="*/ 0 h 1559667"/>
                <a:gd name="connsiteX1" fmla="*/ 6961 w 5156094"/>
                <a:gd name="connsiteY1" fmla="*/ 1166894 h 1559667"/>
                <a:gd name="connsiteX2" fmla="*/ 1130946 w 5156094"/>
                <a:gd name="connsiteY2" fmla="*/ 1169234 h 1559667"/>
                <a:gd name="connsiteX3" fmla="*/ 1824854 w 5156094"/>
                <a:gd name="connsiteY3" fmla="*/ 1559667 h 1559667"/>
                <a:gd name="connsiteX4" fmla="*/ 2207163 w 5156094"/>
                <a:gd name="connsiteY4" fmla="*/ 1509215 h 1559667"/>
                <a:gd name="connsiteX5" fmla="*/ 2988762 w 5156094"/>
                <a:gd name="connsiteY5" fmla="*/ 1197554 h 1559667"/>
                <a:gd name="connsiteX6" fmla="*/ 3391464 w 5156094"/>
                <a:gd name="connsiteY6" fmla="*/ 1209136 h 1559667"/>
                <a:gd name="connsiteX7" fmla="*/ 5156094 w 5156094"/>
                <a:gd name="connsiteY7" fmla="*/ 1198456 h 1559667"/>
                <a:gd name="connsiteX8" fmla="*/ 5126381 w 5156094"/>
                <a:gd name="connsiteY8" fmla="*/ 64084 h 1559667"/>
                <a:gd name="connsiteX0" fmla="*/ 0 w 5156094"/>
                <a:gd name="connsiteY0" fmla="*/ 0 h 1559667"/>
                <a:gd name="connsiteX1" fmla="*/ 6961 w 5156094"/>
                <a:gd name="connsiteY1" fmla="*/ 1166894 h 1559667"/>
                <a:gd name="connsiteX2" fmla="*/ 1130946 w 5156094"/>
                <a:gd name="connsiteY2" fmla="*/ 1169234 h 1559667"/>
                <a:gd name="connsiteX3" fmla="*/ 1824854 w 5156094"/>
                <a:gd name="connsiteY3" fmla="*/ 1559667 h 1559667"/>
                <a:gd name="connsiteX4" fmla="*/ 2145216 w 5156094"/>
                <a:gd name="connsiteY4" fmla="*/ 1553959 h 1559667"/>
                <a:gd name="connsiteX5" fmla="*/ 2988762 w 5156094"/>
                <a:gd name="connsiteY5" fmla="*/ 1197554 h 1559667"/>
                <a:gd name="connsiteX6" fmla="*/ 3391464 w 5156094"/>
                <a:gd name="connsiteY6" fmla="*/ 1209136 h 1559667"/>
                <a:gd name="connsiteX7" fmla="*/ 5156094 w 5156094"/>
                <a:gd name="connsiteY7" fmla="*/ 1198456 h 1559667"/>
                <a:gd name="connsiteX8" fmla="*/ 5126381 w 5156094"/>
                <a:gd name="connsiteY8" fmla="*/ 64084 h 1559667"/>
                <a:gd name="connsiteX0" fmla="*/ 0 w 5156094"/>
                <a:gd name="connsiteY0" fmla="*/ 0 h 1559667"/>
                <a:gd name="connsiteX1" fmla="*/ 6961 w 5156094"/>
                <a:gd name="connsiteY1" fmla="*/ 1166894 h 1559667"/>
                <a:gd name="connsiteX2" fmla="*/ 1130946 w 5156094"/>
                <a:gd name="connsiteY2" fmla="*/ 1169234 h 1559667"/>
                <a:gd name="connsiteX3" fmla="*/ 1824854 w 5156094"/>
                <a:gd name="connsiteY3" fmla="*/ 1559667 h 1559667"/>
                <a:gd name="connsiteX4" fmla="*/ 2145216 w 5156094"/>
                <a:gd name="connsiteY4" fmla="*/ 1553959 h 1559667"/>
                <a:gd name="connsiteX5" fmla="*/ 2930257 w 5156094"/>
                <a:gd name="connsiteY5" fmla="*/ 1152811 h 1559667"/>
                <a:gd name="connsiteX6" fmla="*/ 3391464 w 5156094"/>
                <a:gd name="connsiteY6" fmla="*/ 1209136 h 1559667"/>
                <a:gd name="connsiteX7" fmla="*/ 5156094 w 5156094"/>
                <a:gd name="connsiteY7" fmla="*/ 1198456 h 1559667"/>
                <a:gd name="connsiteX8" fmla="*/ 5126381 w 5156094"/>
                <a:gd name="connsiteY8" fmla="*/ 64084 h 1559667"/>
                <a:gd name="connsiteX0" fmla="*/ 0 w 5156094"/>
                <a:gd name="connsiteY0" fmla="*/ 0 h 1559667"/>
                <a:gd name="connsiteX1" fmla="*/ 6961 w 5156094"/>
                <a:gd name="connsiteY1" fmla="*/ 1166894 h 1559667"/>
                <a:gd name="connsiteX2" fmla="*/ 1130946 w 5156094"/>
                <a:gd name="connsiteY2" fmla="*/ 1169234 h 1559667"/>
                <a:gd name="connsiteX3" fmla="*/ 1824854 w 5156094"/>
                <a:gd name="connsiteY3" fmla="*/ 1559667 h 1559667"/>
                <a:gd name="connsiteX4" fmla="*/ 2145216 w 5156094"/>
                <a:gd name="connsiteY4" fmla="*/ 1553959 h 1559667"/>
                <a:gd name="connsiteX5" fmla="*/ 2930257 w 5156094"/>
                <a:gd name="connsiteY5" fmla="*/ 1152811 h 1559667"/>
                <a:gd name="connsiteX6" fmla="*/ 5156094 w 5156094"/>
                <a:gd name="connsiteY6" fmla="*/ 1198456 h 1559667"/>
                <a:gd name="connsiteX7" fmla="*/ 5126381 w 5156094"/>
                <a:gd name="connsiteY7" fmla="*/ 64084 h 155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094" h="1559667">
                  <a:moveTo>
                    <a:pt x="0" y="0"/>
                  </a:moveTo>
                  <a:cubicBezTo>
                    <a:pt x="2320" y="388965"/>
                    <a:pt x="4641" y="777929"/>
                    <a:pt x="6961" y="1166894"/>
                  </a:cubicBezTo>
                  <a:lnTo>
                    <a:pt x="1130946" y="1169234"/>
                  </a:lnTo>
                  <a:lnTo>
                    <a:pt x="1824854" y="1559667"/>
                  </a:lnTo>
                  <a:lnTo>
                    <a:pt x="2145216" y="1553959"/>
                  </a:lnTo>
                  <a:lnTo>
                    <a:pt x="2930257" y="1152811"/>
                  </a:lnTo>
                  <a:lnTo>
                    <a:pt x="5156094" y="1198456"/>
                  </a:lnTo>
                  <a:lnTo>
                    <a:pt x="5126381" y="64084"/>
                  </a:lnTo>
                </a:path>
              </a:pathLst>
            </a:custGeom>
            <a:noFill/>
            <a:ln w="2222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BA9F4108-2318-8145-849E-8BAD67BD3C2B}"/>
                </a:ext>
              </a:extLst>
            </p:cNvPr>
            <p:cNvGrpSpPr/>
            <p:nvPr/>
          </p:nvGrpSpPr>
          <p:grpSpPr>
            <a:xfrm>
              <a:off x="5868328" y="5862061"/>
              <a:ext cx="496248" cy="260542"/>
              <a:chOff x="7493876" y="2774731"/>
              <a:chExt cx="1481958" cy="894622"/>
            </a:xfrm>
          </p:grpSpPr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A9497A97-449F-CB45-B630-229DEE85F9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BCDE6187-B288-FC4A-9C8F-94227663772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C73034EC-E40A-6648-92A0-7262DE08A4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182D8880-3D63-F346-B7BB-1267F093CA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E38BC1DC-FFC3-CA42-98B9-07E8C5E84B2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30D56D8E-C34F-4F47-9E6C-D516E06290C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C2B06637-7BFA-2849-A10B-4A03CB76E58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42" y="1061357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Explicit congestion notification </a:t>
            </a:r>
            <a:r>
              <a:rPr lang="en-US" sz="2700" dirty="0"/>
              <a:t>(ECN)</a:t>
            </a:r>
            <a:endParaRPr lang="en-US" sz="33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2F5639-C13F-8347-B6CF-B5A700C7EA84}"/>
              </a:ext>
            </a:extLst>
          </p:cNvPr>
          <p:cNvSpPr txBox="1">
            <a:spLocks noChangeArrowheads="1"/>
          </p:cNvSpPr>
          <p:nvPr/>
        </p:nvSpPr>
        <p:spPr>
          <a:xfrm>
            <a:off x="539729" y="1813099"/>
            <a:ext cx="8383190" cy="19651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 defTabSz="685800">
              <a:spcBef>
                <a:spcPts val="750"/>
              </a:spcBef>
              <a:buNone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TCP deployments often implement </a:t>
            </a:r>
            <a:r>
              <a:rPr lang="en-US" sz="2100" i="1" dirty="0">
                <a:solidFill>
                  <a:srgbClr val="C00000"/>
                </a:solidFill>
                <a:latin typeface="Calibri" panose="020F0502020204030204"/>
              </a:rPr>
              <a:t>network-assisted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congestion control:</a:t>
            </a:r>
          </a:p>
          <a:p>
            <a:pPr marL="342900" indent="-161925" defTabSz="685800">
              <a:spcBef>
                <a:spcPts val="30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two bits in IP header (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ToS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field) marked 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/>
              </a:rPr>
              <a:t>by network router</a:t>
            </a:r>
            <a:r>
              <a:rPr lang="en-US" sz="18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to indicate congestion</a:t>
            </a:r>
          </a:p>
          <a:p>
            <a:pPr marL="600075" lvl="1" indent="-161925" defTabSz="685800">
              <a:spcBef>
                <a:spcPts val="300"/>
              </a:spcBef>
              <a:buClr>
                <a:srgbClr val="0000A3"/>
              </a:buClr>
              <a:defRPr/>
            </a:pP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policy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to determine marking chosen by network operator</a:t>
            </a:r>
          </a:p>
          <a:p>
            <a:pPr marL="342900" indent="-161925" defTabSz="685800">
              <a:spcBef>
                <a:spcPts val="30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congestion indication carried to destination</a:t>
            </a:r>
          </a:p>
          <a:p>
            <a:pPr marL="342900" indent="-161925" defTabSz="685800">
              <a:spcBef>
                <a:spcPts val="30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destination sets ECE bit on ACK segment to notify sender of congestion</a:t>
            </a:r>
          </a:p>
          <a:p>
            <a:pPr marL="342900" indent="-161925" defTabSz="685800">
              <a:spcBef>
                <a:spcPts val="300"/>
              </a:spcBef>
              <a:buFont typeface="Wingdings" charset="2"/>
              <a:buChar char="§"/>
              <a:defRPr/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involves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both IP 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(IP header ECN bit marking)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and TCP 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(TCP header C,E bit marking)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8849046-14FD-4644-B620-44B96406B954}"/>
              </a:ext>
            </a:extLst>
          </p:cNvPr>
          <p:cNvGrpSpPr>
            <a:grpSpLocks/>
          </p:cNvGrpSpPr>
          <p:nvPr/>
        </p:nvGrpSpPr>
        <p:grpSpPr bwMode="auto">
          <a:xfrm>
            <a:off x="2419945" y="5121801"/>
            <a:ext cx="1120379" cy="253917"/>
            <a:chOff x="1502428" y="5844331"/>
            <a:chExt cx="1493249" cy="338338"/>
          </a:xfrm>
        </p:grpSpPr>
        <p:grpSp>
          <p:nvGrpSpPr>
            <p:cNvPr id="283" name="Group 274">
              <a:extLst>
                <a:ext uri="{FF2B5EF4-FFF2-40B4-BE49-F238E27FC236}">
                  <a16:creationId xmlns:a16="http://schemas.microsoft.com/office/drawing/2014/main" id="{D4A58484-7F9A-8E42-8B98-2EEE2F1F31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2428" y="5844331"/>
              <a:ext cx="1493249" cy="338338"/>
              <a:chOff x="3621632" y="5775938"/>
              <a:chExt cx="1493249" cy="338338"/>
            </a:xfrm>
          </p:grpSpPr>
          <p:grpSp>
            <p:nvGrpSpPr>
              <p:cNvPr id="285" name="Group 275">
                <a:extLst>
                  <a:ext uri="{FF2B5EF4-FFF2-40B4-BE49-F238E27FC236}">
                    <a16:creationId xmlns:a16="http://schemas.microsoft.com/office/drawing/2014/main" id="{B7F414D2-F213-4442-B30E-7406937FD2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9159" y="5783287"/>
                <a:ext cx="806697" cy="257416"/>
                <a:chOff x="-2975754" y="4128742"/>
                <a:chExt cx="1258600" cy="450696"/>
              </a:xfrm>
            </p:grpSpPr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C5C66AE2-F8B6-3C47-B4BE-66EE478EB9B7}"/>
                    </a:ext>
                  </a:extLst>
                </p:cNvPr>
                <p:cNvSpPr/>
                <p:nvPr/>
              </p:nvSpPr>
              <p:spPr>
                <a:xfrm>
                  <a:off x="-2903722" y="4135317"/>
                  <a:ext cx="1151258" cy="341655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CC99">
                      <a:lumMod val="50000"/>
                    </a:srgbClr>
                  </a:solidFill>
                </a:ln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052E598-5C0D-CA41-8C58-28B633036FB2}"/>
                    </a:ext>
                  </a:extLst>
                </p:cNvPr>
                <p:cNvSpPr/>
                <p:nvPr/>
              </p:nvSpPr>
              <p:spPr>
                <a:xfrm>
                  <a:off x="-2968093" y="4221426"/>
                  <a:ext cx="1148783" cy="344432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CC99">
                      <a:lumMod val="50000"/>
                    </a:srgbClr>
                  </a:solidFill>
                </a:ln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id="{113FD0E1-39AF-5E4A-80DC-7B59A17D468C}"/>
                    </a:ext>
                  </a:extLst>
                </p:cNvPr>
                <p:cNvSpPr/>
                <p:nvPr/>
              </p:nvSpPr>
              <p:spPr>
                <a:xfrm>
                  <a:off x="-2975522" y="4129762"/>
                  <a:ext cx="1223057" cy="94441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" fmla="*/ 0 w 1223105"/>
                    <a:gd name="connsiteY0" fmla="*/ 89042 h 103102"/>
                    <a:gd name="connsiteX1" fmla="*/ 70293 w 1223105"/>
                    <a:gd name="connsiteY1" fmla="*/ 0 h 103102"/>
                    <a:gd name="connsiteX2" fmla="*/ 1223105 w 1223105"/>
                    <a:gd name="connsiteY2" fmla="*/ 4687 h 103102"/>
                    <a:gd name="connsiteX3" fmla="*/ 1148126 w 1223105"/>
                    <a:gd name="connsiteY3" fmla="*/ 103102 h 103102"/>
                    <a:gd name="connsiteX4" fmla="*/ 0 w 1223105"/>
                    <a:gd name="connsiteY4" fmla="*/ 89042 h 103102"/>
                    <a:gd name="connsiteX0" fmla="*/ 0 w 1223105"/>
                    <a:gd name="connsiteY0" fmla="*/ 89042 h 93730"/>
                    <a:gd name="connsiteX1" fmla="*/ 70293 w 1223105"/>
                    <a:gd name="connsiteY1" fmla="*/ 0 h 93730"/>
                    <a:gd name="connsiteX2" fmla="*/ 1223105 w 1223105"/>
                    <a:gd name="connsiteY2" fmla="*/ 4687 h 93730"/>
                    <a:gd name="connsiteX3" fmla="*/ 1143439 w 1223105"/>
                    <a:gd name="connsiteY3" fmla="*/ 93730 h 93730"/>
                    <a:gd name="connsiteX4" fmla="*/ 0 w 1223105"/>
                    <a:gd name="connsiteY4" fmla="*/ 89042 h 9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3105" h="93730">
                      <a:moveTo>
                        <a:pt x="0" y="89042"/>
                      </a:moveTo>
                      <a:lnTo>
                        <a:pt x="70293" y="0"/>
                      </a:lnTo>
                      <a:lnTo>
                        <a:pt x="1223105" y="4687"/>
                      </a:lnTo>
                      <a:lnTo>
                        <a:pt x="1143439" y="93730"/>
                      </a:lnTo>
                      <a:lnTo>
                        <a:pt x="0" y="89042"/>
                      </a:lnTo>
                      <a:close/>
                    </a:path>
                  </a:pathLst>
                </a:custGeom>
                <a:solidFill>
                  <a:srgbClr val="AAE2CA">
                    <a:lumMod val="50000"/>
                  </a:srgbClr>
                </a:solidFill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id="{FE01C2D5-10A9-FE4C-858A-18EDBA471911}"/>
                    </a:ext>
                  </a:extLst>
                </p:cNvPr>
                <p:cNvSpPr/>
                <p:nvPr/>
              </p:nvSpPr>
              <p:spPr>
                <a:xfrm rot="21211447" flipV="1">
                  <a:off x="-1853972" y="4146428"/>
                  <a:ext cx="136170" cy="433318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" fmla="*/ 0 w 1223105"/>
                    <a:gd name="connsiteY0" fmla="*/ 89042 h 103102"/>
                    <a:gd name="connsiteX1" fmla="*/ 70293 w 1223105"/>
                    <a:gd name="connsiteY1" fmla="*/ 0 h 103102"/>
                    <a:gd name="connsiteX2" fmla="*/ 1223105 w 1223105"/>
                    <a:gd name="connsiteY2" fmla="*/ 4687 h 103102"/>
                    <a:gd name="connsiteX3" fmla="*/ 1148126 w 1223105"/>
                    <a:gd name="connsiteY3" fmla="*/ 103102 h 103102"/>
                    <a:gd name="connsiteX4" fmla="*/ 0 w 1223105"/>
                    <a:gd name="connsiteY4" fmla="*/ 89042 h 103102"/>
                    <a:gd name="connsiteX0" fmla="*/ 0 w 1223105"/>
                    <a:gd name="connsiteY0" fmla="*/ 89042 h 93730"/>
                    <a:gd name="connsiteX1" fmla="*/ 70293 w 1223105"/>
                    <a:gd name="connsiteY1" fmla="*/ 0 h 93730"/>
                    <a:gd name="connsiteX2" fmla="*/ 1223105 w 1223105"/>
                    <a:gd name="connsiteY2" fmla="*/ 4687 h 93730"/>
                    <a:gd name="connsiteX3" fmla="*/ 1143439 w 1223105"/>
                    <a:gd name="connsiteY3" fmla="*/ 93730 h 93730"/>
                    <a:gd name="connsiteX4" fmla="*/ 0 w 1223105"/>
                    <a:gd name="connsiteY4" fmla="*/ 89042 h 93730"/>
                    <a:gd name="connsiteX0" fmla="*/ 0 w 1143439"/>
                    <a:gd name="connsiteY0" fmla="*/ 604462 h 609150"/>
                    <a:gd name="connsiteX1" fmla="*/ 70293 w 1143439"/>
                    <a:gd name="connsiteY1" fmla="*/ 515420 h 609150"/>
                    <a:gd name="connsiteX2" fmla="*/ 1048102 w 1143439"/>
                    <a:gd name="connsiteY2" fmla="*/ 0 h 609150"/>
                    <a:gd name="connsiteX3" fmla="*/ 1143439 w 1143439"/>
                    <a:gd name="connsiteY3" fmla="*/ 609150 h 609150"/>
                    <a:gd name="connsiteX4" fmla="*/ 0 w 1143439"/>
                    <a:gd name="connsiteY4" fmla="*/ 604462 h 609150"/>
                    <a:gd name="connsiteX0" fmla="*/ 0 w 1143439"/>
                    <a:gd name="connsiteY0" fmla="*/ 750108 h 754796"/>
                    <a:gd name="connsiteX1" fmla="*/ 958091 w 1143439"/>
                    <a:gd name="connsiteY1" fmla="*/ 0 h 754796"/>
                    <a:gd name="connsiteX2" fmla="*/ 1048102 w 1143439"/>
                    <a:gd name="connsiteY2" fmla="*/ 145646 h 754796"/>
                    <a:gd name="connsiteX3" fmla="*/ 1143439 w 1143439"/>
                    <a:gd name="connsiteY3" fmla="*/ 754796 h 754796"/>
                    <a:gd name="connsiteX4" fmla="*/ 0 w 1143439"/>
                    <a:gd name="connsiteY4" fmla="*/ 750108 h 754796"/>
                    <a:gd name="connsiteX0" fmla="*/ 28193 w 185348"/>
                    <a:gd name="connsiteY0" fmla="*/ 675301 h 754796"/>
                    <a:gd name="connsiteX1" fmla="*/ 0 w 185348"/>
                    <a:gd name="connsiteY1" fmla="*/ 0 h 754796"/>
                    <a:gd name="connsiteX2" fmla="*/ 90011 w 185348"/>
                    <a:gd name="connsiteY2" fmla="*/ 145646 h 754796"/>
                    <a:gd name="connsiteX3" fmla="*/ 185348 w 185348"/>
                    <a:gd name="connsiteY3" fmla="*/ 754796 h 754796"/>
                    <a:gd name="connsiteX4" fmla="*/ 28193 w 185348"/>
                    <a:gd name="connsiteY4" fmla="*/ 675301 h 754796"/>
                    <a:gd name="connsiteX0" fmla="*/ 28193 w 133700"/>
                    <a:gd name="connsiteY0" fmla="*/ 675301 h 844174"/>
                    <a:gd name="connsiteX1" fmla="*/ 0 w 133700"/>
                    <a:gd name="connsiteY1" fmla="*/ 0 h 844174"/>
                    <a:gd name="connsiteX2" fmla="*/ 90011 w 133700"/>
                    <a:gd name="connsiteY2" fmla="*/ 145646 h 844174"/>
                    <a:gd name="connsiteX3" fmla="*/ 133700 w 133700"/>
                    <a:gd name="connsiteY3" fmla="*/ 844173 h 844174"/>
                    <a:gd name="connsiteX4" fmla="*/ 28193 w 133700"/>
                    <a:gd name="connsiteY4" fmla="*/ 675301 h 844174"/>
                    <a:gd name="connsiteX0" fmla="*/ 33377 w 133700"/>
                    <a:gd name="connsiteY0" fmla="*/ 683762 h 844174"/>
                    <a:gd name="connsiteX1" fmla="*/ 0 w 133700"/>
                    <a:gd name="connsiteY1" fmla="*/ 0 h 844174"/>
                    <a:gd name="connsiteX2" fmla="*/ 90011 w 133700"/>
                    <a:gd name="connsiteY2" fmla="*/ 145646 h 844174"/>
                    <a:gd name="connsiteX3" fmla="*/ 133700 w 133700"/>
                    <a:gd name="connsiteY3" fmla="*/ 844173 h 844174"/>
                    <a:gd name="connsiteX4" fmla="*/ 33377 w 133700"/>
                    <a:gd name="connsiteY4" fmla="*/ 683762 h 844174"/>
                    <a:gd name="connsiteX0" fmla="*/ 87868 w 188191"/>
                    <a:gd name="connsiteY0" fmla="*/ 816127 h 976539"/>
                    <a:gd name="connsiteX1" fmla="*/ 0 w 188191"/>
                    <a:gd name="connsiteY1" fmla="*/ 0 h 976539"/>
                    <a:gd name="connsiteX2" fmla="*/ 144502 w 188191"/>
                    <a:gd name="connsiteY2" fmla="*/ 278011 h 976539"/>
                    <a:gd name="connsiteX3" fmla="*/ 188191 w 188191"/>
                    <a:gd name="connsiteY3" fmla="*/ 976538 h 976539"/>
                    <a:gd name="connsiteX4" fmla="*/ 87868 w 188191"/>
                    <a:gd name="connsiteY4" fmla="*/ 816127 h 976539"/>
                    <a:gd name="connsiteX0" fmla="*/ 32848 w 133171"/>
                    <a:gd name="connsiteY0" fmla="*/ 674219 h 834631"/>
                    <a:gd name="connsiteX1" fmla="*/ 0 w 133171"/>
                    <a:gd name="connsiteY1" fmla="*/ 1 h 834631"/>
                    <a:gd name="connsiteX2" fmla="*/ 89482 w 133171"/>
                    <a:gd name="connsiteY2" fmla="*/ 136103 h 834631"/>
                    <a:gd name="connsiteX3" fmla="*/ 133171 w 133171"/>
                    <a:gd name="connsiteY3" fmla="*/ 834630 h 834631"/>
                    <a:gd name="connsiteX4" fmla="*/ 32848 w 133171"/>
                    <a:gd name="connsiteY4" fmla="*/ 674219 h 834631"/>
                    <a:gd name="connsiteX0" fmla="*/ 32848 w 133171"/>
                    <a:gd name="connsiteY0" fmla="*/ 674219 h 834631"/>
                    <a:gd name="connsiteX1" fmla="*/ 0 w 133171"/>
                    <a:gd name="connsiteY1" fmla="*/ 1 h 834631"/>
                    <a:gd name="connsiteX2" fmla="*/ 97738 w 133171"/>
                    <a:gd name="connsiteY2" fmla="*/ 114843 h 834631"/>
                    <a:gd name="connsiteX3" fmla="*/ 133171 w 133171"/>
                    <a:gd name="connsiteY3" fmla="*/ 834630 h 834631"/>
                    <a:gd name="connsiteX4" fmla="*/ 32848 w 133171"/>
                    <a:gd name="connsiteY4" fmla="*/ 674219 h 834631"/>
                    <a:gd name="connsiteX0" fmla="*/ 36019 w 136342"/>
                    <a:gd name="connsiteY0" fmla="*/ 731496 h 891908"/>
                    <a:gd name="connsiteX1" fmla="*/ 0 w 136342"/>
                    <a:gd name="connsiteY1" fmla="*/ 1 h 891908"/>
                    <a:gd name="connsiteX2" fmla="*/ 100909 w 136342"/>
                    <a:gd name="connsiteY2" fmla="*/ 172120 h 891908"/>
                    <a:gd name="connsiteX3" fmla="*/ 136342 w 136342"/>
                    <a:gd name="connsiteY3" fmla="*/ 891907 h 891908"/>
                    <a:gd name="connsiteX4" fmla="*/ 36019 w 136342"/>
                    <a:gd name="connsiteY4" fmla="*/ 731496 h 89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42" h="891908">
                      <a:moveTo>
                        <a:pt x="36019" y="731496"/>
                      </a:moveTo>
                      <a:lnTo>
                        <a:pt x="0" y="1"/>
                      </a:lnTo>
                      <a:lnTo>
                        <a:pt x="100909" y="172120"/>
                      </a:lnTo>
                      <a:lnTo>
                        <a:pt x="136342" y="891907"/>
                      </a:lnTo>
                      <a:lnTo>
                        <a:pt x="36019" y="731496"/>
                      </a:lnTo>
                      <a:close/>
                    </a:path>
                  </a:pathLst>
                </a:custGeom>
                <a:solidFill>
                  <a:srgbClr val="AAE2CA">
                    <a:lumMod val="50000"/>
                  </a:srgbClr>
                </a:solidFill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286" name="TextBox 276">
                <a:extLst>
                  <a:ext uri="{FF2B5EF4-FFF2-40B4-BE49-F238E27FC236}">
                    <a16:creationId xmlns:a16="http://schemas.microsoft.com/office/drawing/2014/main" id="{E86D3ADF-23FB-2D4B-91EB-8A44EE48F6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1632" y="5775938"/>
                <a:ext cx="1493249" cy="338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050" kern="0" dirty="0">
                    <a:solidFill>
                      <a:srgbClr val="FFFFFF"/>
                    </a:solidFill>
                  </a:rPr>
                  <a:t>ECN=10</a:t>
                </a:r>
              </a:p>
            </p:txBody>
          </p:sp>
        </p:grpSp>
        <p:cxnSp>
          <p:nvCxnSpPr>
            <p:cNvPr id="284" name="Straight Arrow Connector 15">
              <a:extLst>
                <a:ext uri="{FF2B5EF4-FFF2-40B4-BE49-F238E27FC236}">
                  <a16:creationId xmlns:a16="http://schemas.microsoft.com/office/drawing/2014/main" id="{BF4048C9-7D73-BD4C-9330-448B6EC67A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150568" y="6133267"/>
              <a:ext cx="612066" cy="1"/>
            </a:xfrm>
            <a:prstGeom prst="straightConnector1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8F68ED1-4B6F-A848-83AB-DCDA89D6132A}"/>
              </a:ext>
            </a:extLst>
          </p:cNvPr>
          <p:cNvGrpSpPr>
            <a:grpSpLocks/>
          </p:cNvGrpSpPr>
          <p:nvPr/>
        </p:nvGrpSpPr>
        <p:grpSpPr bwMode="auto">
          <a:xfrm>
            <a:off x="4009430" y="5070594"/>
            <a:ext cx="1120378" cy="269081"/>
            <a:chOff x="3621632" y="5775938"/>
            <a:chExt cx="1493249" cy="357723"/>
          </a:xfrm>
        </p:grpSpPr>
        <p:grpSp>
          <p:nvGrpSpPr>
            <p:cNvPr id="292" name="Group 13">
              <a:extLst>
                <a:ext uri="{FF2B5EF4-FFF2-40B4-BE49-F238E27FC236}">
                  <a16:creationId xmlns:a16="http://schemas.microsoft.com/office/drawing/2014/main" id="{5FC0ED75-C4B7-964C-AB09-988F3BAED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1632" y="5775938"/>
              <a:ext cx="1493249" cy="337561"/>
              <a:chOff x="3621632" y="5775938"/>
              <a:chExt cx="1493249" cy="337561"/>
            </a:xfrm>
          </p:grpSpPr>
          <p:grpSp>
            <p:nvGrpSpPr>
              <p:cNvPr id="294" name="Group 11">
                <a:extLst>
                  <a:ext uri="{FF2B5EF4-FFF2-40B4-BE49-F238E27FC236}">
                    <a16:creationId xmlns:a16="http://schemas.microsoft.com/office/drawing/2014/main" id="{504596ED-94E0-9144-AEA2-9B1AC3A6ED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9159" y="5783287"/>
                <a:ext cx="806697" cy="257416"/>
                <a:chOff x="-2975754" y="4128742"/>
                <a:chExt cx="1258600" cy="450696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7E6A3C2-8DB0-E843-9532-97A06B65BF6B}"/>
                    </a:ext>
                  </a:extLst>
                </p:cNvPr>
                <p:cNvSpPr/>
                <p:nvPr/>
              </p:nvSpPr>
              <p:spPr>
                <a:xfrm>
                  <a:off x="-2903723" y="4135274"/>
                  <a:ext cx="1151259" cy="340871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CC99">
                      <a:lumMod val="50000"/>
                    </a:srgbClr>
                  </a:solidFill>
                </a:ln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C7167DD-1A09-B944-A520-D13751F3F4A2}"/>
                    </a:ext>
                  </a:extLst>
                </p:cNvPr>
                <p:cNvSpPr/>
                <p:nvPr/>
              </p:nvSpPr>
              <p:spPr>
                <a:xfrm>
                  <a:off x="-2968095" y="4221184"/>
                  <a:ext cx="1148783" cy="343644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CC99">
                      <a:lumMod val="50000"/>
                    </a:srgbClr>
                  </a:solidFill>
                </a:ln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id="{23136A14-E923-0449-9DA2-7D7B68ADEFB7}"/>
                    </a:ext>
                  </a:extLst>
                </p:cNvPr>
                <p:cNvSpPr/>
                <p:nvPr/>
              </p:nvSpPr>
              <p:spPr>
                <a:xfrm>
                  <a:off x="-2975522" y="4129732"/>
                  <a:ext cx="1223057" cy="94225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" fmla="*/ 0 w 1223105"/>
                    <a:gd name="connsiteY0" fmla="*/ 89042 h 103102"/>
                    <a:gd name="connsiteX1" fmla="*/ 70293 w 1223105"/>
                    <a:gd name="connsiteY1" fmla="*/ 0 h 103102"/>
                    <a:gd name="connsiteX2" fmla="*/ 1223105 w 1223105"/>
                    <a:gd name="connsiteY2" fmla="*/ 4687 h 103102"/>
                    <a:gd name="connsiteX3" fmla="*/ 1148126 w 1223105"/>
                    <a:gd name="connsiteY3" fmla="*/ 103102 h 103102"/>
                    <a:gd name="connsiteX4" fmla="*/ 0 w 1223105"/>
                    <a:gd name="connsiteY4" fmla="*/ 89042 h 103102"/>
                    <a:gd name="connsiteX0" fmla="*/ 0 w 1223105"/>
                    <a:gd name="connsiteY0" fmla="*/ 89042 h 93730"/>
                    <a:gd name="connsiteX1" fmla="*/ 70293 w 1223105"/>
                    <a:gd name="connsiteY1" fmla="*/ 0 h 93730"/>
                    <a:gd name="connsiteX2" fmla="*/ 1223105 w 1223105"/>
                    <a:gd name="connsiteY2" fmla="*/ 4687 h 93730"/>
                    <a:gd name="connsiteX3" fmla="*/ 1143439 w 1223105"/>
                    <a:gd name="connsiteY3" fmla="*/ 93730 h 93730"/>
                    <a:gd name="connsiteX4" fmla="*/ 0 w 1223105"/>
                    <a:gd name="connsiteY4" fmla="*/ 89042 h 9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3105" h="93730">
                      <a:moveTo>
                        <a:pt x="0" y="89042"/>
                      </a:moveTo>
                      <a:lnTo>
                        <a:pt x="70293" y="0"/>
                      </a:lnTo>
                      <a:lnTo>
                        <a:pt x="1223105" y="4687"/>
                      </a:lnTo>
                      <a:lnTo>
                        <a:pt x="1143439" y="93730"/>
                      </a:lnTo>
                      <a:lnTo>
                        <a:pt x="0" y="89042"/>
                      </a:lnTo>
                      <a:close/>
                    </a:path>
                  </a:pathLst>
                </a:custGeom>
                <a:solidFill>
                  <a:srgbClr val="AAE2CA">
                    <a:lumMod val="50000"/>
                  </a:srgbClr>
                </a:solidFill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857700B5-A094-3E46-9DFE-B9968548724C}"/>
                    </a:ext>
                  </a:extLst>
                </p:cNvPr>
                <p:cNvSpPr/>
                <p:nvPr/>
              </p:nvSpPr>
              <p:spPr>
                <a:xfrm rot="21211447" flipV="1">
                  <a:off x="-1853974" y="4146360"/>
                  <a:ext cx="136171" cy="432326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" fmla="*/ 0 w 1223105"/>
                    <a:gd name="connsiteY0" fmla="*/ 89042 h 103102"/>
                    <a:gd name="connsiteX1" fmla="*/ 70293 w 1223105"/>
                    <a:gd name="connsiteY1" fmla="*/ 0 h 103102"/>
                    <a:gd name="connsiteX2" fmla="*/ 1223105 w 1223105"/>
                    <a:gd name="connsiteY2" fmla="*/ 4687 h 103102"/>
                    <a:gd name="connsiteX3" fmla="*/ 1148126 w 1223105"/>
                    <a:gd name="connsiteY3" fmla="*/ 103102 h 103102"/>
                    <a:gd name="connsiteX4" fmla="*/ 0 w 1223105"/>
                    <a:gd name="connsiteY4" fmla="*/ 89042 h 103102"/>
                    <a:gd name="connsiteX0" fmla="*/ 0 w 1223105"/>
                    <a:gd name="connsiteY0" fmla="*/ 89042 h 93730"/>
                    <a:gd name="connsiteX1" fmla="*/ 70293 w 1223105"/>
                    <a:gd name="connsiteY1" fmla="*/ 0 h 93730"/>
                    <a:gd name="connsiteX2" fmla="*/ 1223105 w 1223105"/>
                    <a:gd name="connsiteY2" fmla="*/ 4687 h 93730"/>
                    <a:gd name="connsiteX3" fmla="*/ 1143439 w 1223105"/>
                    <a:gd name="connsiteY3" fmla="*/ 93730 h 93730"/>
                    <a:gd name="connsiteX4" fmla="*/ 0 w 1223105"/>
                    <a:gd name="connsiteY4" fmla="*/ 89042 h 93730"/>
                    <a:gd name="connsiteX0" fmla="*/ 0 w 1143439"/>
                    <a:gd name="connsiteY0" fmla="*/ 604462 h 609150"/>
                    <a:gd name="connsiteX1" fmla="*/ 70293 w 1143439"/>
                    <a:gd name="connsiteY1" fmla="*/ 515420 h 609150"/>
                    <a:gd name="connsiteX2" fmla="*/ 1048102 w 1143439"/>
                    <a:gd name="connsiteY2" fmla="*/ 0 h 609150"/>
                    <a:gd name="connsiteX3" fmla="*/ 1143439 w 1143439"/>
                    <a:gd name="connsiteY3" fmla="*/ 609150 h 609150"/>
                    <a:gd name="connsiteX4" fmla="*/ 0 w 1143439"/>
                    <a:gd name="connsiteY4" fmla="*/ 604462 h 609150"/>
                    <a:gd name="connsiteX0" fmla="*/ 0 w 1143439"/>
                    <a:gd name="connsiteY0" fmla="*/ 750108 h 754796"/>
                    <a:gd name="connsiteX1" fmla="*/ 958091 w 1143439"/>
                    <a:gd name="connsiteY1" fmla="*/ 0 h 754796"/>
                    <a:gd name="connsiteX2" fmla="*/ 1048102 w 1143439"/>
                    <a:gd name="connsiteY2" fmla="*/ 145646 h 754796"/>
                    <a:gd name="connsiteX3" fmla="*/ 1143439 w 1143439"/>
                    <a:gd name="connsiteY3" fmla="*/ 754796 h 754796"/>
                    <a:gd name="connsiteX4" fmla="*/ 0 w 1143439"/>
                    <a:gd name="connsiteY4" fmla="*/ 750108 h 754796"/>
                    <a:gd name="connsiteX0" fmla="*/ 28193 w 185348"/>
                    <a:gd name="connsiteY0" fmla="*/ 675301 h 754796"/>
                    <a:gd name="connsiteX1" fmla="*/ 0 w 185348"/>
                    <a:gd name="connsiteY1" fmla="*/ 0 h 754796"/>
                    <a:gd name="connsiteX2" fmla="*/ 90011 w 185348"/>
                    <a:gd name="connsiteY2" fmla="*/ 145646 h 754796"/>
                    <a:gd name="connsiteX3" fmla="*/ 185348 w 185348"/>
                    <a:gd name="connsiteY3" fmla="*/ 754796 h 754796"/>
                    <a:gd name="connsiteX4" fmla="*/ 28193 w 185348"/>
                    <a:gd name="connsiteY4" fmla="*/ 675301 h 754796"/>
                    <a:gd name="connsiteX0" fmla="*/ 28193 w 133700"/>
                    <a:gd name="connsiteY0" fmla="*/ 675301 h 844174"/>
                    <a:gd name="connsiteX1" fmla="*/ 0 w 133700"/>
                    <a:gd name="connsiteY1" fmla="*/ 0 h 844174"/>
                    <a:gd name="connsiteX2" fmla="*/ 90011 w 133700"/>
                    <a:gd name="connsiteY2" fmla="*/ 145646 h 844174"/>
                    <a:gd name="connsiteX3" fmla="*/ 133700 w 133700"/>
                    <a:gd name="connsiteY3" fmla="*/ 844173 h 844174"/>
                    <a:gd name="connsiteX4" fmla="*/ 28193 w 133700"/>
                    <a:gd name="connsiteY4" fmla="*/ 675301 h 844174"/>
                    <a:gd name="connsiteX0" fmla="*/ 33377 w 133700"/>
                    <a:gd name="connsiteY0" fmla="*/ 683762 h 844174"/>
                    <a:gd name="connsiteX1" fmla="*/ 0 w 133700"/>
                    <a:gd name="connsiteY1" fmla="*/ 0 h 844174"/>
                    <a:gd name="connsiteX2" fmla="*/ 90011 w 133700"/>
                    <a:gd name="connsiteY2" fmla="*/ 145646 h 844174"/>
                    <a:gd name="connsiteX3" fmla="*/ 133700 w 133700"/>
                    <a:gd name="connsiteY3" fmla="*/ 844173 h 844174"/>
                    <a:gd name="connsiteX4" fmla="*/ 33377 w 133700"/>
                    <a:gd name="connsiteY4" fmla="*/ 683762 h 844174"/>
                    <a:gd name="connsiteX0" fmla="*/ 87868 w 188191"/>
                    <a:gd name="connsiteY0" fmla="*/ 816127 h 976539"/>
                    <a:gd name="connsiteX1" fmla="*/ 0 w 188191"/>
                    <a:gd name="connsiteY1" fmla="*/ 0 h 976539"/>
                    <a:gd name="connsiteX2" fmla="*/ 144502 w 188191"/>
                    <a:gd name="connsiteY2" fmla="*/ 278011 h 976539"/>
                    <a:gd name="connsiteX3" fmla="*/ 188191 w 188191"/>
                    <a:gd name="connsiteY3" fmla="*/ 976538 h 976539"/>
                    <a:gd name="connsiteX4" fmla="*/ 87868 w 188191"/>
                    <a:gd name="connsiteY4" fmla="*/ 816127 h 976539"/>
                    <a:gd name="connsiteX0" fmla="*/ 32848 w 133171"/>
                    <a:gd name="connsiteY0" fmla="*/ 674219 h 834631"/>
                    <a:gd name="connsiteX1" fmla="*/ 0 w 133171"/>
                    <a:gd name="connsiteY1" fmla="*/ 1 h 834631"/>
                    <a:gd name="connsiteX2" fmla="*/ 89482 w 133171"/>
                    <a:gd name="connsiteY2" fmla="*/ 136103 h 834631"/>
                    <a:gd name="connsiteX3" fmla="*/ 133171 w 133171"/>
                    <a:gd name="connsiteY3" fmla="*/ 834630 h 834631"/>
                    <a:gd name="connsiteX4" fmla="*/ 32848 w 133171"/>
                    <a:gd name="connsiteY4" fmla="*/ 674219 h 834631"/>
                    <a:gd name="connsiteX0" fmla="*/ 32848 w 133171"/>
                    <a:gd name="connsiteY0" fmla="*/ 674219 h 834631"/>
                    <a:gd name="connsiteX1" fmla="*/ 0 w 133171"/>
                    <a:gd name="connsiteY1" fmla="*/ 1 h 834631"/>
                    <a:gd name="connsiteX2" fmla="*/ 97738 w 133171"/>
                    <a:gd name="connsiteY2" fmla="*/ 114843 h 834631"/>
                    <a:gd name="connsiteX3" fmla="*/ 133171 w 133171"/>
                    <a:gd name="connsiteY3" fmla="*/ 834630 h 834631"/>
                    <a:gd name="connsiteX4" fmla="*/ 32848 w 133171"/>
                    <a:gd name="connsiteY4" fmla="*/ 674219 h 834631"/>
                    <a:gd name="connsiteX0" fmla="*/ 36019 w 136342"/>
                    <a:gd name="connsiteY0" fmla="*/ 731496 h 891908"/>
                    <a:gd name="connsiteX1" fmla="*/ 0 w 136342"/>
                    <a:gd name="connsiteY1" fmla="*/ 1 h 891908"/>
                    <a:gd name="connsiteX2" fmla="*/ 100909 w 136342"/>
                    <a:gd name="connsiteY2" fmla="*/ 172120 h 891908"/>
                    <a:gd name="connsiteX3" fmla="*/ 136342 w 136342"/>
                    <a:gd name="connsiteY3" fmla="*/ 891907 h 891908"/>
                    <a:gd name="connsiteX4" fmla="*/ 36019 w 136342"/>
                    <a:gd name="connsiteY4" fmla="*/ 731496 h 89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42" h="891908">
                      <a:moveTo>
                        <a:pt x="36019" y="731496"/>
                      </a:moveTo>
                      <a:lnTo>
                        <a:pt x="0" y="1"/>
                      </a:lnTo>
                      <a:lnTo>
                        <a:pt x="100909" y="172120"/>
                      </a:lnTo>
                      <a:lnTo>
                        <a:pt x="136342" y="891907"/>
                      </a:lnTo>
                      <a:lnTo>
                        <a:pt x="36019" y="731496"/>
                      </a:lnTo>
                      <a:close/>
                    </a:path>
                  </a:pathLst>
                </a:custGeom>
                <a:solidFill>
                  <a:srgbClr val="AAE2CA">
                    <a:lumMod val="50000"/>
                  </a:srgbClr>
                </a:solidFill>
              </p:spPr>
              <p:txBody>
                <a:bodyPr wrap="none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295" name="TextBox 12">
                <a:extLst>
                  <a:ext uri="{FF2B5EF4-FFF2-40B4-BE49-F238E27FC236}">
                    <a16:creationId xmlns:a16="http://schemas.microsoft.com/office/drawing/2014/main" id="{83DF2AC2-F4A3-8341-BA27-93B23E0B8C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1632" y="5775938"/>
                <a:ext cx="1493249" cy="337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050" kern="0" dirty="0">
                    <a:solidFill>
                      <a:srgbClr val="FFFFFF"/>
                    </a:solidFill>
                  </a:rPr>
                  <a:t>ECN=</a:t>
                </a:r>
                <a:r>
                  <a:rPr lang="en-US" altLang="en-US" sz="1050" kern="0" dirty="0">
                    <a:solidFill>
                      <a:srgbClr val="FF0000"/>
                    </a:solidFill>
                  </a:rPr>
                  <a:t>11</a:t>
                </a:r>
              </a:p>
            </p:txBody>
          </p:sp>
        </p:grpSp>
        <p:cxnSp>
          <p:nvCxnSpPr>
            <p:cNvPr id="293" name="Straight Arrow Connector 286">
              <a:extLst>
                <a:ext uri="{FF2B5EF4-FFF2-40B4-BE49-F238E27FC236}">
                  <a16:creationId xmlns:a16="http://schemas.microsoft.com/office/drawing/2014/main" id="{0ECC51B7-58FF-1745-ABC7-DC7D16E1E7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83694" y="5949896"/>
              <a:ext cx="457353" cy="183765"/>
            </a:xfrm>
            <a:prstGeom prst="straightConnector1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60BC64D6-7715-054E-AF11-7FFDBEF3B85F}"/>
              </a:ext>
            </a:extLst>
          </p:cNvPr>
          <p:cNvGrpSpPr>
            <a:grpSpLocks/>
          </p:cNvGrpSpPr>
          <p:nvPr/>
        </p:nvGrpSpPr>
        <p:grpSpPr bwMode="auto">
          <a:xfrm>
            <a:off x="3043832" y="4139525"/>
            <a:ext cx="2987279" cy="284560"/>
            <a:chOff x="2334273" y="4534486"/>
            <a:chExt cx="3981995" cy="378689"/>
          </a:xfrm>
        </p:grpSpPr>
        <p:grpSp>
          <p:nvGrpSpPr>
            <p:cNvPr id="301" name="Group 27">
              <a:extLst>
                <a:ext uri="{FF2B5EF4-FFF2-40B4-BE49-F238E27FC236}">
                  <a16:creationId xmlns:a16="http://schemas.microsoft.com/office/drawing/2014/main" id="{14426F0E-58BD-1040-801B-29B3D72CA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8876" y="4534486"/>
              <a:ext cx="1493249" cy="337908"/>
              <a:chOff x="3508876" y="4414358"/>
              <a:chExt cx="1493249" cy="337908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62BEC04-208B-AF43-8603-4D650744166E}"/>
                  </a:ext>
                </a:extLst>
              </p:cNvPr>
              <p:cNvSpPr/>
              <p:nvPr/>
            </p:nvSpPr>
            <p:spPr>
              <a:xfrm>
                <a:off x="3907074" y="4428619"/>
                <a:ext cx="736407" cy="194890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CC99">
                    <a:lumMod val="50000"/>
                  </a:srgbClr>
                </a:solidFill>
              </a:ln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5" name="Rectangle 298">
                <a:extLst>
                  <a:ext uri="{FF2B5EF4-FFF2-40B4-BE49-F238E27FC236}">
                    <a16:creationId xmlns:a16="http://schemas.microsoft.com/office/drawing/2014/main" id="{4B8356E7-805C-B94C-8997-8E1623302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3891" y="4478563"/>
                <a:ext cx="737073" cy="196032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rgbClr val="00009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2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Freeform 299">
                <a:extLst>
                  <a:ext uri="{FF2B5EF4-FFF2-40B4-BE49-F238E27FC236}">
                    <a16:creationId xmlns:a16="http://schemas.microsoft.com/office/drawing/2014/main" id="{1BE10154-BCB6-F24B-8AEE-60D80B193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775" y="4425511"/>
                <a:ext cx="783947" cy="53534"/>
              </a:xfrm>
              <a:custGeom>
                <a:avLst/>
                <a:gdLst>
                  <a:gd name="T0" fmla="*/ 0 w 1223105"/>
                  <a:gd name="T1" fmla="*/ 9475 h 93730"/>
                  <a:gd name="T2" fmla="*/ 11863 w 1223105"/>
                  <a:gd name="T3" fmla="*/ 0 h 93730"/>
                  <a:gd name="T4" fmla="*/ 206422 w 1223105"/>
                  <a:gd name="T5" fmla="*/ 499 h 93730"/>
                  <a:gd name="T6" fmla="*/ 192977 w 1223105"/>
                  <a:gd name="T7" fmla="*/ 9975 h 93730"/>
                  <a:gd name="T8" fmla="*/ 0 w 1223105"/>
                  <a:gd name="T9" fmla="*/ 9475 h 937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3105" h="93730">
                    <a:moveTo>
                      <a:pt x="0" y="89042"/>
                    </a:moveTo>
                    <a:lnTo>
                      <a:pt x="70293" y="0"/>
                    </a:lnTo>
                    <a:lnTo>
                      <a:pt x="1223105" y="4687"/>
                    </a:lnTo>
                    <a:lnTo>
                      <a:pt x="1143439" y="93730"/>
                    </a:lnTo>
                    <a:lnTo>
                      <a:pt x="0" y="89042"/>
                    </a:lnTo>
                    <a:close/>
                  </a:path>
                </a:pathLst>
              </a:custGeom>
              <a:solidFill>
                <a:srgbClr val="3366FF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7" name="Freeform 300">
                <a:extLst>
                  <a:ext uri="{FF2B5EF4-FFF2-40B4-BE49-F238E27FC236}">
                    <a16:creationId xmlns:a16="http://schemas.microsoft.com/office/drawing/2014/main" id="{440256A1-2AE5-1548-8E6E-089AE8C63C4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211447" flipV="1">
                <a:off x="4579084" y="4434448"/>
                <a:ext cx="87388" cy="248479"/>
              </a:xfrm>
              <a:custGeom>
                <a:avLst/>
                <a:gdLst>
                  <a:gd name="T0" fmla="*/ 6079 w 136342"/>
                  <a:gd name="T1" fmla="*/ 4406 h 891908"/>
                  <a:gd name="T2" fmla="*/ 0 w 136342"/>
                  <a:gd name="T3" fmla="*/ 0 h 891908"/>
                  <a:gd name="T4" fmla="*/ 17030 w 136342"/>
                  <a:gd name="T5" fmla="*/ 1037 h 891908"/>
                  <a:gd name="T6" fmla="*/ 23010 w 136342"/>
                  <a:gd name="T7" fmla="*/ 5373 h 891908"/>
                  <a:gd name="T8" fmla="*/ 6079 w 136342"/>
                  <a:gd name="T9" fmla="*/ 4406 h 8919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342" h="891908">
                    <a:moveTo>
                      <a:pt x="36019" y="731496"/>
                    </a:moveTo>
                    <a:lnTo>
                      <a:pt x="0" y="1"/>
                    </a:lnTo>
                    <a:lnTo>
                      <a:pt x="100909" y="172120"/>
                    </a:lnTo>
                    <a:lnTo>
                      <a:pt x="136342" y="891907"/>
                    </a:lnTo>
                    <a:lnTo>
                      <a:pt x="36019" y="731496"/>
                    </a:lnTo>
                    <a:close/>
                  </a:path>
                </a:pathLst>
              </a:custGeom>
              <a:solidFill>
                <a:srgbClr val="3366FF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8" name="TextBox 296">
                <a:extLst>
                  <a:ext uri="{FF2B5EF4-FFF2-40B4-BE49-F238E27FC236}">
                    <a16:creationId xmlns:a16="http://schemas.microsoft.com/office/drawing/2014/main" id="{6ED803C2-8474-FE4B-A4EC-6A4A5A09C2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8876" y="4414358"/>
                <a:ext cx="1493249" cy="337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050" kern="0">
                    <a:solidFill>
                      <a:srgbClr val="FFFFFF"/>
                    </a:solidFill>
                  </a:rPr>
                  <a:t>ECE=</a:t>
                </a:r>
                <a:r>
                  <a:rPr lang="en-US" altLang="en-US" sz="1050" kern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cxnSp>
          <p:nvCxnSpPr>
            <p:cNvPr id="302" name="Straight Arrow Connector 294">
              <a:extLst>
                <a:ext uri="{FF2B5EF4-FFF2-40B4-BE49-F238E27FC236}">
                  <a16:creationId xmlns:a16="http://schemas.microsoft.com/office/drawing/2014/main" id="{0333EB21-19EB-154E-B507-83BF3413D1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801047" y="4905427"/>
              <a:ext cx="697737" cy="7748"/>
            </a:xfrm>
            <a:prstGeom prst="straightConnector1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3" name="Straight Arrow Connector 25">
              <a:extLst>
                <a:ext uri="{FF2B5EF4-FFF2-40B4-BE49-F238E27FC236}">
                  <a16:creationId xmlns:a16="http://schemas.microsoft.com/office/drawing/2014/main" id="{84C1CFE8-8FA7-D24B-BB80-A5D410D91E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334273" y="4839428"/>
              <a:ext cx="3981995" cy="0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E9859027-FE60-9841-9FE7-A58E608A269A}"/>
              </a:ext>
            </a:extLst>
          </p:cNvPr>
          <p:cNvGrpSpPr>
            <a:grpSpLocks/>
          </p:cNvGrpSpPr>
          <p:nvPr/>
        </p:nvGrpSpPr>
        <p:grpSpPr bwMode="auto">
          <a:xfrm>
            <a:off x="1947245" y="5359919"/>
            <a:ext cx="915636" cy="369687"/>
            <a:chOff x="872227" y="6160831"/>
            <a:chExt cx="1220749" cy="493197"/>
          </a:xfrm>
        </p:grpSpPr>
        <p:sp>
          <p:nvSpPr>
            <p:cNvPr id="310" name="TextBox 29">
              <a:extLst>
                <a:ext uri="{FF2B5EF4-FFF2-40B4-BE49-F238E27FC236}">
                  <a16:creationId xmlns:a16="http://schemas.microsoft.com/office/drawing/2014/main" id="{82440900-2334-F946-90EB-5FA8637AD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227" y="6315280"/>
              <a:ext cx="1220749" cy="338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050" kern="0">
                  <a:solidFill>
                    <a:srgbClr val="000000"/>
                  </a:solidFill>
                </a:rPr>
                <a:t>IP datagram</a:t>
              </a:r>
            </a:p>
          </p:txBody>
        </p:sp>
        <p:cxnSp>
          <p:nvCxnSpPr>
            <p:cNvPr id="311" name="Straight Connector 31">
              <a:extLst>
                <a:ext uri="{FF2B5EF4-FFF2-40B4-BE49-F238E27FC236}">
                  <a16:creationId xmlns:a16="http://schemas.microsoft.com/office/drawing/2014/main" id="{80F4CA72-3CF5-FA41-9EB4-A49E55C168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785033" y="6160831"/>
              <a:ext cx="274620" cy="240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D82A29D1-4C9E-CE44-A5D6-40B408BEA390}"/>
              </a:ext>
            </a:extLst>
          </p:cNvPr>
          <p:cNvGrpSpPr>
            <a:grpSpLocks/>
          </p:cNvGrpSpPr>
          <p:nvPr/>
        </p:nvGrpSpPr>
        <p:grpSpPr bwMode="auto">
          <a:xfrm>
            <a:off x="4676934" y="3735903"/>
            <a:ext cx="1247457" cy="386953"/>
            <a:chOff x="4510678" y="3996483"/>
            <a:chExt cx="1663399" cy="514832"/>
          </a:xfrm>
        </p:grpSpPr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17530F4E-F3B8-5644-978B-F46D05030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678" y="3996483"/>
              <a:ext cx="1663399" cy="337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050" kern="0">
                  <a:solidFill>
                    <a:srgbClr val="000000"/>
                  </a:solidFill>
                </a:rPr>
                <a:t>TCP ACK segment</a:t>
              </a: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343044A-858C-F34D-BCBF-FD46442A2B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32144" y="4271060"/>
              <a:ext cx="274620" cy="240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1" name="Slide Number Placeholder 2">
            <a:extLst>
              <a:ext uri="{FF2B5EF4-FFF2-40B4-BE49-F238E27FC236}">
                <a16:creationId xmlns:a16="http://schemas.microsoft.com/office/drawing/2014/main" id="{4FCB648B-CD96-D64D-8CCB-A39CAC1D9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DBB9026-12F2-A349-BFEF-8C31C7F86092}"/>
              </a:ext>
            </a:extLst>
          </p:cNvPr>
          <p:cNvGrpSpPr/>
          <p:nvPr/>
        </p:nvGrpSpPr>
        <p:grpSpPr>
          <a:xfrm>
            <a:off x="5695321" y="3432939"/>
            <a:ext cx="825611" cy="539353"/>
            <a:chOff x="7493876" y="2774731"/>
            <a:chExt cx="1481958" cy="89462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EAD1D45-E7DC-F546-BF28-5736213413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917A520-A78E-6F4B-A627-C017D0408DA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15FCDD6-C861-564F-B521-7551F1A8280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EB9B6B9B-3107-CD48-AEC1-E65E25BE6AC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B5DD3803-6AF8-3847-B395-25898737955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DA65177F-9EDB-4144-8C88-7E37D8240A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7906B30-472F-354C-82AF-33220C002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0DB66D8-759D-3E45-8AD9-CC358022D572}"/>
              </a:ext>
            </a:extLst>
          </p:cNvPr>
          <p:cNvGrpSpPr/>
          <p:nvPr/>
        </p:nvGrpSpPr>
        <p:grpSpPr>
          <a:xfrm>
            <a:off x="4290095" y="3436225"/>
            <a:ext cx="825611" cy="539353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483E17D-400D-C84C-8056-02B78CDD0DE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18D9153-5EE4-3340-BCD3-478931CFC7F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AAFD939-A5C2-6A45-BE89-14CD8870A5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762F9A94-D8D0-934F-94BA-2BF1A64428C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205790B6-6F8F-394F-AEFC-DC10F8B5D5D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55156BC-1504-E74B-8008-40A919B5BE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216A1E01-4397-904B-AF75-454F94DE10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9" y="1061066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 fairness</a:t>
            </a:r>
            <a:endParaRPr lang="en-US" sz="3300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C515608-44C0-AE4F-9716-2C57F89C9FF4}"/>
              </a:ext>
            </a:extLst>
          </p:cNvPr>
          <p:cNvSpPr txBox="1">
            <a:spLocks noChangeArrowheads="1"/>
          </p:cNvSpPr>
          <p:nvPr/>
        </p:nvSpPr>
        <p:spPr>
          <a:xfrm>
            <a:off x="657225" y="1810744"/>
            <a:ext cx="7630716" cy="8167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  <a:defRPr/>
            </a:pPr>
            <a:r>
              <a:rPr lang="en-US" sz="2400" dirty="0">
                <a:solidFill>
                  <a:srgbClr val="CC0000"/>
                </a:solidFill>
                <a:latin typeface="Calibri" panose="020F0502020204030204"/>
              </a:rPr>
              <a:t>Fairness goal: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if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 K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TCP sessions share same bottleneck link of bandwidth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, each should have average rate of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R/K</a:t>
            </a:r>
          </a:p>
        </p:txBody>
      </p:sp>
      <p:sp>
        <p:nvSpPr>
          <p:cNvPr id="61" name="Line 68">
            <a:extLst>
              <a:ext uri="{FF2B5EF4-FFF2-40B4-BE49-F238E27FC236}">
                <a16:creationId xmlns:a16="http://schemas.microsoft.com/office/drawing/2014/main" id="{CDC7342A-49E4-EA42-944C-558FC96B49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2093" y="3671887"/>
            <a:ext cx="614363" cy="668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75F28C3D-FB3C-2547-B5A0-31713944D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941" y="3521869"/>
            <a:ext cx="110728" cy="150019"/>
          </a:xfrm>
          <a:prstGeom prst="rect">
            <a:avLst/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81" name="Rectangle 26">
            <a:extLst>
              <a:ext uri="{FF2B5EF4-FFF2-40B4-BE49-F238E27FC236}">
                <a16:creationId xmlns:a16="http://schemas.microsoft.com/office/drawing/2014/main" id="{2FFB7F49-0A17-8244-A6C8-A042CD8FF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019" y="3568304"/>
            <a:ext cx="110729" cy="150019"/>
          </a:xfrm>
          <a:prstGeom prst="rect">
            <a:avLst/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82" name="Rectangle 27">
            <a:extLst>
              <a:ext uri="{FF2B5EF4-FFF2-40B4-BE49-F238E27FC236}">
                <a16:creationId xmlns:a16="http://schemas.microsoft.com/office/drawing/2014/main" id="{506AE97C-512B-D047-B5C2-A8583E61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9904" y="3521869"/>
            <a:ext cx="110728" cy="150019"/>
          </a:xfrm>
          <a:prstGeom prst="rect">
            <a:avLst/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D7035546-992D-A546-9880-E3DFD92C3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924" y="2708411"/>
            <a:ext cx="18050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/>
              </a:rPr>
              <a:t>TCP connection 1</a:t>
            </a:r>
          </a:p>
        </p:txBody>
      </p:sp>
      <p:sp>
        <p:nvSpPr>
          <p:cNvPr id="84" name="Text Box 29">
            <a:extLst>
              <a:ext uri="{FF2B5EF4-FFF2-40B4-BE49-F238E27FC236}">
                <a16:creationId xmlns:a16="http://schemas.microsoft.com/office/drawing/2014/main" id="{7297E699-0BA6-F14E-9015-0764C0BCD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9550" y="4063813"/>
            <a:ext cx="1186480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/>
              </a:rPr>
              <a:t>bottleneck</a:t>
            </a:r>
          </a:p>
          <a:p>
            <a:pPr algn="ctr"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/>
              </a:rPr>
              <a:t>router</a:t>
            </a:r>
          </a:p>
          <a:p>
            <a:pPr algn="ctr"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/>
              </a:rPr>
              <a:t>capacity R</a:t>
            </a:r>
          </a:p>
        </p:txBody>
      </p:sp>
      <p:sp>
        <p:nvSpPr>
          <p:cNvPr id="85" name="Freeform 40">
            <a:extLst>
              <a:ext uri="{FF2B5EF4-FFF2-40B4-BE49-F238E27FC236}">
                <a16:creationId xmlns:a16="http://schemas.microsoft.com/office/drawing/2014/main" id="{7B18511C-E0F5-ED42-B886-442969765A2C}"/>
              </a:ext>
            </a:extLst>
          </p:cNvPr>
          <p:cNvSpPr>
            <a:spLocks/>
          </p:cNvSpPr>
          <p:nvPr/>
        </p:nvSpPr>
        <p:spPr bwMode="auto">
          <a:xfrm>
            <a:off x="3574257" y="3083214"/>
            <a:ext cx="3170492" cy="539354"/>
          </a:xfrm>
          <a:custGeom>
            <a:avLst/>
            <a:gdLst>
              <a:gd name="T0" fmla="*/ 0 w 2412"/>
              <a:gd name="T1" fmla="*/ 0 h 453"/>
              <a:gd name="T2" fmla="*/ 2147483647 w 2412"/>
              <a:gd name="T3" fmla="*/ 2147483647 h 453"/>
              <a:gd name="T4" fmla="*/ 2147483647 w 2412"/>
              <a:gd name="T5" fmla="*/ 2147483647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53">
                <a:moveTo>
                  <a:pt x="0" y="0"/>
                </a:moveTo>
                <a:cubicBezTo>
                  <a:pt x="93" y="65"/>
                  <a:pt x="156" y="318"/>
                  <a:pt x="558" y="390"/>
                </a:cubicBezTo>
                <a:cubicBezTo>
                  <a:pt x="959" y="453"/>
                  <a:pt x="2026" y="423"/>
                  <a:pt x="2412" y="432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" name="Rectangle 41">
            <a:extLst>
              <a:ext uri="{FF2B5EF4-FFF2-40B4-BE49-F238E27FC236}">
                <a16:creationId xmlns:a16="http://schemas.microsoft.com/office/drawing/2014/main" id="{B87FB624-4166-674A-B3AB-E61FF504C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462" y="3568304"/>
            <a:ext cx="110729" cy="150019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87" name="Freeform 42">
            <a:extLst>
              <a:ext uri="{FF2B5EF4-FFF2-40B4-BE49-F238E27FC236}">
                <a16:creationId xmlns:a16="http://schemas.microsoft.com/office/drawing/2014/main" id="{219FFC1B-3A12-DC4B-B53E-9BB5E48658B7}"/>
              </a:ext>
            </a:extLst>
          </p:cNvPr>
          <p:cNvSpPr>
            <a:spLocks/>
          </p:cNvSpPr>
          <p:nvPr/>
        </p:nvSpPr>
        <p:spPr bwMode="auto">
          <a:xfrm>
            <a:off x="3543300" y="3680223"/>
            <a:ext cx="3201449" cy="539353"/>
          </a:xfrm>
          <a:custGeom>
            <a:avLst/>
            <a:gdLst>
              <a:gd name="T0" fmla="*/ 0 w 2412"/>
              <a:gd name="T1" fmla="*/ 2147483647 h 453"/>
              <a:gd name="T2" fmla="*/ 2147483647 w 2412"/>
              <a:gd name="T3" fmla="*/ 2147483647 h 453"/>
              <a:gd name="T4" fmla="*/ 2147483647 w 2412"/>
              <a:gd name="T5" fmla="*/ 2147483647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53">
                <a:moveTo>
                  <a:pt x="0" y="453"/>
                </a:moveTo>
                <a:cubicBezTo>
                  <a:pt x="93" y="388"/>
                  <a:pt x="156" y="134"/>
                  <a:pt x="558" y="63"/>
                </a:cubicBezTo>
                <a:cubicBezTo>
                  <a:pt x="959" y="0"/>
                  <a:pt x="2026" y="36"/>
                  <a:pt x="2412" y="29"/>
                </a:cubicBezTo>
              </a:path>
            </a:pathLst>
          </a:custGeom>
          <a:noFill/>
          <a:ln w="38100" cap="flat" cmpd="sng">
            <a:solidFill>
              <a:srgbClr val="3333CC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000000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" name="Text Box 48">
            <a:extLst>
              <a:ext uri="{FF2B5EF4-FFF2-40B4-BE49-F238E27FC236}">
                <a16:creationId xmlns:a16="http://schemas.microsoft.com/office/drawing/2014/main" id="{1859B4C2-A97D-4B48-B306-9FC98BD5A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786" y="4376961"/>
            <a:ext cx="18050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/>
              </a:rPr>
              <a:t>TCP connection 2</a:t>
            </a:r>
          </a:p>
        </p:txBody>
      </p:sp>
      <p:grpSp>
        <p:nvGrpSpPr>
          <p:cNvPr id="89" name="Group 69">
            <a:extLst>
              <a:ext uri="{FF2B5EF4-FFF2-40B4-BE49-F238E27FC236}">
                <a16:creationId xmlns:a16="http://schemas.microsoft.com/office/drawing/2014/main" id="{E41C4D8C-20B4-204B-B9D2-EF53C43D06A8}"/>
              </a:ext>
            </a:extLst>
          </p:cNvPr>
          <p:cNvGrpSpPr>
            <a:grpSpLocks/>
          </p:cNvGrpSpPr>
          <p:nvPr/>
        </p:nvGrpSpPr>
        <p:grpSpPr bwMode="auto">
          <a:xfrm>
            <a:off x="2981326" y="3002756"/>
            <a:ext cx="575072" cy="528638"/>
            <a:chOff x="-44" y="1473"/>
            <a:chExt cx="981" cy="1105"/>
          </a:xfrm>
        </p:grpSpPr>
        <p:pic>
          <p:nvPicPr>
            <p:cNvPr id="90" name="Picture 70" descr="desktop_computer_stylized_medium">
              <a:extLst>
                <a:ext uri="{FF2B5EF4-FFF2-40B4-BE49-F238E27FC236}">
                  <a16:creationId xmlns:a16="http://schemas.microsoft.com/office/drawing/2014/main" id="{0A14B506-3AAE-F546-9A74-AC6072F15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71">
              <a:extLst>
                <a:ext uri="{FF2B5EF4-FFF2-40B4-BE49-F238E27FC236}">
                  <a16:creationId xmlns:a16="http://schemas.microsoft.com/office/drawing/2014/main" id="{F6DE560E-4DD1-2842-AD9C-065090AD36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2" name="Group 72">
            <a:extLst>
              <a:ext uri="{FF2B5EF4-FFF2-40B4-BE49-F238E27FC236}">
                <a16:creationId xmlns:a16="http://schemas.microsoft.com/office/drawing/2014/main" id="{D4B132ED-F65A-8349-9956-0282CD84A913}"/>
              </a:ext>
            </a:extLst>
          </p:cNvPr>
          <p:cNvGrpSpPr>
            <a:grpSpLocks/>
          </p:cNvGrpSpPr>
          <p:nvPr/>
        </p:nvGrpSpPr>
        <p:grpSpPr bwMode="auto">
          <a:xfrm>
            <a:off x="2983707" y="3937397"/>
            <a:ext cx="575072" cy="528638"/>
            <a:chOff x="-44" y="1473"/>
            <a:chExt cx="981" cy="1105"/>
          </a:xfrm>
        </p:grpSpPr>
        <p:pic>
          <p:nvPicPr>
            <p:cNvPr id="93" name="Picture 73" descr="desktop_computer_stylized_medium">
              <a:extLst>
                <a:ext uri="{FF2B5EF4-FFF2-40B4-BE49-F238E27FC236}">
                  <a16:creationId xmlns:a16="http://schemas.microsoft.com/office/drawing/2014/main" id="{4A386E2E-C0EC-8A47-9B1E-88CB80A47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Freeform 74">
              <a:extLst>
                <a:ext uri="{FF2B5EF4-FFF2-40B4-BE49-F238E27FC236}">
                  <a16:creationId xmlns:a16="http://schemas.microsoft.com/office/drawing/2014/main" id="{021EC07F-1EE7-F54E-88B9-7C2A3644AA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BB114D03-0978-4146-94B8-68FCC4AA2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736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33144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Q: is TCP Fair?</a:t>
            </a:r>
            <a:endParaRPr lang="en-US" sz="3300" dirty="0"/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376200C-B032-3845-A02F-653A6DB1CA80}"/>
              </a:ext>
            </a:extLst>
          </p:cNvPr>
          <p:cNvSpPr txBox="1">
            <a:spLocks noChangeArrowheads="1"/>
          </p:cNvSpPr>
          <p:nvPr/>
        </p:nvSpPr>
        <p:spPr>
          <a:xfrm>
            <a:off x="771087" y="1764506"/>
            <a:ext cx="7982388" cy="34861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Example: two competing TCP sessions:</a:t>
            </a:r>
          </a:p>
          <a:p>
            <a:pPr marL="342900" indent="-161925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additive increase gives slope of 1, as throughout increases</a:t>
            </a:r>
          </a:p>
          <a:p>
            <a:pPr marL="342900" indent="-161925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multiplicative decrease decreases throughput proportionally </a:t>
            </a:r>
          </a:p>
        </p:txBody>
      </p:sp>
      <p:sp>
        <p:nvSpPr>
          <p:cNvPr id="58" name="Line 4">
            <a:extLst>
              <a:ext uri="{FF2B5EF4-FFF2-40B4-BE49-F238E27FC236}">
                <a16:creationId xmlns:a16="http://schemas.microsoft.com/office/drawing/2014/main" id="{DBA281FC-CC2B-3B4C-8CA6-4EDCC95E7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6350" y="5425678"/>
            <a:ext cx="27289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59" name="Line 5">
            <a:extLst>
              <a:ext uri="{FF2B5EF4-FFF2-40B4-BE49-F238E27FC236}">
                <a16:creationId xmlns:a16="http://schemas.microsoft.com/office/drawing/2014/main" id="{B4E196DB-854B-3549-98E9-F41F0D1F00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6350" y="3103959"/>
            <a:ext cx="0" cy="23145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60" name="Line 6">
            <a:extLst>
              <a:ext uri="{FF2B5EF4-FFF2-40B4-BE49-F238E27FC236}">
                <a16:creationId xmlns:a16="http://schemas.microsoft.com/office/drawing/2014/main" id="{5542C2C0-67F6-994A-AEFC-E5B2460F1F4B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821532" y="4405313"/>
            <a:ext cx="2670572" cy="10715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62" name="Line 7">
            <a:extLst>
              <a:ext uri="{FF2B5EF4-FFF2-40B4-BE49-F238E27FC236}">
                <a16:creationId xmlns:a16="http://schemas.microsoft.com/office/drawing/2014/main" id="{7A0A4AB6-5EF9-8440-BAF1-06A321FDC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2063" y="3289697"/>
            <a:ext cx="2114550" cy="2107406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63" name="Text Box 8">
            <a:extLst>
              <a:ext uri="{FF2B5EF4-FFF2-40B4-BE49-F238E27FC236}">
                <a16:creationId xmlns:a16="http://schemas.microsoft.com/office/drawing/2014/main" id="{17AEECBA-CCAD-AA47-9887-C9E20B682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935" y="3161109"/>
            <a:ext cx="3024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Arial" charset="0"/>
              </a:rPr>
              <a:t>R</a:t>
            </a:r>
            <a:endParaRPr lang="en-US" sz="7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5D2A8ED6-62FA-AA4E-B95C-0B1A80981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498" y="5447109"/>
            <a:ext cx="3024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Arial" charset="0"/>
              </a:rPr>
              <a:t>R</a:t>
            </a:r>
            <a:endParaRPr lang="en-US" sz="7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" name="Text Box 10">
            <a:extLst>
              <a:ext uri="{FF2B5EF4-FFF2-40B4-BE49-F238E27FC236}">
                <a16:creationId xmlns:a16="http://schemas.microsoft.com/office/drawing/2014/main" id="{B2E2FDC0-B672-3448-804D-624A98C18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479" y="3153965"/>
            <a:ext cx="265985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350">
                <a:solidFill>
                  <a:srgbClr val="000000"/>
                </a:solidFill>
                <a:latin typeface="Arial" charset="0"/>
              </a:rPr>
              <a:t>equal bandwidth share</a:t>
            </a:r>
            <a:endParaRPr lang="en-US" sz="7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6" name="Text Box 11">
            <a:extLst>
              <a:ext uri="{FF2B5EF4-FFF2-40B4-BE49-F238E27FC236}">
                <a16:creationId xmlns:a16="http://schemas.microsoft.com/office/drawing/2014/main" id="{14F93699-B5A1-D14D-8FB0-AA9B53890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060" y="5432821"/>
            <a:ext cx="265985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350">
                <a:solidFill>
                  <a:srgbClr val="000000"/>
                </a:solidFill>
                <a:latin typeface="Arial" charset="0"/>
              </a:rPr>
              <a:t>Connection 1 throughput</a:t>
            </a:r>
            <a:endParaRPr lang="en-US" sz="7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7" name="Text Box 12">
            <a:extLst>
              <a:ext uri="{FF2B5EF4-FFF2-40B4-BE49-F238E27FC236}">
                <a16:creationId xmlns:a16="http://schemas.microsoft.com/office/drawing/2014/main" id="{21CCCAB1-09D9-8E4C-AB43-05B1CC4E61F5}"/>
              </a:ext>
            </a:extLst>
          </p:cNvPr>
          <p:cNvSpPr txBox="1">
            <a:spLocks noChangeArrowheads="1"/>
          </p:cNvSpPr>
          <p:nvPr/>
        </p:nvSpPr>
        <p:spPr bwMode="auto">
          <a:xfrm rot="-5396642">
            <a:off x="-205383" y="4324328"/>
            <a:ext cx="265985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350">
                <a:solidFill>
                  <a:srgbClr val="000000"/>
                </a:solidFill>
                <a:latin typeface="Arial" charset="0"/>
              </a:rPr>
              <a:t>Connection 2 throughput</a:t>
            </a:r>
            <a:endParaRPr lang="en-US" sz="7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5F5EBC46-A27F-8D4B-BB71-A9A69889B2CA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103834" y="4868466"/>
            <a:ext cx="970360" cy="3572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69" name="Text Box 14">
            <a:extLst>
              <a:ext uri="{FF2B5EF4-FFF2-40B4-BE49-F238E27FC236}">
                <a16:creationId xmlns:a16="http://schemas.microsoft.com/office/drawing/2014/main" id="{40C340D3-D186-C146-A88F-B4C6DA375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279" y="4546997"/>
            <a:ext cx="340280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Arial" charset="0"/>
              </a:rPr>
              <a:t>congestion avoidance: additive increase</a:t>
            </a:r>
            <a:endParaRPr lang="en-US" sz="7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" name="Line 15">
            <a:extLst>
              <a:ext uri="{FF2B5EF4-FFF2-40B4-BE49-F238E27FC236}">
                <a16:creationId xmlns:a16="http://schemas.microsoft.com/office/drawing/2014/main" id="{F674B59D-1466-9848-98C7-F85A4B7C26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19301" y="4518422"/>
            <a:ext cx="878681" cy="473869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71" name="Text Box 16">
            <a:extLst>
              <a:ext uri="{FF2B5EF4-FFF2-40B4-BE49-F238E27FC236}">
                <a16:creationId xmlns:a16="http://schemas.microsoft.com/office/drawing/2014/main" id="{0A077D32-CBC6-0E40-85C7-A1E8D5167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067" y="4363641"/>
            <a:ext cx="26597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Arial" charset="0"/>
              </a:rPr>
              <a:t>loss: decrease window by factor of 2</a:t>
            </a:r>
            <a:endParaRPr lang="en-US" sz="7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2" name="Line 17">
            <a:extLst>
              <a:ext uri="{FF2B5EF4-FFF2-40B4-BE49-F238E27FC236}">
                <a16:creationId xmlns:a16="http://schemas.microsoft.com/office/drawing/2014/main" id="{B9476A6C-10EE-1541-8903-FE6263CE8822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863329" y="4623197"/>
            <a:ext cx="977503" cy="1786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73" name="Text Box 18">
            <a:extLst>
              <a:ext uri="{FF2B5EF4-FFF2-40B4-BE49-F238E27FC236}">
                <a16:creationId xmlns:a16="http://schemas.microsoft.com/office/drawing/2014/main" id="{FCED3372-6EB5-0244-B6B3-A1566B982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967" y="4182666"/>
            <a:ext cx="340280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Arial" charset="0"/>
              </a:rPr>
              <a:t>congestion avoidance: additive increase</a:t>
            </a:r>
            <a:endParaRPr lang="en-US" sz="7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Line 19">
            <a:extLst>
              <a:ext uri="{FF2B5EF4-FFF2-40B4-BE49-F238E27FC236}">
                <a16:creationId xmlns:a16="http://schemas.microsoft.com/office/drawing/2014/main" id="{4E5DDD32-0D26-E049-B9F7-C4FBF7E651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12144" y="4304110"/>
            <a:ext cx="735806" cy="573881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75" name="Text Box 20">
            <a:extLst>
              <a:ext uri="{FF2B5EF4-FFF2-40B4-BE49-F238E27FC236}">
                <a16:creationId xmlns:a16="http://schemas.microsoft.com/office/drawing/2014/main" id="{A03E8186-B72C-F340-B288-4F7DBF87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030" y="4027885"/>
            <a:ext cx="26597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Arial" charset="0"/>
              </a:rPr>
              <a:t>loss: decrease window by factor of 2</a:t>
            </a:r>
            <a:endParaRPr lang="en-US" sz="7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6" name="Line 21">
            <a:extLst>
              <a:ext uri="{FF2B5EF4-FFF2-40B4-BE49-F238E27FC236}">
                <a16:creationId xmlns:a16="http://schemas.microsoft.com/office/drawing/2014/main" id="{23ACBCF3-355B-D845-A208-0AA50EB86E08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755577" y="4513065"/>
            <a:ext cx="959644" cy="1071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77" name="Line 22">
            <a:extLst>
              <a:ext uri="{FF2B5EF4-FFF2-40B4-BE49-F238E27FC236}">
                <a16:creationId xmlns:a16="http://schemas.microsoft.com/office/drawing/2014/main" id="{E273C730-C7D8-1A43-9E3B-00ABA35C53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2138" y="4168378"/>
            <a:ext cx="683419" cy="66675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78" name="Line 23">
            <a:extLst>
              <a:ext uri="{FF2B5EF4-FFF2-40B4-BE49-F238E27FC236}">
                <a16:creationId xmlns:a16="http://schemas.microsoft.com/office/drawing/2014/main" id="{D3308B5F-47D8-A74E-B415-FFCEF8B0042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696046" y="4465440"/>
            <a:ext cx="959644" cy="1071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161D4D-6036-7840-9C2A-DD136DFE6AC3}"/>
              </a:ext>
            </a:extLst>
          </p:cNvPr>
          <p:cNvGrpSpPr/>
          <p:nvPr/>
        </p:nvGrpSpPr>
        <p:grpSpPr>
          <a:xfrm>
            <a:off x="5987333" y="3261208"/>
            <a:ext cx="2898031" cy="2035094"/>
            <a:chOff x="7983110" y="3205277"/>
            <a:chExt cx="3864041" cy="2713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689499-145C-2146-9B69-DB52B42A4EDB}"/>
                </a:ext>
              </a:extLst>
            </p:cNvPr>
            <p:cNvSpPr txBox="1"/>
            <p:nvPr/>
          </p:nvSpPr>
          <p:spPr>
            <a:xfrm>
              <a:off x="8130707" y="3671674"/>
              <a:ext cx="3703160" cy="2228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90000"/>
                </a:lnSpc>
                <a:defRPr/>
              </a:pPr>
              <a:r>
                <a:rPr lang="en-US" sz="2100" i="1" dirty="0">
                  <a:solidFill>
                    <a:srgbClr val="C00000"/>
                  </a:solidFill>
                  <a:latin typeface="Calibri" panose="020F0502020204030204"/>
                </a:rPr>
                <a:t>A: </a:t>
              </a: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</a:rPr>
                <a:t>Yes, under idealized assumptions:</a:t>
              </a:r>
            </a:p>
            <a:p>
              <a:pPr marL="257175" indent="-171450" defTabSz="685800">
                <a:lnSpc>
                  <a:spcPct val="90000"/>
                </a:lnSpc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same RTT</a:t>
              </a:r>
            </a:p>
            <a:p>
              <a:pPr marL="257175" indent="-171450" defTabSz="685800">
                <a:lnSpc>
                  <a:spcPct val="90000"/>
                </a:lnSpc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fixed number of sessions only in congestion avoidance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B3A82D-3CAE-9B48-AD89-484CB7470DDC}"/>
                </a:ext>
              </a:extLst>
            </p:cNvPr>
            <p:cNvSpPr/>
            <p:nvPr/>
          </p:nvSpPr>
          <p:spPr>
            <a:xfrm>
              <a:off x="7983110" y="3468687"/>
              <a:ext cx="3864041" cy="2450048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10BBF2-F84D-F54A-8EA9-8C4CDEC1F8FC}"/>
                </a:ext>
              </a:extLst>
            </p:cNvPr>
            <p:cNvSpPr/>
            <p:nvPr/>
          </p:nvSpPr>
          <p:spPr>
            <a:xfrm>
              <a:off x="8338252" y="3328994"/>
              <a:ext cx="1762727" cy="25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F32648-965E-544D-9501-D321D85B1D2E}"/>
                </a:ext>
              </a:extLst>
            </p:cNvPr>
            <p:cNvSpPr txBox="1"/>
            <p:nvPr/>
          </p:nvSpPr>
          <p:spPr>
            <a:xfrm>
              <a:off x="8332482" y="3205277"/>
              <a:ext cx="183272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2100" i="1" dirty="0">
                  <a:solidFill>
                    <a:srgbClr val="C00000"/>
                  </a:solidFill>
                  <a:latin typeface="Calibri" panose="020F0502020204030204"/>
                </a:rPr>
                <a:t>Is</a:t>
              </a:r>
              <a:r>
                <a:rPr lang="en-US" sz="2100" dirty="0">
                  <a:solidFill>
                    <a:srgbClr val="C00000"/>
                  </a:solidFill>
                  <a:latin typeface="Calibri" panose="020F0502020204030204"/>
                </a:rPr>
                <a:t> TCP fair?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7F874365-E6FC-E74F-ABF0-F2402AFDE7DD}"/>
              </a:ext>
            </a:extLst>
          </p:cNvPr>
          <p:cNvSpPr/>
          <p:nvPr/>
        </p:nvSpPr>
        <p:spPr>
          <a:xfrm>
            <a:off x="2248706" y="5128785"/>
            <a:ext cx="124691" cy="12469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06E0EBD2-9213-6D40-8DF6-4E431B8B6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2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utoUpdateAnimBg="0"/>
      <p:bldP spid="71" grpId="0" autoUpdateAnimBg="0"/>
      <p:bldP spid="73" grpId="0" autoUpdateAnimBg="0"/>
      <p:bldP spid="75" grpId="0" autoUpdateAnimBg="0"/>
      <p:bldP spid="9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59" y="1053058"/>
            <a:ext cx="81258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Fairness: must all network apps be “fair”?</a:t>
            </a:r>
            <a:endParaRPr lang="en-US" sz="3300" dirty="0"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BC3F9D5B-2A52-F04E-8551-FB9FA3EB2D43}"/>
              </a:ext>
            </a:extLst>
          </p:cNvPr>
          <p:cNvSpPr txBox="1">
            <a:spLocks noChangeArrowheads="1"/>
          </p:cNvSpPr>
          <p:nvPr/>
        </p:nvSpPr>
        <p:spPr>
          <a:xfrm>
            <a:off x="561975" y="1771650"/>
            <a:ext cx="3905250" cy="348615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Calibri" panose="020F0502020204030204"/>
              </a:rPr>
              <a:t>Fairness and UDP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multimedia apps often do not use TCP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do not want rate throttled by congestion control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instead use UDP: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send audio/video at constant rate, tolerate packet loss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there is no “Internet police” policing use of congestion control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87BD890A-15A2-C240-921B-F2A9B54123D0}"/>
              </a:ext>
            </a:extLst>
          </p:cNvPr>
          <p:cNvSpPr txBox="1">
            <a:spLocks noChangeArrowheads="1"/>
          </p:cNvSpPr>
          <p:nvPr/>
        </p:nvSpPr>
        <p:spPr>
          <a:xfrm>
            <a:off x="4657726" y="1752600"/>
            <a:ext cx="4181475" cy="380047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Calibri" panose="020F0502020204030204"/>
              </a:rPr>
              <a:t>Fairness, parallel TCP connections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application can open 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multiple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parallel connections between two hosts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web browsers do this , e.g., link of rate R with 9 existing connections: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new app asks for 1 TCP, gets rate R/10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new app asks for 11 TCPs, gets R/2 </a:t>
            </a: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FCF3160-EC3C-DC4B-A6F8-97BCA1C98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99872-69B3-414D-97BD-8B6006EA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974183"/>
            <a:ext cx="7886700" cy="740443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450"/>
              </a:spcBef>
            </a:pPr>
            <a:r>
              <a:rPr lang="en-US" dirty="0"/>
              <a:t>TCP, UDP: principal transport protocols for 40 years</a:t>
            </a:r>
            <a:endParaRPr lang="en-US" sz="1950" dirty="0"/>
          </a:p>
          <a:p>
            <a:pPr>
              <a:spcBef>
                <a:spcPts val="450"/>
              </a:spcBef>
            </a:pPr>
            <a:r>
              <a:rPr lang="en-US" dirty="0"/>
              <a:t>different “flavors” of TCP developed, for specific scenarios:</a:t>
            </a:r>
            <a:endParaRPr lang="en-US" sz="1950" dirty="0"/>
          </a:p>
          <a:p>
            <a:pPr marL="347663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Evolving transport-layer functionality</a:t>
            </a:r>
            <a:endParaRPr lang="en-US" sz="33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5FE7A73-4472-5C4F-8062-0327803AB9C7}"/>
              </a:ext>
            </a:extLst>
          </p:cNvPr>
          <p:cNvSpPr txBox="1">
            <a:spLocks/>
          </p:cNvSpPr>
          <p:nvPr/>
        </p:nvSpPr>
        <p:spPr>
          <a:xfrm>
            <a:off x="590550" y="4572000"/>
            <a:ext cx="7886700" cy="11144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lvl="1" indent="0" defTabSz="685800">
              <a:spcBef>
                <a:spcPts val="375"/>
              </a:spcBef>
              <a:buNone/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moving transport–layer functions to application layer, on top of UDP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HTTP/3: QUIC (coming up in Topic 6)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DDAA714-AEA1-4F44-A514-E68A84833FFD}"/>
              </a:ext>
            </a:extLst>
          </p:cNvPr>
          <p:cNvGraphicFramePr>
            <a:graphicFrameLocks noGrp="1"/>
          </p:cNvGraphicFramePr>
          <p:nvPr/>
        </p:nvGraphicFramePr>
        <p:xfrm>
          <a:off x="1593055" y="2800946"/>
          <a:ext cx="5941220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2588420">
                  <a:extLst>
                    <a:ext uri="{9D8B030D-6E8A-4147-A177-3AD203B41FA5}">
                      <a16:colId xmlns:a16="http://schemas.microsoft.com/office/drawing/2014/main" val="93450347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59746706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Scenario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Challenges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641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Long, fat pipes (large data transfers)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Many packets “in flight”; loss shuts down pipeline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9494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Wireless networks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Loss due to noisy wireless links, mobility; TCP treat this as congestion loss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129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Long-delay links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Extremely long RTTs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2428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center networks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Latency sensitive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0127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Background traffic flows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priority, “background” TCP flows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502626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2B6E534-05AF-3F4E-8ECD-9B33089B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534400" cy="44116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 “</a:t>
            </a:r>
            <a:r>
              <a:rPr lang="en-US" i="1" dirty="0"/>
              <a:t>big bag”:</a:t>
            </a:r>
          </a:p>
          <a:p>
            <a:pPr marL="0" indent="0">
              <a:buNone/>
            </a:pPr>
            <a:r>
              <a:rPr lang="en-US" dirty="0"/>
              <a:t>	Multiplexing, reliability, error-detection, error-recovery,</a:t>
            </a:r>
          </a:p>
          <a:p>
            <a:pPr marL="0" indent="0">
              <a:buNone/>
            </a:pPr>
            <a:r>
              <a:rPr lang="en-US" dirty="0"/>
              <a:t>		flow and congestion control, ….</a:t>
            </a:r>
          </a:p>
          <a:p>
            <a:endParaRPr lang="en-US" dirty="0"/>
          </a:p>
          <a:p>
            <a:r>
              <a:rPr lang="en-US" dirty="0"/>
              <a:t>UDP:</a:t>
            </a:r>
          </a:p>
          <a:p>
            <a:pPr lvl="1"/>
            <a:r>
              <a:rPr lang="en-US" dirty="0"/>
              <a:t>Minimalist - multiplexing and error detection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TCP: </a:t>
            </a:r>
          </a:p>
          <a:p>
            <a:pPr lvl="1"/>
            <a:r>
              <a:rPr lang="en-US" dirty="0"/>
              <a:t>somewhat hacky</a:t>
            </a:r>
          </a:p>
          <a:p>
            <a:pPr lvl="1"/>
            <a:r>
              <a:rPr lang="en-US" dirty="0"/>
              <a:t>but practical/deployable</a:t>
            </a:r>
          </a:p>
          <a:p>
            <a:pPr lvl="1"/>
            <a:r>
              <a:rPr lang="en-US" dirty="0"/>
              <a:t>good enough to have raised the bar for the deployment of new approaches </a:t>
            </a:r>
          </a:p>
          <a:p>
            <a:pPr lvl="1"/>
            <a:r>
              <a:rPr lang="en-US" dirty="0"/>
              <a:t>though the needs of datacenters change the status quos</a:t>
            </a:r>
          </a:p>
          <a:p>
            <a:r>
              <a:rPr lang="en-US" dirty="0"/>
              <a:t>Beyond TCP (discussed in Topic 6):</a:t>
            </a:r>
          </a:p>
          <a:p>
            <a:pPr lvl="1"/>
            <a:r>
              <a:rPr lang="en-US" dirty="0"/>
              <a:t>QUIC / application-aware transport layers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9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904832"/>
          </a:xfrm>
        </p:spPr>
        <p:txBody>
          <a:bodyPr>
            <a:normAutofit/>
          </a:bodyPr>
          <a:lstStyle/>
          <a:p>
            <a:r>
              <a:rPr lang="en-US" sz="4050" dirty="0"/>
              <a:t>Summary</a:t>
            </a:r>
            <a:endParaRPr lang="en-US" sz="4500" dirty="0"/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599018" y="2064801"/>
            <a:ext cx="8325469" cy="3935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254794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Multiplexing, demultiplexing: based on segment, datagram header field values</a:t>
            </a:r>
          </a:p>
          <a:p>
            <a:pPr marL="347663" indent="-254794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b="1" dirty="0">
                <a:solidFill>
                  <a:srgbClr val="C00000"/>
                </a:solidFill>
                <a:latin typeface="Calibri"/>
              </a:rPr>
              <a:t>UDP: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demultiplexing using destination port number (only)</a:t>
            </a:r>
          </a:p>
          <a:p>
            <a:pPr marL="347663" indent="-254794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700" b="1" dirty="0">
                <a:solidFill>
                  <a:srgbClr val="C00000"/>
                </a:solidFill>
                <a:latin typeface="Calibri"/>
              </a:rPr>
              <a:t>TCP: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demultiplexing using 4-tuple: source and destination IP addresses, and port numbers</a:t>
            </a:r>
          </a:p>
          <a:p>
            <a:pPr marL="92869" indent="0" defTabSz="685800">
              <a:spcBef>
                <a:spcPts val="750"/>
              </a:spcBef>
              <a:buNone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7663" indent="-254794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Multiplexing/demultiplexing can happen at </a:t>
            </a:r>
            <a:r>
              <a:rPr lang="en-US" sz="2400" i="1" dirty="0">
                <a:solidFill>
                  <a:prstClr val="black"/>
                </a:solidFill>
                <a:latin typeface="Calibri"/>
              </a:rPr>
              <a:t>any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layer 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1F71E3E-46C8-564B-892B-6C69AC246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Ports</a:t>
            </a:r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915400" cy="4800600"/>
          </a:xfrm>
        </p:spPr>
        <p:txBody>
          <a:bodyPr/>
          <a:lstStyle/>
          <a:p>
            <a:r>
              <a:rPr lang="en-US" sz="2400" dirty="0"/>
              <a:t>Separate 16-bit port address space for UDP and TCP</a:t>
            </a:r>
          </a:p>
          <a:p>
            <a:pPr lvl="1"/>
            <a:endParaRPr lang="en-US" i="1" dirty="0"/>
          </a:p>
          <a:p>
            <a:r>
              <a:rPr lang="en-US" sz="2400" dirty="0"/>
              <a:t>“Well known” ports</a:t>
            </a:r>
            <a:r>
              <a:rPr lang="en-US" sz="2400" i="1" dirty="0"/>
              <a:t> </a:t>
            </a:r>
            <a:r>
              <a:rPr lang="en-US" sz="2400" dirty="0"/>
              <a:t>(0-1023): everyone agrees which</a:t>
            </a:r>
            <a:br>
              <a:rPr lang="en-US" sz="2400" dirty="0"/>
            </a:br>
            <a:r>
              <a:rPr lang="en-US" sz="2400" dirty="0"/>
              <a:t> services run on these ports</a:t>
            </a:r>
          </a:p>
          <a:p>
            <a:pPr lvl="1"/>
            <a:r>
              <a:rPr lang="en-US" sz="2000" dirty="0"/>
              <a:t>e.g., ssh:22, http:80, https:443</a:t>
            </a:r>
          </a:p>
          <a:p>
            <a:pPr lvl="1"/>
            <a:r>
              <a:rPr lang="en-US" sz="2000" dirty="0"/>
              <a:t>helps client know server’s port</a:t>
            </a:r>
          </a:p>
          <a:p>
            <a:pPr lvl="1"/>
            <a:endParaRPr lang="en-US" sz="2000" dirty="0"/>
          </a:p>
          <a:p>
            <a:r>
              <a:rPr lang="en-US" sz="2400" dirty="0"/>
              <a:t>Ephemeral ports (most 1024-65535):  dynamically selected: as the source port for a client process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29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58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Transport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Commonly a layer </a:t>
            </a:r>
            <a:r>
              <a:rPr lang="en-US" dirty="0">
                <a:solidFill>
                  <a:srgbClr val="FF0000"/>
                </a:solidFill>
              </a:rPr>
              <a:t>at end-hosts</a:t>
            </a:r>
            <a:r>
              <a:rPr lang="en-US" dirty="0">
                <a:solidFill>
                  <a:srgbClr val="660066"/>
                </a:solidFill>
              </a:rPr>
              <a:t>, </a:t>
            </a:r>
            <a:r>
              <a:rPr lang="en-US" dirty="0"/>
              <a:t>between the application and network layer 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066801" y="38100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1233489" y="37941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1066801" y="4191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1325563" y="41751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1066801" y="4572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Text Box 9"/>
          <p:cNvSpPr txBox="1">
            <a:spLocks noChangeArrowheads="1"/>
          </p:cNvSpPr>
          <p:nvPr/>
        </p:nvSpPr>
        <p:spPr bwMode="auto">
          <a:xfrm>
            <a:off x="1331914" y="45561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1066801" y="4953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Text Box 11"/>
          <p:cNvSpPr txBox="1">
            <a:spLocks noChangeArrowheads="1"/>
          </p:cNvSpPr>
          <p:nvPr/>
        </p:nvSpPr>
        <p:spPr bwMode="auto">
          <a:xfrm>
            <a:off x="1311276" y="49371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6477001" y="38227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6643689" y="38068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477001" y="4203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Text Box 15"/>
          <p:cNvSpPr txBox="1">
            <a:spLocks noChangeArrowheads="1"/>
          </p:cNvSpPr>
          <p:nvPr/>
        </p:nvSpPr>
        <p:spPr bwMode="auto">
          <a:xfrm>
            <a:off x="6735763" y="41878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6477001" y="4584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6742114" y="45688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6477001" y="4965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Text Box 19"/>
          <p:cNvSpPr txBox="1">
            <a:spLocks noChangeArrowheads="1"/>
          </p:cNvSpPr>
          <p:nvPr/>
        </p:nvSpPr>
        <p:spPr bwMode="auto">
          <a:xfrm>
            <a:off x="6721476" y="49498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797301" y="4191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8" name="Text Box 21"/>
          <p:cNvSpPr txBox="1">
            <a:spLocks noChangeArrowheads="1"/>
          </p:cNvSpPr>
          <p:nvPr/>
        </p:nvSpPr>
        <p:spPr bwMode="auto">
          <a:xfrm>
            <a:off x="4056063" y="41751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3797301" y="4572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0" name="Text Box 23"/>
          <p:cNvSpPr txBox="1">
            <a:spLocks noChangeArrowheads="1"/>
          </p:cNvSpPr>
          <p:nvPr/>
        </p:nvSpPr>
        <p:spPr bwMode="auto">
          <a:xfrm>
            <a:off x="4064000" y="45561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3797301" y="4953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Text Box 25"/>
          <p:cNvSpPr txBox="1">
            <a:spLocks noChangeArrowheads="1"/>
          </p:cNvSpPr>
          <p:nvPr/>
        </p:nvSpPr>
        <p:spPr bwMode="auto">
          <a:xfrm>
            <a:off x="4041776" y="49371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cxnSp>
        <p:nvCxnSpPr>
          <p:cNvPr id="53273" name="AutoShape 26"/>
          <p:cNvCxnSpPr>
            <a:cxnSpLocks noChangeShapeType="1"/>
            <a:stCxn id="53257" idx="3"/>
            <a:endCxn id="53271" idx="1"/>
          </p:cNvCxnSpPr>
          <p:nvPr/>
        </p:nvCxnSpPr>
        <p:spPr bwMode="auto">
          <a:xfrm>
            <a:off x="2782888" y="5143500"/>
            <a:ext cx="10017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274" name="AutoShape 27"/>
          <p:cNvCxnSpPr>
            <a:cxnSpLocks noChangeShapeType="1"/>
            <a:stCxn id="53255" idx="3"/>
            <a:endCxn id="53269" idx="1"/>
          </p:cNvCxnSpPr>
          <p:nvPr/>
        </p:nvCxnSpPr>
        <p:spPr bwMode="auto">
          <a:xfrm>
            <a:off x="2782888" y="4762500"/>
            <a:ext cx="10017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275" name="AutoShape 28"/>
          <p:cNvCxnSpPr>
            <a:cxnSpLocks noChangeShapeType="1"/>
            <a:stCxn id="53253" idx="3"/>
            <a:endCxn id="53267" idx="1"/>
          </p:cNvCxnSpPr>
          <p:nvPr/>
        </p:nvCxnSpPr>
        <p:spPr bwMode="auto">
          <a:xfrm>
            <a:off x="2782888" y="4381500"/>
            <a:ext cx="10017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276" name="AutoShape 29"/>
          <p:cNvCxnSpPr>
            <a:cxnSpLocks noChangeShapeType="1"/>
            <a:stCxn id="53271" idx="3"/>
            <a:endCxn id="53265" idx="1"/>
          </p:cNvCxnSpPr>
          <p:nvPr/>
        </p:nvCxnSpPr>
        <p:spPr bwMode="auto">
          <a:xfrm>
            <a:off x="5500688" y="5143500"/>
            <a:ext cx="976312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277" name="AutoShape 30"/>
          <p:cNvCxnSpPr>
            <a:cxnSpLocks noChangeShapeType="1"/>
            <a:stCxn id="53269" idx="3"/>
            <a:endCxn id="53263" idx="1"/>
          </p:cNvCxnSpPr>
          <p:nvPr/>
        </p:nvCxnSpPr>
        <p:spPr bwMode="auto">
          <a:xfrm>
            <a:off x="5500688" y="4762500"/>
            <a:ext cx="976312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278" name="AutoShape 31"/>
          <p:cNvCxnSpPr>
            <a:cxnSpLocks noChangeShapeType="1"/>
            <a:stCxn id="53267" idx="3"/>
            <a:endCxn id="53261" idx="1"/>
          </p:cNvCxnSpPr>
          <p:nvPr/>
        </p:nvCxnSpPr>
        <p:spPr bwMode="auto">
          <a:xfrm>
            <a:off x="5500688" y="4381500"/>
            <a:ext cx="976312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279" name="AutoShape 32"/>
          <p:cNvCxnSpPr>
            <a:cxnSpLocks noChangeShapeType="1"/>
            <a:stCxn id="53251" idx="3"/>
            <a:endCxn id="53259" idx="1"/>
          </p:cNvCxnSpPr>
          <p:nvPr/>
        </p:nvCxnSpPr>
        <p:spPr bwMode="auto">
          <a:xfrm>
            <a:off x="2770189" y="4000500"/>
            <a:ext cx="3706812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3280" name="Group 33"/>
          <p:cNvGrpSpPr>
            <a:grpSpLocks/>
          </p:cNvGrpSpPr>
          <p:nvPr/>
        </p:nvGrpSpPr>
        <p:grpSpPr bwMode="auto">
          <a:xfrm>
            <a:off x="1066800" y="3441698"/>
            <a:ext cx="7113589" cy="400050"/>
            <a:chOff x="647" y="2280"/>
            <a:chExt cx="4481" cy="252"/>
          </a:xfrm>
          <a:solidFill>
            <a:srgbClr val="CCFFFF"/>
          </a:solidFill>
        </p:grpSpPr>
        <p:sp>
          <p:nvSpPr>
            <p:cNvPr id="53285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6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</a:rPr>
                <a:t>Application</a:t>
              </a:r>
            </a:p>
          </p:txBody>
        </p:sp>
        <p:sp>
          <p:nvSpPr>
            <p:cNvPr id="53287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8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latin typeface="Arial" charset="0"/>
                </a:rPr>
                <a:t>Application</a:t>
              </a:r>
            </a:p>
          </p:txBody>
        </p:sp>
        <p:cxnSp>
          <p:nvCxnSpPr>
            <p:cNvPr id="53289" name="AutoShape 38"/>
            <p:cNvCxnSpPr>
              <a:cxnSpLocks noChangeShapeType="1"/>
              <a:stCxn id="53285" idx="3"/>
              <a:endCxn id="53288" idx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53281" name="Text Box 39"/>
          <p:cNvSpPr txBox="1">
            <a:spLocks noChangeArrowheads="1"/>
          </p:cNvSpPr>
          <p:nvPr/>
        </p:nvSpPr>
        <p:spPr bwMode="auto">
          <a:xfrm>
            <a:off x="1339163" y="6246644"/>
            <a:ext cx="1157076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A</a:t>
            </a:r>
          </a:p>
        </p:txBody>
      </p:sp>
      <p:sp>
        <p:nvSpPr>
          <p:cNvPr id="53282" name="Text Box 40"/>
          <p:cNvSpPr txBox="1">
            <a:spLocks noChangeArrowheads="1"/>
          </p:cNvSpPr>
          <p:nvPr/>
        </p:nvSpPr>
        <p:spPr bwMode="auto">
          <a:xfrm>
            <a:off x="6826842" y="6170444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B</a:t>
            </a:r>
          </a:p>
        </p:txBody>
      </p:sp>
      <p:sp>
        <p:nvSpPr>
          <p:cNvPr id="53283" name="Text Box 41"/>
          <p:cNvSpPr txBox="1">
            <a:spLocks noChangeArrowheads="1"/>
          </p:cNvSpPr>
          <p:nvPr/>
        </p:nvSpPr>
        <p:spPr bwMode="auto">
          <a:xfrm>
            <a:off x="4121446" y="5943601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Router</a:t>
            </a:r>
          </a:p>
        </p:txBody>
      </p:sp>
      <p:sp>
        <p:nvSpPr>
          <p:cNvPr id="53284" name="Freeform 42"/>
          <p:cNvSpPr>
            <a:spLocks/>
          </p:cNvSpPr>
          <p:nvPr/>
        </p:nvSpPr>
        <p:spPr bwMode="auto">
          <a:xfrm>
            <a:off x="2590801" y="3429000"/>
            <a:ext cx="4114800" cy="1670050"/>
          </a:xfrm>
          <a:custGeom>
            <a:avLst/>
            <a:gdLst>
              <a:gd name="T0" fmla="*/ 0 w 2352"/>
              <a:gd name="T1" fmla="*/ 0 h 1968"/>
              <a:gd name="T2" fmla="*/ 0 w 2352"/>
              <a:gd name="T3" fmla="*/ 2147483647 h 1968"/>
              <a:gd name="T4" fmla="*/ 2147483647 w 2352"/>
              <a:gd name="T5" fmla="*/ 2147483647 h 1968"/>
              <a:gd name="T6" fmla="*/ 2147483647 w 2352"/>
              <a:gd name="T7" fmla="*/ 2147483647 h 1968"/>
              <a:gd name="T8" fmla="*/ 2147483647 w 2352"/>
              <a:gd name="T9" fmla="*/ 2147483647 h 1968"/>
              <a:gd name="T10" fmla="*/ 2147483647 w 2352"/>
              <a:gd name="T11" fmla="*/ 2147483647 h 1968"/>
              <a:gd name="T12" fmla="*/ 2147483647 w 2352"/>
              <a:gd name="T13" fmla="*/ 2147483647 h 1968"/>
              <a:gd name="T14" fmla="*/ 2147483647 w 2352"/>
              <a:gd name="T15" fmla="*/ 2147483647 h 1968"/>
              <a:gd name="T16" fmla="*/ 2147483647 w 2352"/>
              <a:gd name="T17" fmla="*/ 2147483647 h 1968"/>
              <a:gd name="T18" fmla="*/ 2147483647 w 2352"/>
              <a:gd name="T19" fmla="*/ 0 h 19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52"/>
              <a:gd name="T31" fmla="*/ 0 h 1968"/>
              <a:gd name="T32" fmla="*/ 2352 w 2352"/>
              <a:gd name="T33" fmla="*/ 1968 h 196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52" h="1968">
                <a:moveTo>
                  <a:pt x="0" y="0"/>
                </a:moveTo>
                <a:lnTo>
                  <a:pt x="0" y="1824"/>
                </a:lnTo>
                <a:lnTo>
                  <a:pt x="96" y="1968"/>
                </a:lnTo>
                <a:lnTo>
                  <a:pt x="864" y="1968"/>
                </a:lnTo>
                <a:lnTo>
                  <a:pt x="864" y="1200"/>
                </a:lnTo>
                <a:lnTo>
                  <a:pt x="1488" y="1200"/>
                </a:lnTo>
                <a:lnTo>
                  <a:pt x="1488" y="1968"/>
                </a:lnTo>
                <a:lnTo>
                  <a:pt x="2256" y="1968"/>
                </a:lnTo>
                <a:lnTo>
                  <a:pt x="2352" y="1824"/>
                </a:lnTo>
                <a:lnTo>
                  <a:pt x="2352" y="0"/>
                </a:ln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762000" y="3581400"/>
            <a:ext cx="2286000" cy="838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6172200" y="3581400"/>
            <a:ext cx="2286000" cy="838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pic>
        <p:nvPicPr>
          <p:cNvPr id="47" name="Picture 5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5486401"/>
            <a:ext cx="914400" cy="55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3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2999364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UDP: </a:t>
            </a:r>
            <a:r>
              <a:rPr lang="en-US" sz="3200" dirty="0">
                <a:latin typeface="Arial" charset="0"/>
              </a:rPr>
              <a:t>User Datagram Protocol </a:t>
            </a:r>
            <a:endParaRPr lang="en-US" sz="32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</a:rPr>
              <a:t>Lightweight communication between processes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Avoid overhead and delays of ordered, reliable delivery</a:t>
            </a:r>
          </a:p>
          <a:p>
            <a:endParaRPr lang="en-US" sz="2400" dirty="0">
              <a:latin typeface="Arial" charset="0"/>
            </a:endParaRPr>
          </a:p>
          <a:p>
            <a:r>
              <a:rPr lang="en-US" sz="2400" dirty="0">
                <a:latin typeface="Arial" charset="0"/>
              </a:rPr>
              <a:t>UDP described in RFC 768 – (1980!)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Destination IP address and port to support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demultiplexing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Optional error checking on the packet contents</a:t>
            </a:r>
          </a:p>
          <a:p>
            <a:pPr lvl="2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800" dirty="0">
                <a:latin typeface="Comic Sans MS" charset="0"/>
                <a:ea typeface="Arial" charset="0"/>
                <a:cs typeface="Arial" charset="0"/>
              </a:rPr>
              <a:t>checksum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field of 0 means </a:t>
            </a:r>
            <a:r>
              <a:rPr lang="ja-JP" altLang="en-US" sz="18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altLang="ja-JP" sz="1800" dirty="0">
                <a:latin typeface="Arial" charset="0"/>
                <a:ea typeface="Arial" charset="0"/>
                <a:cs typeface="Arial" charset="0"/>
              </a:rPr>
              <a:t>don</a:t>
            </a:r>
            <a:r>
              <a:rPr lang="ja-JP" altLang="en-US" sz="18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ja-JP" sz="1800" dirty="0">
                <a:latin typeface="Arial" charset="0"/>
                <a:ea typeface="Arial" charset="0"/>
                <a:cs typeface="Arial" charset="0"/>
              </a:rPr>
              <a:t>t verify checksum</a:t>
            </a:r>
            <a:r>
              <a:rPr lang="ja-JP" altLang="en-US" sz="180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altLang="ja-JP" sz="1800" dirty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altLang="ja-JP" sz="1800" b="1" i="1" dirty="0">
                <a:latin typeface="Arial" charset="0"/>
                <a:ea typeface="Arial" charset="0"/>
                <a:cs typeface="Arial" charset="0"/>
              </a:rPr>
              <a:t>not in IPv6!</a:t>
            </a:r>
            <a:endParaRPr lang="en-US" altLang="ja-JP" sz="1800" dirty="0">
              <a:latin typeface="Arial" charset="0"/>
              <a:ea typeface="Arial" charset="0"/>
              <a:cs typeface="Arial" charset="0"/>
            </a:endParaRPr>
          </a:p>
          <a:p>
            <a:pPr lvl="2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((this idea of optional checksum is removed in IPv6))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2" y="4953000"/>
            <a:ext cx="3522663" cy="1828800"/>
            <a:chOff x="2286000" y="4953000"/>
            <a:chExt cx="3522663" cy="1828800"/>
          </a:xfrm>
        </p:grpSpPr>
        <p:sp>
          <p:nvSpPr>
            <p:cNvPr id="284676" name="Rectangle 4"/>
            <p:cNvSpPr>
              <a:spLocks noChangeArrowheads="1"/>
            </p:cNvSpPr>
            <p:nvPr/>
          </p:nvSpPr>
          <p:spPr bwMode="auto">
            <a:xfrm>
              <a:off x="2286000" y="4953000"/>
              <a:ext cx="1760538" cy="5334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77" name="Rectangle 5"/>
            <p:cNvSpPr>
              <a:spLocks noChangeArrowheads="1"/>
            </p:cNvSpPr>
            <p:nvPr/>
          </p:nvSpPr>
          <p:spPr bwMode="auto">
            <a:xfrm>
              <a:off x="4046538" y="4953000"/>
              <a:ext cx="1760537" cy="5334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78" name="Rectangle 6"/>
            <p:cNvSpPr>
              <a:spLocks noChangeArrowheads="1"/>
            </p:cNvSpPr>
            <p:nvPr/>
          </p:nvSpPr>
          <p:spPr bwMode="auto">
            <a:xfrm>
              <a:off x="2286000" y="5486400"/>
              <a:ext cx="1760538" cy="5334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79" name="Rectangle 7"/>
            <p:cNvSpPr>
              <a:spLocks noChangeArrowheads="1"/>
            </p:cNvSpPr>
            <p:nvPr/>
          </p:nvSpPr>
          <p:spPr bwMode="auto">
            <a:xfrm>
              <a:off x="4046538" y="5486400"/>
              <a:ext cx="1760537" cy="5334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80" name="Line 8"/>
            <p:cNvSpPr>
              <a:spLocks noChangeShapeType="1"/>
            </p:cNvSpPr>
            <p:nvPr/>
          </p:nvSpPr>
          <p:spPr bwMode="auto">
            <a:xfrm>
              <a:off x="2286000" y="6019800"/>
              <a:ext cx="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81" name="Line 9"/>
            <p:cNvSpPr>
              <a:spLocks noChangeShapeType="1"/>
            </p:cNvSpPr>
            <p:nvPr/>
          </p:nvSpPr>
          <p:spPr bwMode="auto">
            <a:xfrm>
              <a:off x="5808663" y="6019800"/>
              <a:ext cx="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2570163" y="5070475"/>
              <a:ext cx="1295400" cy="36933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>
                  <a:latin typeface="Comic Sans MS" charset="0"/>
                </a:rPr>
                <a:t> SRC port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4275138" y="5070475"/>
              <a:ext cx="1295400" cy="36933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>
                  <a:latin typeface="Comic Sans MS" charset="0"/>
                </a:rPr>
                <a:t> DST port</a:t>
              </a:r>
            </a:p>
          </p:txBody>
        </p:sp>
        <p:sp>
          <p:nvSpPr>
            <p:cNvPr id="284684" name="Text Box 12"/>
            <p:cNvSpPr txBox="1">
              <a:spLocks noChangeArrowheads="1"/>
            </p:cNvSpPr>
            <p:nvPr/>
          </p:nvSpPr>
          <p:spPr bwMode="auto">
            <a:xfrm>
              <a:off x="2570163" y="5576888"/>
              <a:ext cx="1295400" cy="36933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 dirty="0">
                  <a:latin typeface="Comic Sans MS" charset="0"/>
                </a:rPr>
                <a:t>checksum</a:t>
              </a:r>
            </a:p>
          </p:txBody>
        </p:sp>
        <p:sp>
          <p:nvSpPr>
            <p:cNvPr id="284685" name="Text Box 13"/>
            <p:cNvSpPr txBox="1">
              <a:spLocks noChangeArrowheads="1"/>
            </p:cNvSpPr>
            <p:nvPr/>
          </p:nvSpPr>
          <p:spPr bwMode="auto">
            <a:xfrm>
              <a:off x="4522788" y="5576888"/>
              <a:ext cx="895349" cy="36933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>
                  <a:latin typeface="Comic Sans MS" charset="0"/>
                </a:rPr>
                <a:t>length</a:t>
              </a:r>
            </a:p>
          </p:txBody>
        </p:sp>
        <p:sp>
          <p:nvSpPr>
            <p:cNvPr id="284686" name="Text Box 14"/>
            <p:cNvSpPr txBox="1">
              <a:spLocks noChangeArrowheads="1"/>
            </p:cNvSpPr>
            <p:nvPr/>
          </p:nvSpPr>
          <p:spPr bwMode="auto">
            <a:xfrm>
              <a:off x="3684588" y="6248400"/>
              <a:ext cx="838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>
                  <a:latin typeface="Comic Sans MS" charset="0"/>
                </a:rPr>
                <a:t>DATA</a:t>
              </a:r>
            </a:p>
          </p:txBody>
        </p:sp>
      </p:grp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30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7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transport layer? 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229600" cy="44116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IP packets are addressed to a host but end-to-end communication is between application processes at  hosts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Need a way to decide which packets go to which applications (mux/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demux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dirty="0"/>
              <a:t>IP provides a weak service model (</a:t>
            </a:r>
            <a:r>
              <a:rPr lang="en-US" i="1" dirty="0"/>
              <a:t>best-effort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Packets can be corrupted, delayed, dropped, reordered, duplicated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0186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31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99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32</a:t>
            </a:fld>
            <a:endParaRPr lang="en-US" sz="1400" dirty="0">
              <a:latin typeface="Calibri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Principles of Reliable data transfer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33500"/>
            <a:ext cx="7658100" cy="838200"/>
          </a:xfrm>
        </p:spPr>
        <p:txBody>
          <a:bodyPr/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important in app., transport, link layers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top-10 list of important networking topics!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6871" name="Picture 5" descr="rdt_ser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2354985"/>
            <a:ext cx="76231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Rectangle 7"/>
          <p:cNvSpPr>
            <a:spLocks noChangeArrowheads="1"/>
          </p:cNvSpPr>
          <p:nvPr/>
        </p:nvSpPr>
        <p:spPr bwMode="auto">
          <a:xfrm>
            <a:off x="3962400" y="3492375"/>
            <a:ext cx="4800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746927" y="2034513"/>
            <a:ext cx="4192631" cy="471317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dirty="0"/>
              <a:t>In a perfect world, reliable transport is easy</a:t>
            </a:r>
          </a:p>
          <a:p>
            <a:pPr marL="0" indent="0">
              <a:buNone/>
            </a:pPr>
            <a:r>
              <a:rPr lang="en-US" sz="2000" dirty="0"/>
              <a:t>		</a:t>
            </a:r>
          </a:p>
          <a:p>
            <a:pPr marL="0" indent="0">
              <a:buNone/>
            </a:pPr>
            <a:r>
              <a:rPr lang="en-US" sz="2000" b="0" dirty="0"/>
              <a:t>But </a:t>
            </a:r>
            <a:r>
              <a:rPr lang="en-US" sz="2000" dirty="0"/>
              <a:t>the Internet default is </a:t>
            </a:r>
            <a:r>
              <a:rPr lang="en-US" sz="2000" i="1" dirty="0"/>
              <a:t>best-effort</a:t>
            </a:r>
            <a:endParaRPr lang="en-US" sz="2000" dirty="0"/>
          </a:p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/>
              <a:t>All the bad things best-effort can do</a:t>
            </a:r>
          </a:p>
          <a:p>
            <a:pPr lvl="1"/>
            <a:r>
              <a:rPr lang="en-US" sz="1800" b="0" dirty="0"/>
              <a:t>a packet is corrupted (bit errors)</a:t>
            </a:r>
          </a:p>
          <a:p>
            <a:pPr lvl="1"/>
            <a:r>
              <a:rPr lang="en-US" sz="1800" b="0" dirty="0"/>
              <a:t>a packet is lost </a:t>
            </a:r>
          </a:p>
          <a:p>
            <a:pPr lvl="1"/>
            <a:r>
              <a:rPr lang="en-US" sz="1800" b="0" dirty="0"/>
              <a:t>a packet is delayed (</a:t>
            </a:r>
            <a:r>
              <a:rPr lang="en-US" sz="1800" b="0" i="1" dirty="0">
                <a:solidFill>
                  <a:srgbClr val="000090"/>
                </a:solidFill>
              </a:rPr>
              <a:t>why?</a:t>
            </a:r>
            <a:r>
              <a:rPr lang="en-US" sz="1800" b="0" dirty="0"/>
              <a:t>)</a:t>
            </a:r>
          </a:p>
          <a:p>
            <a:pPr lvl="1"/>
            <a:r>
              <a:rPr lang="en-US" sz="1800" b="0" dirty="0"/>
              <a:t>packets are reordered (</a:t>
            </a:r>
            <a:r>
              <a:rPr lang="en-US" sz="1800" b="0" i="1" dirty="0">
                <a:solidFill>
                  <a:srgbClr val="000090"/>
                </a:solidFill>
              </a:rPr>
              <a:t>why?</a:t>
            </a:r>
            <a:r>
              <a:rPr lang="en-US" sz="1800" b="0" dirty="0">
                <a:solidFill>
                  <a:srgbClr val="000090"/>
                </a:solidFill>
              </a:rPr>
              <a:t>)</a:t>
            </a:r>
            <a:endParaRPr lang="en-US" sz="1800" b="0" dirty="0"/>
          </a:p>
          <a:p>
            <a:pPr lvl="1"/>
            <a:r>
              <a:rPr lang="en-US" sz="1800" b="0" dirty="0"/>
              <a:t>a packet is duplicated (</a:t>
            </a:r>
            <a:r>
              <a:rPr lang="en-US" sz="1800" b="0" i="1" dirty="0">
                <a:solidFill>
                  <a:srgbClr val="000090"/>
                </a:solidFill>
              </a:rPr>
              <a:t>why?</a:t>
            </a:r>
            <a:r>
              <a:rPr lang="en-US" sz="1800" b="0" dirty="0"/>
              <a:t>)</a:t>
            </a:r>
          </a:p>
          <a:p>
            <a:pPr marL="0" indent="0">
              <a:buNone/>
            </a:pPr>
            <a:endParaRPr lang="en-US" sz="20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7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92333F7E-FA0F-B64D-B603-683EB2F0E5F9}" type="slidenum">
              <a:rPr lang="en-US" sz="1400" smtClean="0">
                <a:latin typeface="Calibri"/>
              </a:rPr>
              <a:pPr algn="r"/>
              <a:t>33</a:t>
            </a:fld>
            <a:endParaRPr lang="en-US" sz="1400" dirty="0">
              <a:latin typeface="Calibri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Principles of Reliable data transfer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33500"/>
            <a:ext cx="7658100" cy="838200"/>
          </a:xfrm>
        </p:spPr>
        <p:txBody>
          <a:bodyPr/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important in app., transport, link layers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top-10 list of important networking topics!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7895" name="Picture 5" descr="rdt_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2114550"/>
            <a:ext cx="76231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Rectangle 6"/>
          <p:cNvSpPr>
            <a:spLocks noChangeArrowheads="1"/>
          </p:cNvSpPr>
          <p:nvPr/>
        </p:nvSpPr>
        <p:spPr bwMode="auto">
          <a:xfrm>
            <a:off x="3962400" y="3352800"/>
            <a:ext cx="4648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0D6719E0-AAAF-EC47-9ACD-AFC6BFA64F63}" type="slidenum">
              <a:rPr lang="en-US" sz="1400" smtClean="0">
                <a:latin typeface="Calibri"/>
              </a:rPr>
              <a:pPr algn="r"/>
              <a:t>34</a:t>
            </a:fld>
            <a:endParaRPr lang="en-US" sz="1400" dirty="0">
              <a:latin typeface="Calibri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Principles of Reliable data transfer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33500"/>
            <a:ext cx="7658100" cy="838200"/>
          </a:xfrm>
        </p:spPr>
        <p:txBody>
          <a:bodyPr/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important in app., transport, link layers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top-10 list of important networking topics!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8919" name="Picture 5" descr="rdt_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2114550"/>
            <a:ext cx="76231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 flipH="1">
            <a:off x="7358866" y="4386898"/>
            <a:ext cx="1135399" cy="234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6935265" y="3401212"/>
            <a:ext cx="1559001" cy="234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6085" y="3296280"/>
            <a:ext cx="107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Queen Mary"/>
                <a:cs typeface="Queen Mary"/>
              </a:rPr>
              <a:t>rdt_rcv</a:t>
            </a:r>
            <a:r>
              <a:rPr lang="en-US" dirty="0">
                <a:latin typeface="Queen Mary"/>
                <a:cs typeface="Queen Mary"/>
              </a:rPr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866" y="4282531"/>
            <a:ext cx="125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Queen Mary"/>
                <a:cs typeface="Queen Mary"/>
              </a:rPr>
              <a:t>udt_rcv</a:t>
            </a:r>
            <a:r>
              <a:rPr lang="en-US" sz="2000" dirty="0">
                <a:latin typeface="Queen Mary"/>
                <a:cs typeface="Queen Mary"/>
              </a:rPr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834E39-8225-8671-80DE-71EDDDCE3A86}"/>
              </a:ext>
            </a:extLst>
          </p:cNvPr>
          <p:cNvGrpSpPr/>
          <p:nvPr/>
        </p:nvGrpSpPr>
        <p:grpSpPr>
          <a:xfrm>
            <a:off x="511302" y="4050085"/>
            <a:ext cx="6618841" cy="2324043"/>
            <a:chOff x="1836941" y="3581427"/>
            <a:chExt cx="6618841" cy="23240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53ABFD-E7B1-9CF3-5E5A-FC618CD85247}"/>
                </a:ext>
              </a:extLst>
            </p:cNvPr>
            <p:cNvSpPr txBox="1"/>
            <p:nvPr/>
          </p:nvSpPr>
          <p:spPr>
            <a:xfrm>
              <a:off x="1836941" y="4274254"/>
              <a:ext cx="3718195" cy="16312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Complexity of reliable data transfer protocol  will depend (strongly) on characteristics of unreliable channel (lose, corrupt, reorder data?)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1B92E2-F493-96BB-9E93-4B891A407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2544" y="3581427"/>
              <a:ext cx="1036724" cy="10835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032E3E-9968-8EAE-9434-B41055E6D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2544" y="3649305"/>
              <a:ext cx="3083238" cy="10156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43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3" descr="rdt_par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652714"/>
            <a:ext cx="5969000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F6404857-C4CE-634B-8319-432133AFEE24}" type="slidenum">
              <a:rPr lang="en-US" sz="1400" smtClean="0">
                <a:latin typeface="Calibri"/>
              </a:rPr>
              <a:pPr algn="r"/>
              <a:t>35</a:t>
            </a:fld>
            <a:endParaRPr lang="en-US" sz="1400" dirty="0">
              <a:latin typeface="Calibri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Reliable data transfer: getting started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2" name="Text Box 4"/>
          <p:cNvSpPr txBox="1">
            <a:spLocks noChangeArrowheads="1"/>
          </p:cNvSpPr>
          <p:nvPr/>
        </p:nvSpPr>
        <p:spPr bwMode="auto">
          <a:xfrm>
            <a:off x="1049071" y="3113089"/>
            <a:ext cx="7815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  <a:latin typeface="Calibri"/>
              </a:rPr>
              <a:t>send</a:t>
            </a:r>
          </a:p>
          <a:p>
            <a:r>
              <a:rPr lang="en-US" sz="2400" dirty="0">
                <a:solidFill>
                  <a:schemeClr val="accent2"/>
                </a:solidFill>
                <a:latin typeface="Calibri"/>
              </a:rPr>
              <a:t>side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39943" name="Text Box 5"/>
          <p:cNvSpPr txBox="1">
            <a:spLocks noChangeArrowheads="1"/>
          </p:cNvSpPr>
          <p:nvPr/>
        </p:nvSpPr>
        <p:spPr bwMode="auto">
          <a:xfrm>
            <a:off x="7235906" y="3122614"/>
            <a:ext cx="10841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  <a:latin typeface="Calibri"/>
              </a:rPr>
              <a:t>receive</a:t>
            </a:r>
          </a:p>
          <a:p>
            <a:r>
              <a:rPr lang="en-US" sz="2400" dirty="0">
                <a:solidFill>
                  <a:schemeClr val="accent2"/>
                </a:solidFill>
                <a:latin typeface="Calibri"/>
              </a:rPr>
              <a:t>side</a:t>
            </a:r>
            <a:endParaRPr lang="en-US" sz="2400" dirty="0">
              <a:latin typeface="Times New Roman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7014" y="1460500"/>
            <a:ext cx="3965575" cy="1416050"/>
            <a:chOff x="143" y="920"/>
            <a:chExt cx="2498" cy="892"/>
          </a:xfrm>
        </p:grpSpPr>
        <p:sp>
          <p:nvSpPr>
            <p:cNvPr id="39960" name="Text Box 7"/>
            <p:cNvSpPr txBox="1">
              <a:spLocks noChangeArrowheads="1"/>
            </p:cNvSpPr>
            <p:nvPr/>
          </p:nvSpPr>
          <p:spPr bwMode="auto">
            <a:xfrm>
              <a:off x="143" y="920"/>
              <a:ext cx="2498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b="1" dirty="0" err="1">
                  <a:solidFill>
                    <a:srgbClr val="FF0000"/>
                  </a:solidFill>
                  <a:latin typeface="Courier New" charset="0"/>
                </a:rPr>
                <a:t>rdt_send</a:t>
              </a:r>
              <a:r>
                <a:rPr lang="en-US" sz="1800" b="1" dirty="0">
                  <a:solidFill>
                    <a:srgbClr val="FF0000"/>
                  </a:solidFill>
                  <a:latin typeface="Courier New" charset="0"/>
                </a:rPr>
                <a:t>():</a:t>
              </a:r>
              <a:r>
                <a:rPr lang="en-US" sz="1800" dirty="0">
                  <a:latin typeface="Times New Roman" charset="0"/>
                </a:rPr>
                <a:t> </a:t>
              </a:r>
              <a:r>
                <a:rPr lang="en-US" sz="1800" dirty="0">
                  <a:latin typeface="Calibri"/>
                </a:rPr>
                <a:t>called from above, (e.g., by app.). Passed data to </a:t>
              </a:r>
            </a:p>
            <a:p>
              <a:r>
                <a:rPr lang="en-US" sz="1800" dirty="0">
                  <a:latin typeface="Calibri"/>
                </a:rPr>
                <a:t>deliver to receiver upper layer</a:t>
              </a:r>
              <a:endParaRPr lang="en-US" sz="2400" dirty="0">
                <a:latin typeface="Times New Roman" charset="0"/>
              </a:endParaRPr>
            </a:p>
          </p:txBody>
        </p:sp>
        <p:grpSp>
          <p:nvGrpSpPr>
            <p:cNvPr id="39961" name="Group 8"/>
            <p:cNvGrpSpPr>
              <a:grpSpLocks/>
            </p:cNvGrpSpPr>
            <p:nvPr/>
          </p:nvGrpSpPr>
          <p:grpSpPr bwMode="auto">
            <a:xfrm>
              <a:off x="240" y="930"/>
              <a:ext cx="2370" cy="882"/>
              <a:chOff x="240" y="942"/>
              <a:chExt cx="2370" cy="882"/>
            </a:xfrm>
          </p:grpSpPr>
          <p:sp>
            <p:nvSpPr>
              <p:cNvPr id="39962" name="Line 9"/>
              <p:cNvSpPr>
                <a:spLocks noChangeShapeType="1"/>
              </p:cNvSpPr>
              <p:nvPr/>
            </p:nvSpPr>
            <p:spPr bwMode="auto">
              <a:xfrm>
                <a:off x="942" y="1500"/>
                <a:ext cx="174" cy="3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63" name="Rectangle 10"/>
              <p:cNvSpPr>
                <a:spLocks noChangeArrowheads="1"/>
              </p:cNvSpPr>
              <p:nvPr/>
            </p:nvSpPr>
            <p:spPr bwMode="auto">
              <a:xfrm>
                <a:off x="240" y="942"/>
                <a:ext cx="2370" cy="5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76226" y="4381500"/>
            <a:ext cx="3762375" cy="1870076"/>
            <a:chOff x="174" y="2760"/>
            <a:chExt cx="2370" cy="1178"/>
          </a:xfrm>
        </p:grpSpPr>
        <p:sp>
          <p:nvSpPr>
            <p:cNvPr id="39956" name="Text Box 12"/>
            <p:cNvSpPr txBox="1">
              <a:spLocks noChangeArrowheads="1"/>
            </p:cNvSpPr>
            <p:nvPr/>
          </p:nvSpPr>
          <p:spPr bwMode="auto">
            <a:xfrm>
              <a:off x="233" y="3356"/>
              <a:ext cx="2144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b="1" dirty="0" err="1">
                  <a:solidFill>
                    <a:srgbClr val="FF0000"/>
                  </a:solidFill>
                  <a:latin typeface="Courier New" charset="0"/>
                </a:rPr>
                <a:t>udt_send</a:t>
              </a:r>
              <a:r>
                <a:rPr lang="en-US" sz="1800" b="1" dirty="0">
                  <a:solidFill>
                    <a:srgbClr val="FF0000"/>
                  </a:solidFill>
                  <a:latin typeface="Courier New" charset="0"/>
                </a:rPr>
                <a:t>():</a:t>
              </a:r>
              <a:r>
                <a:rPr lang="en-US" sz="1800" dirty="0">
                  <a:latin typeface="Times New Roman" charset="0"/>
                </a:rPr>
                <a:t> </a:t>
              </a:r>
              <a:r>
                <a:rPr lang="en-US" sz="1800" dirty="0">
                  <a:latin typeface="Calibri"/>
                </a:rPr>
                <a:t>called by </a:t>
              </a:r>
              <a:r>
                <a:rPr lang="en-US" sz="1800" dirty="0" err="1">
                  <a:latin typeface="Calibri"/>
                </a:rPr>
                <a:t>rdt</a:t>
              </a:r>
              <a:r>
                <a:rPr lang="en-US" sz="1800" dirty="0">
                  <a:latin typeface="Calibri"/>
                </a:rPr>
                <a:t>,</a:t>
              </a:r>
            </a:p>
            <a:p>
              <a:r>
                <a:rPr lang="en-US" sz="1800" dirty="0">
                  <a:latin typeface="Calibri"/>
                </a:rPr>
                <a:t>to transfer packet over </a:t>
              </a:r>
            </a:p>
            <a:p>
              <a:r>
                <a:rPr lang="en-US" sz="1800" dirty="0">
                  <a:latin typeface="Calibri"/>
                </a:rPr>
                <a:t>unreliable channel to receiver</a:t>
              </a:r>
              <a:endParaRPr lang="en-US" sz="2400" dirty="0">
                <a:latin typeface="Times New Roman" charset="0"/>
              </a:endParaRPr>
            </a:p>
          </p:txBody>
        </p:sp>
        <p:grpSp>
          <p:nvGrpSpPr>
            <p:cNvPr id="39957" name="Group 13"/>
            <p:cNvGrpSpPr>
              <a:grpSpLocks/>
            </p:cNvGrpSpPr>
            <p:nvPr/>
          </p:nvGrpSpPr>
          <p:grpSpPr bwMode="auto">
            <a:xfrm>
              <a:off x="174" y="2760"/>
              <a:ext cx="2370" cy="1170"/>
              <a:chOff x="174" y="2760"/>
              <a:chExt cx="2370" cy="1170"/>
            </a:xfrm>
          </p:grpSpPr>
          <p:sp>
            <p:nvSpPr>
              <p:cNvPr id="39958" name="Line 14"/>
              <p:cNvSpPr>
                <a:spLocks noChangeShapeType="1"/>
              </p:cNvSpPr>
              <p:nvPr/>
            </p:nvSpPr>
            <p:spPr bwMode="auto">
              <a:xfrm flipV="1">
                <a:off x="882" y="2760"/>
                <a:ext cx="228" cy="60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59" name="Rectangle 15"/>
              <p:cNvSpPr>
                <a:spLocks noChangeArrowheads="1"/>
              </p:cNvSpPr>
              <p:nvPr/>
            </p:nvSpPr>
            <p:spPr bwMode="auto">
              <a:xfrm>
                <a:off x="174" y="3372"/>
                <a:ext cx="2370" cy="5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4981577" y="1470026"/>
            <a:ext cx="3762375" cy="1349375"/>
            <a:chOff x="3138" y="926"/>
            <a:chExt cx="2370" cy="850"/>
          </a:xfrm>
        </p:grpSpPr>
        <p:sp>
          <p:nvSpPr>
            <p:cNvPr id="39948" name="Text Box 22"/>
            <p:cNvSpPr txBox="1">
              <a:spLocks noChangeArrowheads="1"/>
            </p:cNvSpPr>
            <p:nvPr/>
          </p:nvSpPr>
          <p:spPr bwMode="auto">
            <a:xfrm>
              <a:off x="3215" y="926"/>
              <a:ext cx="207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b="1" dirty="0" err="1">
                  <a:solidFill>
                    <a:srgbClr val="FF0000"/>
                  </a:solidFill>
                  <a:latin typeface="Courier New" charset="0"/>
                </a:rPr>
                <a:t>rdt_rcv</a:t>
              </a:r>
              <a:r>
                <a:rPr lang="en-US" sz="1800" b="1" dirty="0">
                  <a:solidFill>
                    <a:srgbClr val="FF0000"/>
                  </a:solidFill>
                  <a:latin typeface="Courier New" charset="0"/>
                </a:rPr>
                <a:t>():</a:t>
              </a:r>
              <a:r>
                <a:rPr lang="en-US" sz="1800" dirty="0">
                  <a:latin typeface="Times New Roman" charset="0"/>
                </a:rPr>
                <a:t> </a:t>
              </a:r>
              <a:r>
                <a:rPr lang="en-US" sz="1800" dirty="0">
                  <a:latin typeface="Calibri"/>
                </a:rPr>
                <a:t>called by </a:t>
              </a:r>
              <a:r>
                <a:rPr lang="en-US" sz="1800" b="1" dirty="0" err="1">
                  <a:latin typeface="Courier New" charset="0"/>
                </a:rPr>
                <a:t>rdt</a:t>
              </a:r>
              <a:r>
                <a:rPr lang="en-US" sz="1800" dirty="0">
                  <a:latin typeface="Calibri"/>
                </a:rPr>
                <a:t> to deliver data to upper</a:t>
              </a:r>
              <a:endParaRPr lang="en-US" sz="2400" dirty="0">
                <a:latin typeface="Times New Roman" charset="0"/>
              </a:endParaRPr>
            </a:p>
          </p:txBody>
        </p:sp>
        <p:grpSp>
          <p:nvGrpSpPr>
            <p:cNvPr id="39949" name="Group 23"/>
            <p:cNvGrpSpPr>
              <a:grpSpLocks/>
            </p:cNvGrpSpPr>
            <p:nvPr/>
          </p:nvGrpSpPr>
          <p:grpSpPr bwMode="auto">
            <a:xfrm>
              <a:off x="3138" y="942"/>
              <a:ext cx="2370" cy="834"/>
              <a:chOff x="3138" y="942"/>
              <a:chExt cx="2370" cy="834"/>
            </a:xfrm>
          </p:grpSpPr>
          <p:sp>
            <p:nvSpPr>
              <p:cNvPr id="39950" name="Line 24"/>
              <p:cNvSpPr>
                <a:spLocks noChangeShapeType="1"/>
              </p:cNvSpPr>
              <p:nvPr/>
            </p:nvSpPr>
            <p:spPr bwMode="auto">
              <a:xfrm flipH="1">
                <a:off x="4560" y="1344"/>
                <a:ext cx="150" cy="43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51" name="Rectangle 25"/>
              <p:cNvSpPr>
                <a:spLocks noChangeArrowheads="1"/>
              </p:cNvSpPr>
              <p:nvPr/>
            </p:nvSpPr>
            <p:spPr bwMode="auto">
              <a:xfrm>
                <a:off x="3138" y="942"/>
                <a:ext cx="2370" cy="3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470973" y="2754618"/>
            <a:ext cx="2135003" cy="400110"/>
            <a:chOff x="6935263" y="3296280"/>
            <a:chExt cx="1559001" cy="400110"/>
          </a:xfrm>
        </p:grpSpPr>
        <p:sp>
          <p:nvSpPr>
            <p:cNvPr id="28" name="Rectangle 27"/>
            <p:cNvSpPr/>
            <p:nvPr/>
          </p:nvSpPr>
          <p:spPr>
            <a:xfrm flipH="1">
              <a:off x="6935263" y="3401212"/>
              <a:ext cx="1559001" cy="2348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56084" y="3296280"/>
              <a:ext cx="1075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Queen Mary"/>
                  <a:cs typeface="Queen Mary"/>
                </a:rPr>
                <a:t>rdt_rcv</a:t>
              </a:r>
              <a:r>
                <a:rPr lang="en-US" sz="2000" dirty="0">
                  <a:latin typeface="Queen Mary"/>
                  <a:cs typeface="Queen Mary"/>
                </a:rPr>
                <a:t>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13383" y="4061653"/>
            <a:ext cx="1759019" cy="400110"/>
            <a:chOff x="7358865" y="4282531"/>
            <a:chExt cx="1253375" cy="400110"/>
          </a:xfrm>
        </p:grpSpPr>
        <p:sp>
          <p:nvSpPr>
            <p:cNvPr id="27" name="Rectangle 26"/>
            <p:cNvSpPr/>
            <p:nvPr/>
          </p:nvSpPr>
          <p:spPr>
            <a:xfrm flipH="1">
              <a:off x="7358865" y="4386897"/>
              <a:ext cx="1135398" cy="2348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58865" y="4282531"/>
              <a:ext cx="1253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Queen Mary"/>
                  <a:cs typeface="Queen Mary"/>
                </a:rPr>
                <a:t>udt_rcv</a:t>
              </a:r>
              <a:r>
                <a:rPr lang="en-US" sz="2000" dirty="0">
                  <a:latin typeface="Queen Mary"/>
                  <a:cs typeface="Queen Mary"/>
                </a:rPr>
                <a:t>()</a:t>
              </a: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4922839" y="4362451"/>
            <a:ext cx="3965575" cy="1647825"/>
            <a:chOff x="3101" y="2748"/>
            <a:chExt cx="2498" cy="1038"/>
          </a:xfrm>
        </p:grpSpPr>
        <p:sp>
          <p:nvSpPr>
            <p:cNvPr id="39952" name="Text Box 17"/>
            <p:cNvSpPr txBox="1">
              <a:spLocks noChangeArrowheads="1"/>
            </p:cNvSpPr>
            <p:nvPr/>
          </p:nvSpPr>
          <p:spPr bwMode="auto">
            <a:xfrm>
              <a:off x="3101" y="3368"/>
              <a:ext cx="249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b="1" dirty="0" err="1">
                  <a:solidFill>
                    <a:srgbClr val="FF0000"/>
                  </a:solidFill>
                  <a:latin typeface="Courier New" charset="0"/>
                </a:rPr>
                <a:t>udt_rcv</a:t>
              </a:r>
              <a:r>
                <a:rPr lang="en-US" sz="1800" b="1" dirty="0">
                  <a:solidFill>
                    <a:srgbClr val="FF0000"/>
                  </a:solidFill>
                  <a:latin typeface="Courier New" charset="0"/>
                </a:rPr>
                <a:t>():</a:t>
              </a:r>
              <a:r>
                <a:rPr lang="en-US" sz="1800" dirty="0">
                  <a:latin typeface="Times New Roman" charset="0"/>
                </a:rPr>
                <a:t> </a:t>
              </a:r>
              <a:r>
                <a:rPr lang="en-US" sz="1800" dirty="0">
                  <a:latin typeface="Calibri"/>
                </a:rPr>
                <a:t>called when packet arrives on </a:t>
              </a:r>
              <a:r>
                <a:rPr lang="en-US" sz="1800" dirty="0" err="1">
                  <a:latin typeface="Calibri"/>
                </a:rPr>
                <a:t>rcv</a:t>
              </a:r>
              <a:r>
                <a:rPr lang="en-US" sz="1800" dirty="0">
                  <a:latin typeface="Calibri"/>
                </a:rPr>
                <a:t>-side of channel</a:t>
              </a:r>
              <a:endParaRPr lang="en-US" sz="2400" dirty="0">
                <a:latin typeface="Times New Roman" charset="0"/>
              </a:endParaRPr>
            </a:p>
          </p:txBody>
        </p:sp>
        <p:grpSp>
          <p:nvGrpSpPr>
            <p:cNvPr id="39953" name="Group 18"/>
            <p:cNvGrpSpPr>
              <a:grpSpLocks/>
            </p:cNvGrpSpPr>
            <p:nvPr/>
          </p:nvGrpSpPr>
          <p:grpSpPr bwMode="auto">
            <a:xfrm>
              <a:off x="3162" y="2748"/>
              <a:ext cx="2370" cy="1038"/>
              <a:chOff x="3162" y="2748"/>
              <a:chExt cx="2370" cy="1038"/>
            </a:xfrm>
          </p:grpSpPr>
          <p:sp>
            <p:nvSpPr>
              <p:cNvPr id="39954" name="Line 19"/>
              <p:cNvSpPr>
                <a:spLocks noChangeShapeType="1"/>
              </p:cNvSpPr>
              <p:nvPr/>
            </p:nvSpPr>
            <p:spPr bwMode="auto">
              <a:xfrm flipH="1" flipV="1">
                <a:off x="4596" y="2748"/>
                <a:ext cx="300" cy="6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55" name="Rectangle 20"/>
              <p:cNvSpPr>
                <a:spLocks noChangeArrowheads="1"/>
              </p:cNvSpPr>
              <p:nvPr/>
            </p:nvSpPr>
            <p:spPr bwMode="auto">
              <a:xfrm>
                <a:off x="3162" y="3390"/>
                <a:ext cx="2370" cy="3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latin typeface="Calibri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45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B5DD9DA9-872E-3847-806F-16FCEA22A28E}" type="slidenum">
              <a:rPr lang="en-US" sz="1400" smtClean="0">
                <a:latin typeface="Calibri"/>
              </a:rPr>
              <a:pPr algn="r"/>
              <a:t>36</a:t>
            </a:fld>
            <a:endParaRPr lang="en-US" sz="1400" dirty="0">
              <a:latin typeface="Calibri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Reliable data transfer: getting started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49" y="1304925"/>
            <a:ext cx="7258051" cy="33528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We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 err="1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ll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: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incrementally develop sender, receiver sides of reliable data transfer protocol (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rdt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consider only unidirectional data transfer</a:t>
            </a:r>
          </a:p>
          <a:p>
            <a:pPr lvl="1"/>
            <a:r>
              <a:rPr lang="en-US" sz="2000" dirty="0">
                <a:ea typeface="ＭＳ Ｐゴシック" charset="0"/>
              </a:rPr>
              <a:t>but control info will flow on both directions!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use finite state machines (FSM)  to specify sender, receiver</a:t>
            </a:r>
          </a:p>
        </p:txBody>
      </p:sp>
      <p:grpSp>
        <p:nvGrpSpPr>
          <p:cNvPr id="40966" name="Group 4"/>
          <p:cNvGrpSpPr>
            <a:grpSpLocks/>
          </p:cNvGrpSpPr>
          <p:nvPr/>
        </p:nvGrpSpPr>
        <p:grpSpPr bwMode="auto">
          <a:xfrm>
            <a:off x="3095626" y="4619626"/>
            <a:ext cx="885825" cy="942975"/>
            <a:chOff x="690" y="3294"/>
            <a:chExt cx="558" cy="594"/>
          </a:xfrm>
        </p:grpSpPr>
        <p:sp>
          <p:nvSpPr>
            <p:cNvPr id="40983" name="Oval 5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4" name="Oval 6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5" name="Text Box 7"/>
            <p:cNvSpPr txBox="1">
              <a:spLocks noChangeArrowheads="1"/>
            </p:cNvSpPr>
            <p:nvPr/>
          </p:nvSpPr>
          <p:spPr bwMode="auto">
            <a:xfrm>
              <a:off x="708" y="3425"/>
              <a:ext cx="43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Calibri"/>
                </a:rPr>
                <a:t>state</a:t>
              </a:r>
            </a:p>
            <a:p>
              <a:r>
                <a:rPr lang="en-US" sz="2000" dirty="0">
                  <a:latin typeface="Calibri"/>
                </a:rPr>
                <a:t>1</a:t>
              </a:r>
            </a:p>
          </p:txBody>
        </p:sp>
      </p:grpSp>
      <p:sp>
        <p:nvSpPr>
          <p:cNvPr id="40967" name="Freeform 8"/>
          <p:cNvSpPr>
            <a:spLocks/>
          </p:cNvSpPr>
          <p:nvPr/>
        </p:nvSpPr>
        <p:spPr bwMode="auto">
          <a:xfrm>
            <a:off x="3981451" y="4638675"/>
            <a:ext cx="3952875" cy="285750"/>
          </a:xfrm>
          <a:custGeom>
            <a:avLst/>
            <a:gdLst>
              <a:gd name="T0" fmla="*/ 0 w 1446"/>
              <a:gd name="T1" fmla="*/ 453628125 h 180"/>
              <a:gd name="T2" fmla="*/ 2147483647 w 1446"/>
              <a:gd name="T3" fmla="*/ 423386250 h 180"/>
              <a:gd name="T4" fmla="*/ 0 60000 65536"/>
              <a:gd name="T5" fmla="*/ 0 60000 65536"/>
              <a:gd name="T6" fmla="*/ 0 w 1446"/>
              <a:gd name="T7" fmla="*/ 0 h 180"/>
              <a:gd name="T8" fmla="*/ 1446 w 1446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0968" name="Group 9"/>
          <p:cNvGrpSpPr>
            <a:grpSpLocks/>
          </p:cNvGrpSpPr>
          <p:nvPr/>
        </p:nvGrpSpPr>
        <p:grpSpPr bwMode="auto">
          <a:xfrm>
            <a:off x="7848601" y="4724401"/>
            <a:ext cx="885825" cy="942975"/>
            <a:chOff x="690" y="3294"/>
            <a:chExt cx="558" cy="594"/>
          </a:xfrm>
        </p:grpSpPr>
        <p:sp>
          <p:nvSpPr>
            <p:cNvPr id="40980" name="Oval 10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1" name="Oval 11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2" name="Text Box 12"/>
            <p:cNvSpPr txBox="1">
              <a:spLocks noChangeArrowheads="1"/>
            </p:cNvSpPr>
            <p:nvPr/>
          </p:nvSpPr>
          <p:spPr bwMode="auto">
            <a:xfrm>
              <a:off x="708" y="3425"/>
              <a:ext cx="43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Calibri"/>
                </a:rPr>
                <a:t>state</a:t>
              </a:r>
            </a:p>
            <a:p>
              <a:r>
                <a:rPr lang="en-US" sz="2000" dirty="0">
                  <a:latin typeface="Calibri"/>
                </a:rPr>
                <a:t>2</a:t>
              </a:r>
            </a:p>
          </p:txBody>
        </p:sp>
      </p:grpSp>
      <p:sp>
        <p:nvSpPr>
          <p:cNvPr id="40969" name="Text Box 13"/>
          <p:cNvSpPr txBox="1">
            <a:spLocks noChangeArrowheads="1"/>
          </p:cNvSpPr>
          <p:nvPr/>
        </p:nvSpPr>
        <p:spPr bwMode="auto">
          <a:xfrm>
            <a:off x="4323490" y="4013200"/>
            <a:ext cx="29290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event causing state transition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40970" name="Text Box 14"/>
          <p:cNvSpPr txBox="1">
            <a:spLocks noChangeArrowheads="1"/>
          </p:cNvSpPr>
          <p:nvPr/>
        </p:nvSpPr>
        <p:spPr bwMode="auto">
          <a:xfrm>
            <a:off x="4257308" y="4308475"/>
            <a:ext cx="3185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actions taken on state transition</a:t>
            </a:r>
            <a:endParaRPr lang="en-US" sz="24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40971" name="Line 15"/>
          <p:cNvSpPr>
            <a:spLocks noChangeShapeType="1"/>
          </p:cNvSpPr>
          <p:nvPr/>
        </p:nvSpPr>
        <p:spPr bwMode="auto">
          <a:xfrm>
            <a:off x="4105277" y="4352925"/>
            <a:ext cx="33813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40972" name="Rectangle 16"/>
          <p:cNvSpPr>
            <a:spLocks noChangeArrowheads="1"/>
          </p:cNvSpPr>
          <p:nvPr/>
        </p:nvSpPr>
        <p:spPr bwMode="auto">
          <a:xfrm>
            <a:off x="123826" y="4686300"/>
            <a:ext cx="27717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1800" dirty="0">
                <a:solidFill>
                  <a:srgbClr val="FF0000"/>
                </a:solidFill>
                <a:latin typeface="Calibri"/>
              </a:rPr>
              <a:t>state:</a:t>
            </a:r>
            <a:r>
              <a:rPr lang="en-US" sz="1800" dirty="0">
                <a:latin typeface="Calibri"/>
              </a:rPr>
              <a:t> when in this </a:t>
            </a:r>
            <a:r>
              <a:rPr lang="ja-JP" altLang="en-US" sz="1800" dirty="0">
                <a:latin typeface="Calibri"/>
              </a:rPr>
              <a:t>“</a:t>
            </a:r>
            <a:r>
              <a:rPr lang="en-US" sz="1800" dirty="0">
                <a:latin typeface="Calibri"/>
              </a:rPr>
              <a:t>state</a:t>
            </a:r>
            <a:r>
              <a:rPr lang="ja-JP" altLang="en-US" sz="1800" dirty="0">
                <a:latin typeface="Calibri"/>
              </a:rPr>
              <a:t>”</a:t>
            </a:r>
            <a:r>
              <a:rPr lang="en-US" sz="1800" dirty="0">
                <a:latin typeface="Calibri"/>
              </a:rPr>
              <a:t> next state uniquely determined by next event</a:t>
            </a:r>
          </a:p>
        </p:txBody>
      </p:sp>
      <p:sp>
        <p:nvSpPr>
          <p:cNvPr id="40973" name="Freeform 17"/>
          <p:cNvSpPr>
            <a:spLocks/>
          </p:cNvSpPr>
          <p:nvPr/>
        </p:nvSpPr>
        <p:spPr bwMode="auto">
          <a:xfrm>
            <a:off x="3381375" y="5562601"/>
            <a:ext cx="95251" cy="581025"/>
          </a:xfrm>
          <a:custGeom>
            <a:avLst/>
            <a:gdLst>
              <a:gd name="T0" fmla="*/ 120967500 w 60"/>
              <a:gd name="T1" fmla="*/ 922377188 h 366"/>
              <a:gd name="T2" fmla="*/ 151209375 w 60"/>
              <a:gd name="T3" fmla="*/ 0 h 366"/>
              <a:gd name="T4" fmla="*/ 0 60000 65536"/>
              <a:gd name="T5" fmla="*/ 0 60000 65536"/>
              <a:gd name="T6" fmla="*/ 0 w 60"/>
              <a:gd name="T7" fmla="*/ 0 h 366"/>
              <a:gd name="T8" fmla="*/ 60 w 60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0974" name="Freeform 18"/>
          <p:cNvSpPr>
            <a:spLocks/>
          </p:cNvSpPr>
          <p:nvPr/>
        </p:nvSpPr>
        <p:spPr bwMode="auto">
          <a:xfrm flipH="1" flipV="1">
            <a:off x="8524875" y="5600701"/>
            <a:ext cx="95251" cy="581025"/>
          </a:xfrm>
          <a:custGeom>
            <a:avLst/>
            <a:gdLst>
              <a:gd name="T0" fmla="*/ 120967500 w 60"/>
              <a:gd name="T1" fmla="*/ 922377188 h 366"/>
              <a:gd name="T2" fmla="*/ 151209375 w 60"/>
              <a:gd name="T3" fmla="*/ 0 h 366"/>
              <a:gd name="T4" fmla="*/ 0 60000 65536"/>
              <a:gd name="T5" fmla="*/ 0 60000 65536"/>
              <a:gd name="T6" fmla="*/ 0 w 60"/>
              <a:gd name="T7" fmla="*/ 0 h 366"/>
              <a:gd name="T8" fmla="*/ 60 w 60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0975" name="Line 19"/>
          <p:cNvSpPr>
            <a:spLocks noChangeShapeType="1"/>
          </p:cNvSpPr>
          <p:nvPr/>
        </p:nvSpPr>
        <p:spPr bwMode="auto">
          <a:xfrm>
            <a:off x="3905252" y="5305426"/>
            <a:ext cx="157162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40976" name="Group 20"/>
          <p:cNvGrpSpPr>
            <a:grpSpLocks/>
          </p:cNvGrpSpPr>
          <p:nvPr/>
        </p:nvGrpSpPr>
        <p:grpSpPr bwMode="auto">
          <a:xfrm>
            <a:off x="4581518" y="5108581"/>
            <a:ext cx="942974" cy="674689"/>
            <a:chOff x="3516" y="3260"/>
            <a:chExt cx="594" cy="425"/>
          </a:xfrm>
        </p:grpSpPr>
        <p:sp>
          <p:nvSpPr>
            <p:cNvPr id="40977" name="Text Box 21"/>
            <p:cNvSpPr txBox="1">
              <a:spLocks noChangeArrowheads="1"/>
            </p:cNvSpPr>
            <p:nvPr/>
          </p:nvSpPr>
          <p:spPr bwMode="auto">
            <a:xfrm>
              <a:off x="3584" y="3260"/>
              <a:ext cx="4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solidFill>
                    <a:srgbClr val="FF0000"/>
                  </a:solidFill>
                  <a:latin typeface="Calibri"/>
                </a:rPr>
                <a:t>event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40978" name="Text Box 22"/>
            <p:cNvSpPr txBox="1">
              <a:spLocks noChangeArrowheads="1"/>
            </p:cNvSpPr>
            <p:nvPr/>
          </p:nvSpPr>
          <p:spPr bwMode="auto">
            <a:xfrm>
              <a:off x="3559" y="3452"/>
              <a:ext cx="5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solidFill>
                    <a:srgbClr val="FF0000"/>
                  </a:solidFill>
                  <a:latin typeface="Calibri"/>
                </a:rPr>
                <a:t>actions</a:t>
              </a:r>
              <a:endParaRPr lang="en-US" sz="240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40979" name="Line 23"/>
            <p:cNvSpPr>
              <a:spLocks noChangeShapeType="1"/>
            </p:cNvSpPr>
            <p:nvPr/>
          </p:nvSpPr>
          <p:spPr bwMode="auto">
            <a:xfrm>
              <a:off x="3516" y="3480"/>
              <a:ext cx="5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8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B5DD9DA9-872E-3847-806F-16FCEA22A28E}" type="slidenum">
              <a:rPr lang="en-US" sz="1400" smtClean="0">
                <a:latin typeface="Calibri"/>
              </a:rPr>
              <a:pPr algn="r"/>
              <a:t>37</a:t>
            </a:fld>
            <a:endParaRPr lang="en-US" sz="1400" dirty="0">
              <a:latin typeface="Calibri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KR state machines – a note.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49" y="1304925"/>
            <a:ext cx="7258051" cy="33528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Beware</a:t>
            </a:r>
          </a:p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Kurose and Ross has a confusing/confused attitude to state-machines.</a:t>
            </a:r>
          </a:p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I’ve attempted to normalise the representation.</a:t>
            </a:r>
          </a:p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UPSHOT: these slides have differing information to the KR book (from which the RDT example is taken.)</a:t>
            </a:r>
          </a:p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in KR “actions taken” appear wide-ranging, my interpretation is more specific/relevant.</a:t>
            </a: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40966" name="Group 4"/>
          <p:cNvGrpSpPr>
            <a:grpSpLocks/>
          </p:cNvGrpSpPr>
          <p:nvPr/>
        </p:nvGrpSpPr>
        <p:grpSpPr bwMode="auto">
          <a:xfrm>
            <a:off x="3084513" y="5092010"/>
            <a:ext cx="896939" cy="942975"/>
            <a:chOff x="683" y="3294"/>
            <a:chExt cx="565" cy="594"/>
          </a:xfrm>
        </p:grpSpPr>
        <p:sp>
          <p:nvSpPr>
            <p:cNvPr id="40983" name="Oval 5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4" name="Oval 6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5" name="Text Box 7"/>
            <p:cNvSpPr txBox="1">
              <a:spLocks noChangeArrowheads="1"/>
            </p:cNvSpPr>
            <p:nvPr/>
          </p:nvSpPr>
          <p:spPr bwMode="auto">
            <a:xfrm>
              <a:off x="683" y="3376"/>
              <a:ext cx="48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Calibri"/>
                </a:rPr>
                <a:t>State</a:t>
              </a:r>
            </a:p>
            <a:p>
              <a:r>
                <a:rPr lang="en-US" sz="2000" dirty="0">
                  <a:latin typeface="Calibri"/>
                </a:rPr>
                <a:t>name</a:t>
              </a:r>
            </a:p>
          </p:txBody>
        </p:sp>
      </p:grpSp>
      <p:sp>
        <p:nvSpPr>
          <p:cNvPr id="40967" name="Freeform 8"/>
          <p:cNvSpPr>
            <a:spLocks/>
          </p:cNvSpPr>
          <p:nvPr/>
        </p:nvSpPr>
        <p:spPr bwMode="auto">
          <a:xfrm>
            <a:off x="3981451" y="5111059"/>
            <a:ext cx="3952875" cy="285750"/>
          </a:xfrm>
          <a:custGeom>
            <a:avLst/>
            <a:gdLst>
              <a:gd name="T0" fmla="*/ 0 w 1446"/>
              <a:gd name="T1" fmla="*/ 453628125 h 180"/>
              <a:gd name="T2" fmla="*/ 2147483647 w 1446"/>
              <a:gd name="T3" fmla="*/ 423386250 h 180"/>
              <a:gd name="T4" fmla="*/ 0 60000 65536"/>
              <a:gd name="T5" fmla="*/ 0 60000 65536"/>
              <a:gd name="T6" fmla="*/ 0 w 1446"/>
              <a:gd name="T7" fmla="*/ 0 h 180"/>
              <a:gd name="T8" fmla="*/ 1446 w 1446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0968" name="Group 9"/>
          <p:cNvGrpSpPr>
            <a:grpSpLocks/>
          </p:cNvGrpSpPr>
          <p:nvPr/>
        </p:nvGrpSpPr>
        <p:grpSpPr bwMode="auto">
          <a:xfrm>
            <a:off x="7837488" y="5196785"/>
            <a:ext cx="896939" cy="942975"/>
            <a:chOff x="683" y="3294"/>
            <a:chExt cx="565" cy="594"/>
          </a:xfrm>
        </p:grpSpPr>
        <p:sp>
          <p:nvSpPr>
            <p:cNvPr id="40980" name="Oval 10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1" name="Oval 11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2" name="Text Box 12"/>
            <p:cNvSpPr txBox="1">
              <a:spLocks noChangeArrowheads="1"/>
            </p:cNvSpPr>
            <p:nvPr/>
          </p:nvSpPr>
          <p:spPr bwMode="auto">
            <a:xfrm>
              <a:off x="683" y="3376"/>
              <a:ext cx="48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Calibri"/>
                </a:rPr>
                <a:t>State</a:t>
              </a:r>
            </a:p>
            <a:p>
              <a:r>
                <a:rPr lang="en-US" sz="2000" dirty="0">
                  <a:latin typeface="Calibri"/>
                </a:rPr>
                <a:t>name</a:t>
              </a:r>
            </a:p>
          </p:txBody>
        </p:sp>
      </p:grpSp>
      <p:sp>
        <p:nvSpPr>
          <p:cNvPr id="40969" name="Text Box 13"/>
          <p:cNvSpPr txBox="1">
            <a:spLocks noChangeArrowheads="1"/>
          </p:cNvSpPr>
          <p:nvPr/>
        </p:nvSpPr>
        <p:spPr bwMode="auto">
          <a:xfrm>
            <a:off x="3892033" y="4485584"/>
            <a:ext cx="37919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Relevant event causing state transition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40970" name="Text Box 14"/>
          <p:cNvSpPr txBox="1">
            <a:spLocks noChangeArrowheads="1"/>
          </p:cNvSpPr>
          <p:nvPr/>
        </p:nvSpPr>
        <p:spPr bwMode="auto">
          <a:xfrm>
            <a:off x="3870992" y="4780859"/>
            <a:ext cx="3957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Relevant action taken on state transition</a:t>
            </a:r>
            <a:endParaRPr lang="en-US" sz="24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40971" name="Line 15"/>
          <p:cNvSpPr>
            <a:spLocks noChangeShapeType="1"/>
          </p:cNvSpPr>
          <p:nvPr/>
        </p:nvSpPr>
        <p:spPr bwMode="auto">
          <a:xfrm>
            <a:off x="4105277" y="4825309"/>
            <a:ext cx="33813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40972" name="Rectangle 16"/>
          <p:cNvSpPr>
            <a:spLocks noChangeArrowheads="1"/>
          </p:cNvSpPr>
          <p:nvPr/>
        </p:nvSpPr>
        <p:spPr bwMode="auto">
          <a:xfrm>
            <a:off x="123826" y="4686300"/>
            <a:ext cx="27717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1800" dirty="0">
                <a:solidFill>
                  <a:srgbClr val="FF0000"/>
                </a:solidFill>
                <a:latin typeface="Calibri"/>
              </a:rPr>
              <a:t>state:</a:t>
            </a:r>
            <a:r>
              <a:rPr lang="en-US" sz="1800" dirty="0">
                <a:latin typeface="Calibri"/>
              </a:rPr>
              <a:t> when in this </a:t>
            </a:r>
            <a:r>
              <a:rPr lang="ja-JP" altLang="en-US" sz="1800" dirty="0">
                <a:latin typeface="Calibri"/>
              </a:rPr>
              <a:t>“</a:t>
            </a:r>
            <a:r>
              <a:rPr lang="en-US" sz="1800" dirty="0">
                <a:latin typeface="Calibri"/>
              </a:rPr>
              <a:t>state</a:t>
            </a:r>
            <a:r>
              <a:rPr lang="ja-JP" altLang="en-US" sz="1800" dirty="0">
                <a:latin typeface="Calibri"/>
              </a:rPr>
              <a:t>”</a:t>
            </a:r>
            <a:r>
              <a:rPr lang="en-US" sz="1800" dirty="0">
                <a:latin typeface="Calibri"/>
              </a:rPr>
              <a:t> next state uniquely determined by next event</a:t>
            </a:r>
          </a:p>
        </p:txBody>
      </p:sp>
      <p:sp>
        <p:nvSpPr>
          <p:cNvPr id="40973" name="Freeform 17"/>
          <p:cNvSpPr>
            <a:spLocks/>
          </p:cNvSpPr>
          <p:nvPr/>
        </p:nvSpPr>
        <p:spPr bwMode="auto">
          <a:xfrm>
            <a:off x="3381375" y="6034985"/>
            <a:ext cx="95251" cy="581025"/>
          </a:xfrm>
          <a:custGeom>
            <a:avLst/>
            <a:gdLst>
              <a:gd name="T0" fmla="*/ 120967500 w 60"/>
              <a:gd name="T1" fmla="*/ 922377188 h 366"/>
              <a:gd name="T2" fmla="*/ 151209375 w 60"/>
              <a:gd name="T3" fmla="*/ 0 h 366"/>
              <a:gd name="T4" fmla="*/ 0 60000 65536"/>
              <a:gd name="T5" fmla="*/ 0 60000 65536"/>
              <a:gd name="T6" fmla="*/ 0 w 60"/>
              <a:gd name="T7" fmla="*/ 0 h 366"/>
              <a:gd name="T8" fmla="*/ 60 w 60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0974" name="Freeform 18"/>
          <p:cNvSpPr>
            <a:spLocks/>
          </p:cNvSpPr>
          <p:nvPr/>
        </p:nvSpPr>
        <p:spPr bwMode="auto">
          <a:xfrm flipH="1" flipV="1">
            <a:off x="8524875" y="6073085"/>
            <a:ext cx="95251" cy="581025"/>
          </a:xfrm>
          <a:custGeom>
            <a:avLst/>
            <a:gdLst>
              <a:gd name="T0" fmla="*/ 120967500 w 60"/>
              <a:gd name="T1" fmla="*/ 922377188 h 366"/>
              <a:gd name="T2" fmla="*/ 151209375 w 60"/>
              <a:gd name="T3" fmla="*/ 0 h 366"/>
              <a:gd name="T4" fmla="*/ 0 60000 65536"/>
              <a:gd name="T5" fmla="*/ 0 60000 65536"/>
              <a:gd name="T6" fmla="*/ 0 w 60"/>
              <a:gd name="T7" fmla="*/ 0 h 366"/>
              <a:gd name="T8" fmla="*/ 60 w 60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0975" name="Line 19"/>
          <p:cNvSpPr>
            <a:spLocks noChangeShapeType="1"/>
          </p:cNvSpPr>
          <p:nvPr/>
        </p:nvSpPr>
        <p:spPr bwMode="auto">
          <a:xfrm>
            <a:off x="3905252" y="5777810"/>
            <a:ext cx="157162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40976" name="Group 20"/>
          <p:cNvGrpSpPr>
            <a:grpSpLocks/>
          </p:cNvGrpSpPr>
          <p:nvPr/>
        </p:nvGrpSpPr>
        <p:grpSpPr bwMode="auto">
          <a:xfrm>
            <a:off x="4581518" y="5580966"/>
            <a:ext cx="942974" cy="674689"/>
            <a:chOff x="3516" y="3260"/>
            <a:chExt cx="594" cy="425"/>
          </a:xfrm>
        </p:grpSpPr>
        <p:sp>
          <p:nvSpPr>
            <p:cNvPr id="40977" name="Text Box 21"/>
            <p:cNvSpPr txBox="1">
              <a:spLocks noChangeArrowheads="1"/>
            </p:cNvSpPr>
            <p:nvPr/>
          </p:nvSpPr>
          <p:spPr bwMode="auto">
            <a:xfrm>
              <a:off x="3584" y="3260"/>
              <a:ext cx="4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solidFill>
                    <a:srgbClr val="FF0000"/>
                  </a:solidFill>
                  <a:latin typeface="Calibri"/>
                </a:rPr>
                <a:t>event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40978" name="Text Box 22"/>
            <p:cNvSpPr txBox="1">
              <a:spLocks noChangeArrowheads="1"/>
            </p:cNvSpPr>
            <p:nvPr/>
          </p:nvSpPr>
          <p:spPr bwMode="auto">
            <a:xfrm>
              <a:off x="3559" y="3452"/>
              <a:ext cx="5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solidFill>
                    <a:srgbClr val="FF0000"/>
                  </a:solidFill>
                  <a:latin typeface="Calibri"/>
                </a:rPr>
                <a:t>actions</a:t>
              </a:r>
              <a:endParaRPr lang="en-US" sz="240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40979" name="Line 23"/>
            <p:cNvSpPr>
              <a:spLocks noChangeShapeType="1"/>
            </p:cNvSpPr>
            <p:nvPr/>
          </p:nvSpPr>
          <p:spPr bwMode="auto">
            <a:xfrm>
              <a:off x="3516" y="3480"/>
              <a:ext cx="5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56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2640247A-41B6-374D-83E3-DAE8711ABD4B}" type="slidenum">
              <a:rPr lang="en-US" sz="1400" smtClean="0">
                <a:latin typeface="Calibri"/>
              </a:rPr>
              <a:pPr algn="r"/>
              <a:t>38</a:t>
            </a:fld>
            <a:endParaRPr lang="en-US" sz="1400" dirty="0">
              <a:latin typeface="Calibri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u="none" dirty="0">
                <a:ea typeface="ＭＳ Ｐゴシック" charset="0"/>
                <a:cs typeface="ＭＳ Ｐゴシック" charset="0"/>
              </a:rPr>
              <a:t>Rdt1.0: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reliable transfer over a reliable channel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1801" y="1331914"/>
            <a:ext cx="7896225" cy="3019425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underlying channel perfectly reliable</a:t>
            </a:r>
          </a:p>
          <a:p>
            <a:pPr lvl="1"/>
            <a:r>
              <a:rPr lang="en-US" sz="2000" dirty="0">
                <a:ea typeface="ＭＳ Ｐゴシック" charset="0"/>
              </a:rPr>
              <a:t>no bit errors</a:t>
            </a:r>
          </a:p>
          <a:p>
            <a:pPr lvl="1"/>
            <a:r>
              <a:rPr lang="en-US" sz="2000" dirty="0">
                <a:ea typeface="ＭＳ Ｐゴシック" charset="0"/>
              </a:rPr>
              <a:t>no loss of packets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separate FSMs for sender, receiver:</a:t>
            </a:r>
          </a:p>
          <a:p>
            <a:pPr lvl="1"/>
            <a:r>
              <a:rPr lang="en-US" sz="2000" dirty="0">
                <a:ea typeface="ＭＳ Ｐゴシック" charset="0"/>
              </a:rPr>
              <a:t>sender sends data into underlying channel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read data from underlying channel</a:t>
            </a:r>
          </a:p>
        </p:txBody>
      </p:sp>
      <p:sp>
        <p:nvSpPr>
          <p:cNvPr id="41990" name="Oval 4"/>
          <p:cNvSpPr>
            <a:spLocks noChangeArrowheads="1"/>
          </p:cNvSpPr>
          <p:nvPr/>
        </p:nvSpPr>
        <p:spPr bwMode="auto">
          <a:xfrm>
            <a:off x="808039" y="4818884"/>
            <a:ext cx="955675" cy="10112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1991" name="Text Box 5"/>
          <p:cNvSpPr txBox="1">
            <a:spLocks noChangeArrowheads="1"/>
          </p:cNvSpPr>
          <p:nvPr/>
        </p:nvSpPr>
        <p:spPr bwMode="auto">
          <a:xfrm>
            <a:off x="744538" y="5109391"/>
            <a:ext cx="1098551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sp>
        <p:nvSpPr>
          <p:cNvPr id="41992" name="Freeform 6"/>
          <p:cNvSpPr>
            <a:spLocks/>
          </p:cNvSpPr>
          <p:nvPr/>
        </p:nvSpPr>
        <p:spPr bwMode="auto">
          <a:xfrm>
            <a:off x="1617664" y="4803009"/>
            <a:ext cx="611187" cy="1027112"/>
          </a:xfrm>
          <a:custGeom>
            <a:avLst/>
            <a:gdLst>
              <a:gd name="T0" fmla="*/ 0 w 735"/>
              <a:gd name="T1" fmla="*/ 176369396 h 1080"/>
              <a:gd name="T2" fmla="*/ 0 w 735"/>
              <a:gd name="T3" fmla="*/ 773310723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1993" name="Text Box 7"/>
          <p:cNvSpPr txBox="1">
            <a:spLocks noChangeArrowheads="1"/>
          </p:cNvSpPr>
          <p:nvPr/>
        </p:nvSpPr>
        <p:spPr bwMode="auto">
          <a:xfrm>
            <a:off x="2070101" y="5156516"/>
            <a:ext cx="2682875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1994" name="Text Box 8"/>
          <p:cNvSpPr txBox="1">
            <a:spLocks noChangeArrowheads="1"/>
          </p:cNvSpPr>
          <p:nvPr/>
        </p:nvSpPr>
        <p:spPr bwMode="auto">
          <a:xfrm>
            <a:off x="2028826" y="4860158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1995" name="Line 9"/>
          <p:cNvSpPr>
            <a:spLocks noChangeShapeType="1"/>
          </p:cNvSpPr>
          <p:nvPr/>
        </p:nvSpPr>
        <p:spPr bwMode="auto">
          <a:xfrm>
            <a:off x="2128839" y="5203058"/>
            <a:ext cx="12969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1996" name="Line 10"/>
          <p:cNvSpPr>
            <a:spLocks noChangeShapeType="1"/>
          </p:cNvSpPr>
          <p:nvPr/>
        </p:nvSpPr>
        <p:spPr bwMode="auto">
          <a:xfrm>
            <a:off x="484188" y="4803009"/>
            <a:ext cx="385763" cy="24288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1997" name="Text Box 11"/>
          <p:cNvSpPr txBox="1">
            <a:spLocks noChangeArrowheads="1"/>
          </p:cNvSpPr>
          <p:nvPr/>
        </p:nvSpPr>
        <p:spPr bwMode="auto">
          <a:xfrm>
            <a:off x="6500339" y="5185595"/>
            <a:ext cx="248761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1998" name="Oval 12"/>
          <p:cNvSpPr>
            <a:spLocks noChangeArrowheads="1"/>
          </p:cNvSpPr>
          <p:nvPr/>
        </p:nvSpPr>
        <p:spPr bwMode="auto">
          <a:xfrm>
            <a:off x="5116513" y="4804596"/>
            <a:ext cx="955675" cy="10112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1999" name="Text Box 13"/>
          <p:cNvSpPr txBox="1">
            <a:spLocks noChangeArrowheads="1"/>
          </p:cNvSpPr>
          <p:nvPr/>
        </p:nvSpPr>
        <p:spPr bwMode="auto">
          <a:xfrm>
            <a:off x="5053014" y="5103502"/>
            <a:ext cx="1098551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sp>
        <p:nvSpPr>
          <p:cNvPr id="42000" name="Freeform 14"/>
          <p:cNvSpPr>
            <a:spLocks/>
          </p:cNvSpPr>
          <p:nvPr/>
        </p:nvSpPr>
        <p:spPr bwMode="auto">
          <a:xfrm>
            <a:off x="5926139" y="4788721"/>
            <a:ext cx="611187" cy="1027113"/>
          </a:xfrm>
          <a:custGeom>
            <a:avLst/>
            <a:gdLst>
              <a:gd name="T0" fmla="*/ 0 w 735"/>
              <a:gd name="T1" fmla="*/ 176369568 h 1080"/>
              <a:gd name="T2" fmla="*/ 0 w 735"/>
              <a:gd name="T3" fmla="*/ 773312427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2001" name="Text Box 15"/>
          <p:cNvSpPr txBox="1">
            <a:spLocks noChangeArrowheads="1"/>
          </p:cNvSpPr>
          <p:nvPr/>
        </p:nvSpPr>
        <p:spPr bwMode="auto">
          <a:xfrm>
            <a:off x="6501926" y="4845871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endParaRPr lang="en-US">
              <a:latin typeface="Times New Roman" charset="0"/>
            </a:endParaRPr>
          </a:p>
        </p:txBody>
      </p:sp>
      <p:sp>
        <p:nvSpPr>
          <p:cNvPr id="42002" name="Line 16"/>
          <p:cNvSpPr>
            <a:spLocks noChangeShapeType="1"/>
          </p:cNvSpPr>
          <p:nvPr/>
        </p:nvSpPr>
        <p:spPr bwMode="auto">
          <a:xfrm>
            <a:off x="6601940" y="5188770"/>
            <a:ext cx="12969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2003" name="Line 17"/>
          <p:cNvSpPr>
            <a:spLocks noChangeShapeType="1"/>
          </p:cNvSpPr>
          <p:nvPr/>
        </p:nvSpPr>
        <p:spPr bwMode="auto">
          <a:xfrm>
            <a:off x="4792663" y="4788721"/>
            <a:ext cx="385763" cy="2428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2004" name="Rectangle 18"/>
          <p:cNvSpPr>
            <a:spLocks noChangeArrowheads="1"/>
          </p:cNvSpPr>
          <p:nvPr/>
        </p:nvSpPr>
        <p:spPr bwMode="auto">
          <a:xfrm>
            <a:off x="6458793" y="4864920"/>
            <a:ext cx="16563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</a:t>
            </a:r>
          </a:p>
        </p:txBody>
      </p:sp>
      <p:sp>
        <p:nvSpPr>
          <p:cNvPr id="42005" name="Text Box 19"/>
          <p:cNvSpPr txBox="1">
            <a:spLocks noChangeArrowheads="1"/>
          </p:cNvSpPr>
          <p:nvPr/>
        </p:nvSpPr>
        <p:spPr bwMode="auto">
          <a:xfrm>
            <a:off x="2140434" y="6125396"/>
            <a:ext cx="10420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Calibri"/>
              </a:rPr>
              <a:t>sender</a:t>
            </a:r>
          </a:p>
        </p:txBody>
      </p:sp>
      <p:sp>
        <p:nvSpPr>
          <p:cNvPr id="42006" name="Text Box 20"/>
          <p:cNvSpPr txBox="1">
            <a:spLocks noChangeArrowheads="1"/>
          </p:cNvSpPr>
          <p:nvPr/>
        </p:nvSpPr>
        <p:spPr bwMode="auto">
          <a:xfrm>
            <a:off x="6156732" y="6166671"/>
            <a:ext cx="1191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Calibri"/>
              </a:rPr>
              <a:t>receiver</a:t>
            </a:r>
          </a:p>
        </p:txBody>
      </p:sp>
      <p:cxnSp>
        <p:nvCxnSpPr>
          <p:cNvPr id="4" name="Straight Arrow Connector 3"/>
          <p:cNvCxnSpPr>
            <a:endCxn id="41994" idx="0"/>
          </p:cNvCxnSpPr>
          <p:nvPr/>
        </p:nvCxnSpPr>
        <p:spPr>
          <a:xfrm flipH="1">
            <a:off x="3156745" y="4437131"/>
            <a:ext cx="1327167" cy="423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051229" y="5515201"/>
            <a:ext cx="1432681" cy="507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178426" y="5614222"/>
            <a:ext cx="1466125" cy="407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78426" y="4437132"/>
            <a:ext cx="1466125" cy="427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9256" y="4212564"/>
            <a:ext cx="158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5419" y="5830120"/>
            <a:ext cx="140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545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FCA11039-38C4-BC4C-AEAD-8E5441D3CFDD}" type="slidenum">
              <a:rPr lang="en-US" sz="1400" smtClean="0">
                <a:latin typeface="Calibri"/>
              </a:rPr>
              <a:pPr algn="r"/>
              <a:t>39</a:t>
            </a:fld>
            <a:endParaRPr lang="en-US" sz="1400" dirty="0">
              <a:latin typeface="Calibri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u="none" dirty="0">
                <a:ea typeface="ＭＳ Ｐゴシック" charset="0"/>
                <a:cs typeface="ＭＳ Ｐゴシック" charset="0"/>
              </a:rPr>
              <a:t>Rdt2.0: 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channel with bit errors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42977" y="1333501"/>
            <a:ext cx="7896225" cy="4448175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underlying channel may flip bits in packet</a:t>
            </a:r>
          </a:p>
          <a:p>
            <a:pPr lvl="1"/>
            <a:r>
              <a:rPr lang="en-US" sz="2000" dirty="0">
                <a:ea typeface="ＭＳ Ｐゴシック" charset="0"/>
              </a:rPr>
              <a:t>checksum to detect bit errors</a:t>
            </a:r>
          </a:p>
          <a:p>
            <a:r>
              <a:rPr lang="en-US" sz="2400" i="1" dirty="0">
                <a:ea typeface="ＭＳ Ｐゴシック" charset="0"/>
                <a:cs typeface="ＭＳ Ｐゴシック" charset="0"/>
              </a:rPr>
              <a:t>the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question: how to recover from errors: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  <a:ea typeface="ＭＳ Ｐゴシック" charset="0"/>
              </a:rPr>
              <a:t>acknowledgements (ACKs):</a:t>
            </a:r>
            <a:r>
              <a:rPr lang="en-US" sz="2000" dirty="0">
                <a:ea typeface="ＭＳ Ｐゴシック" charset="0"/>
              </a:rPr>
              <a:t> receiver explicitly tells sender that packet received is OK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  <a:ea typeface="ＭＳ Ｐゴシック" charset="0"/>
              </a:rPr>
              <a:t>negative acknowledgements (NAKs):</a:t>
            </a:r>
            <a:r>
              <a:rPr lang="en-US" sz="2000" dirty="0">
                <a:ea typeface="ＭＳ Ｐゴシック" charset="0"/>
              </a:rPr>
              <a:t> receiver explicitly tells sender that packet had errors</a:t>
            </a:r>
          </a:p>
          <a:p>
            <a:pPr lvl="1"/>
            <a:r>
              <a:rPr lang="en-US" sz="2000" dirty="0">
                <a:ea typeface="ＭＳ Ｐゴシック" charset="0"/>
              </a:rPr>
              <a:t>sender retransmits packet on receipt of NAK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new mechanisms in 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rdt2.0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(beyond 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rdt1.0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):</a:t>
            </a:r>
          </a:p>
          <a:p>
            <a:pPr lvl="1"/>
            <a:r>
              <a:rPr lang="en-US" sz="2000" dirty="0">
                <a:ea typeface="ＭＳ Ｐゴシック" charset="0"/>
              </a:rPr>
              <a:t>error detection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feedback: control </a:t>
            </a:r>
            <a:r>
              <a:rPr lang="en-US" sz="2000" dirty="0" err="1">
                <a:ea typeface="ＭＳ Ｐゴシック" charset="0"/>
              </a:rPr>
              <a:t>msgs</a:t>
            </a:r>
            <a:r>
              <a:rPr lang="en-US" sz="2000" dirty="0">
                <a:ea typeface="ＭＳ Ｐゴシック" charset="0"/>
              </a:rPr>
              <a:t> (ACK,NAK) receiver-&gt;sender</a:t>
            </a:r>
          </a:p>
        </p:txBody>
      </p:sp>
    </p:spTree>
    <p:extLst>
      <p:ext uri="{BB962C8B-B14F-4D97-AF65-F5344CB8AC3E}">
        <p14:creationId xmlns:p14="http://schemas.microsoft.com/office/powerpoint/2010/main" val="326170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transport layer? 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229600" cy="4411662"/>
          </a:xfrm>
        </p:spPr>
        <p:txBody>
          <a:bodyPr/>
          <a:lstStyle/>
          <a:p>
            <a:r>
              <a:rPr lang="en-US" dirty="0"/>
              <a:t>IP packets are addressed to a host but end-to-end communication is between application/ processes/tasks at hosts</a:t>
            </a:r>
          </a:p>
          <a:p>
            <a:pPr lvl="1"/>
            <a:r>
              <a:rPr lang="en-US" dirty="0"/>
              <a:t>Need a way to decide which packets go to which applications (</a:t>
            </a:r>
            <a:r>
              <a:rPr lang="en-US" i="1" dirty="0"/>
              <a:t>more</a:t>
            </a:r>
            <a:r>
              <a:rPr lang="en-US" dirty="0"/>
              <a:t> </a:t>
            </a:r>
            <a:r>
              <a:rPr lang="en-US" i="1" dirty="0"/>
              <a:t>multiplexing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4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92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Corruption 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5" y="22764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3" name="Line 9"/>
          <p:cNvSpPr>
            <a:spLocks noChangeShapeType="1"/>
          </p:cNvSpPr>
          <p:nvPr/>
        </p:nvSpPr>
        <p:spPr bwMode="auto">
          <a:xfrm flipH="1">
            <a:off x="2011365" y="2886075"/>
            <a:ext cx="5367337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495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539878" y="19812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Tahoma" charset="0"/>
              </a:rPr>
              <a:t>1</a:t>
            </a:r>
          </a:p>
        </p:txBody>
      </p:sp>
      <p:sp>
        <p:nvSpPr>
          <p:cNvPr id="1127447" name="Text Box 23"/>
          <p:cNvSpPr txBox="1">
            <a:spLocks noChangeArrowheads="1"/>
          </p:cNvSpPr>
          <p:nvPr/>
        </p:nvSpPr>
        <p:spPr bwMode="auto">
          <a:xfrm>
            <a:off x="1516330" y="3190876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2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114800"/>
            <a:ext cx="5367339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74" name="Line 50"/>
          <p:cNvSpPr>
            <a:spLocks noChangeShapeType="1"/>
          </p:cNvSpPr>
          <p:nvPr/>
        </p:nvSpPr>
        <p:spPr bwMode="auto">
          <a:xfrm>
            <a:off x="1997075" y="4724400"/>
            <a:ext cx="5367339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82" name="Text Box 58"/>
          <p:cNvSpPr txBox="1">
            <a:spLocks noChangeArrowheads="1"/>
          </p:cNvSpPr>
          <p:nvPr/>
        </p:nvSpPr>
        <p:spPr bwMode="auto">
          <a:xfrm>
            <a:off x="725489" y="4191001"/>
            <a:ext cx="264947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1"/>
              <a:t>.</a:t>
            </a:r>
          </a:p>
          <a:p>
            <a:r>
              <a:rPr lang="en-US" sz="2400" b="1"/>
              <a:t>.</a:t>
            </a:r>
          </a:p>
          <a:p>
            <a:r>
              <a:rPr lang="en-US" sz="2400" b="1"/>
              <a:t>.</a:t>
            </a:r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543314" y="45008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2</a:t>
            </a:r>
          </a:p>
        </p:txBody>
      </p:sp>
      <p:sp>
        <p:nvSpPr>
          <p:cNvPr id="2" name="Rectangle 1"/>
          <p:cNvSpPr/>
          <p:nvPr/>
        </p:nvSpPr>
        <p:spPr>
          <a:xfrm>
            <a:off x="7240800" y="2590800"/>
            <a:ext cx="60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59056" y="3867090"/>
            <a:ext cx="565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4800" y="2819400"/>
            <a:ext cx="49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924082" y="4019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nack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40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48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32" grpId="0" animBg="1"/>
      <p:bldP spid="1127433" grpId="0" animBg="1"/>
      <p:bldP spid="1127441" grpId="0" animBg="1"/>
      <p:bldP spid="1127447" grpId="0"/>
      <p:bldP spid="1127468" grpId="0" animBg="1"/>
      <p:bldP spid="1127474" grpId="0" animBg="1"/>
      <p:bldP spid="51" grpId="0"/>
      <p:bldP spid="2" grpId="0"/>
      <p:bldP spid="3" grpId="0"/>
      <p:bldP spid="4" grpId="0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7765B519-6C44-0547-BE9D-F504C50AF1F8}" type="slidenum">
              <a:rPr lang="en-US" sz="1400" smtClean="0">
                <a:latin typeface="Calibri"/>
              </a:rPr>
              <a:pPr algn="r"/>
              <a:t>41</a:t>
            </a:fld>
            <a:endParaRPr lang="en-US" sz="1400" dirty="0">
              <a:latin typeface="Calibri"/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rdt2.0: FSM specification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4037" name="Oval 3"/>
          <p:cNvSpPr>
            <a:spLocks noChangeArrowheads="1"/>
          </p:cNvSpPr>
          <p:nvPr/>
        </p:nvSpPr>
        <p:spPr bwMode="auto">
          <a:xfrm>
            <a:off x="696914" y="22098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38" name="Text Box 4"/>
          <p:cNvSpPr txBox="1">
            <a:spLocks noChangeArrowheads="1"/>
          </p:cNvSpPr>
          <p:nvPr/>
        </p:nvSpPr>
        <p:spPr bwMode="auto">
          <a:xfrm>
            <a:off x="595314" y="2517623"/>
            <a:ext cx="12001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sp>
        <p:nvSpPr>
          <p:cNvPr id="44039" name="Text Box 5"/>
          <p:cNvSpPr txBox="1">
            <a:spLocks noChangeArrowheads="1"/>
          </p:cNvSpPr>
          <p:nvPr/>
        </p:nvSpPr>
        <p:spPr bwMode="auto">
          <a:xfrm>
            <a:off x="1004888" y="1490663"/>
            <a:ext cx="364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4040" name="Line 6"/>
          <p:cNvSpPr>
            <a:spLocks noChangeShapeType="1"/>
          </p:cNvSpPr>
          <p:nvPr/>
        </p:nvSpPr>
        <p:spPr bwMode="auto">
          <a:xfrm>
            <a:off x="1109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4041" name="Text Box 7"/>
          <p:cNvSpPr txBox="1">
            <a:spLocks noChangeArrowheads="1"/>
          </p:cNvSpPr>
          <p:nvPr/>
        </p:nvSpPr>
        <p:spPr bwMode="auto">
          <a:xfrm>
            <a:off x="6319839" y="5314951"/>
            <a:ext cx="2143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(ACK)</a:t>
            </a:r>
            <a:endParaRPr lang="en-US" dirty="0">
              <a:latin typeface="Times New Roman" charset="0"/>
            </a:endParaRPr>
          </a:p>
        </p:txBody>
      </p:sp>
      <p:sp>
        <p:nvSpPr>
          <p:cNvPr id="44042" name="Text Box 8"/>
          <p:cNvSpPr txBox="1">
            <a:spLocks noChangeArrowheads="1"/>
          </p:cNvSpPr>
          <p:nvPr/>
        </p:nvSpPr>
        <p:spPr bwMode="auto">
          <a:xfrm>
            <a:off x="6297614" y="4781551"/>
            <a:ext cx="2157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 &amp;&amp;   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4043" name="Line 9"/>
          <p:cNvSpPr>
            <a:spLocks noChangeShapeType="1"/>
          </p:cNvSpPr>
          <p:nvPr/>
        </p:nvSpPr>
        <p:spPr bwMode="auto">
          <a:xfrm>
            <a:off x="6419851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4044" name="Freeform 10"/>
          <p:cNvSpPr>
            <a:spLocks/>
          </p:cNvSpPr>
          <p:nvPr/>
        </p:nvSpPr>
        <p:spPr bwMode="auto">
          <a:xfrm flipV="1">
            <a:off x="1057277" y="1979613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45" name="Freeform 11"/>
          <p:cNvSpPr>
            <a:spLocks/>
          </p:cNvSpPr>
          <p:nvPr/>
        </p:nvSpPr>
        <p:spPr bwMode="auto">
          <a:xfrm>
            <a:off x="1104901" y="3140075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46" name="Text Box 12"/>
          <p:cNvSpPr txBox="1">
            <a:spLocks noChangeArrowheads="1"/>
          </p:cNvSpPr>
          <p:nvPr/>
        </p:nvSpPr>
        <p:spPr bwMode="auto">
          <a:xfrm>
            <a:off x="1071563" y="3492500"/>
            <a:ext cx="379181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sp>
        <p:nvSpPr>
          <p:cNvPr id="44048" name="Freeform 14"/>
          <p:cNvSpPr>
            <a:spLocks/>
          </p:cNvSpPr>
          <p:nvPr/>
        </p:nvSpPr>
        <p:spPr bwMode="auto">
          <a:xfrm>
            <a:off x="3252788" y="2286001"/>
            <a:ext cx="466725" cy="893763"/>
          </a:xfrm>
          <a:custGeom>
            <a:avLst/>
            <a:gdLst>
              <a:gd name="T0" fmla="*/ 0 w 735"/>
              <a:gd name="T1" fmla="*/ 133546398 h 1080"/>
              <a:gd name="T2" fmla="*/ 0 w 735"/>
              <a:gd name="T3" fmla="*/ 585548829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49" name="Text Box 15"/>
          <p:cNvSpPr txBox="1">
            <a:spLocks noChangeArrowheads="1"/>
          </p:cNvSpPr>
          <p:nvPr/>
        </p:nvSpPr>
        <p:spPr bwMode="auto">
          <a:xfrm>
            <a:off x="3562352" y="2600325"/>
            <a:ext cx="176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4050" name="Text Box 16"/>
          <p:cNvSpPr txBox="1">
            <a:spLocks noChangeArrowheads="1"/>
          </p:cNvSpPr>
          <p:nvPr/>
        </p:nvSpPr>
        <p:spPr bwMode="auto">
          <a:xfrm>
            <a:off x="3536949" y="1925639"/>
            <a:ext cx="2371899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</a:t>
            </a:r>
          </a:p>
          <a:p>
            <a:pPr algn="l"/>
            <a:r>
              <a:rPr lang="en-US" dirty="0">
                <a:latin typeface="Calibri"/>
              </a:rPr>
              <a:t>   </a:t>
            </a:r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sp>
        <p:nvSpPr>
          <p:cNvPr id="44051" name="Line 17"/>
          <p:cNvSpPr>
            <a:spLocks noChangeShapeType="1"/>
          </p:cNvSpPr>
          <p:nvPr/>
        </p:nvSpPr>
        <p:spPr bwMode="auto">
          <a:xfrm>
            <a:off x="3656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44052" name="Group 18"/>
          <p:cNvGrpSpPr>
            <a:grpSpLocks/>
          </p:cNvGrpSpPr>
          <p:nvPr/>
        </p:nvGrpSpPr>
        <p:grpSpPr bwMode="auto">
          <a:xfrm>
            <a:off x="6573837" y="2352675"/>
            <a:ext cx="1924051" cy="858838"/>
            <a:chOff x="2222" y="2660"/>
            <a:chExt cx="1212" cy="541"/>
          </a:xfrm>
        </p:grpSpPr>
        <p:sp>
          <p:nvSpPr>
            <p:cNvPr id="44067" name="Text Box 19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udt_send</a:t>
              </a:r>
              <a:r>
                <a:rPr lang="en-US" dirty="0">
                  <a:latin typeface="Calibri"/>
                </a:rPr>
                <a:t>(NAK)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44068" name="Text Box 20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udt_rcv</a:t>
              </a:r>
              <a:r>
                <a:rPr lang="en-US" dirty="0">
                  <a:latin typeface="Calibri"/>
                </a:rPr>
                <a:t>(packet) &amp;&amp; corrupt(packet)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44069" name="Line 21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4053" name="Group 22"/>
          <p:cNvGrpSpPr>
            <a:grpSpLocks/>
          </p:cNvGrpSpPr>
          <p:nvPr/>
        </p:nvGrpSpPr>
        <p:grpSpPr bwMode="auto">
          <a:xfrm>
            <a:off x="2292349" y="2222501"/>
            <a:ext cx="1074739" cy="962025"/>
            <a:chOff x="1540" y="2116"/>
            <a:chExt cx="677" cy="606"/>
          </a:xfrm>
        </p:grpSpPr>
        <p:sp>
          <p:nvSpPr>
            <p:cNvPr id="44065" name="Oval 23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4066" name="Text Box 24"/>
            <p:cNvSpPr txBox="1">
              <a:spLocks noChangeArrowheads="1"/>
            </p:cNvSpPr>
            <p:nvPr/>
          </p:nvSpPr>
          <p:spPr bwMode="auto">
            <a:xfrm>
              <a:off x="1540" y="2238"/>
              <a:ext cx="67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Waiting</a:t>
              </a:r>
            </a:p>
            <a:p>
              <a:r>
                <a:rPr lang="en-US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44054" name="Line 25"/>
          <p:cNvSpPr>
            <a:spLocks noChangeShapeType="1"/>
          </p:cNvSpPr>
          <p:nvPr/>
        </p:nvSpPr>
        <p:spPr bwMode="auto">
          <a:xfrm>
            <a:off x="6334126" y="3497264"/>
            <a:ext cx="433388" cy="2444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4055" name="Freeform 26"/>
          <p:cNvSpPr>
            <a:spLocks/>
          </p:cNvSpPr>
          <p:nvPr/>
        </p:nvSpPr>
        <p:spPr bwMode="auto">
          <a:xfrm>
            <a:off x="6672263" y="3148014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4056" name="Group 27"/>
          <p:cNvGrpSpPr>
            <a:grpSpLocks/>
          </p:cNvGrpSpPr>
          <p:nvPr/>
        </p:nvGrpSpPr>
        <p:grpSpPr bwMode="auto">
          <a:xfrm>
            <a:off x="6677026" y="3568700"/>
            <a:ext cx="1200151" cy="962025"/>
            <a:chOff x="1335" y="3347"/>
            <a:chExt cx="756" cy="606"/>
          </a:xfrm>
        </p:grpSpPr>
        <p:sp>
          <p:nvSpPr>
            <p:cNvPr id="44063" name="Oval 28"/>
            <p:cNvSpPr>
              <a:spLocks noChangeArrowheads="1"/>
            </p:cNvSpPr>
            <p:nvPr/>
          </p:nvSpPr>
          <p:spPr bwMode="auto">
            <a:xfrm>
              <a:off x="1390" y="3347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4064" name="Text Box 29"/>
            <p:cNvSpPr txBox="1">
              <a:spLocks noChangeArrowheads="1"/>
            </p:cNvSpPr>
            <p:nvPr/>
          </p:nvSpPr>
          <p:spPr bwMode="auto">
            <a:xfrm>
              <a:off x="1335" y="3530"/>
              <a:ext cx="75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IDLE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44057" name="Freeform 30"/>
          <p:cNvSpPr>
            <a:spLocks/>
          </p:cNvSpPr>
          <p:nvPr/>
        </p:nvSpPr>
        <p:spPr bwMode="auto">
          <a:xfrm flipV="1">
            <a:off x="6684963" y="4464051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58" name="Text Box 31"/>
          <p:cNvSpPr txBox="1">
            <a:spLocks noChangeArrowheads="1"/>
          </p:cNvSpPr>
          <p:nvPr/>
        </p:nvSpPr>
        <p:spPr bwMode="auto">
          <a:xfrm>
            <a:off x="921234" y="4167189"/>
            <a:ext cx="10420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Calibri"/>
              </a:rPr>
              <a:t>sender</a:t>
            </a:r>
          </a:p>
        </p:txBody>
      </p:sp>
      <p:sp>
        <p:nvSpPr>
          <p:cNvPr id="44059" name="Text Box 32"/>
          <p:cNvSpPr txBox="1">
            <a:spLocks noChangeArrowheads="1"/>
          </p:cNvSpPr>
          <p:nvPr/>
        </p:nvSpPr>
        <p:spPr bwMode="auto">
          <a:xfrm>
            <a:off x="7001282" y="1479551"/>
            <a:ext cx="1191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Calibri"/>
              </a:rPr>
              <a:t>receiver</a:t>
            </a:r>
          </a:p>
        </p:txBody>
      </p:sp>
      <p:sp>
        <p:nvSpPr>
          <p:cNvPr id="44060" name="Line 33"/>
          <p:cNvSpPr>
            <a:spLocks noChangeShapeType="1"/>
          </p:cNvSpPr>
          <p:nvPr/>
        </p:nvSpPr>
        <p:spPr bwMode="auto">
          <a:xfrm>
            <a:off x="349251" y="2166939"/>
            <a:ext cx="433388" cy="2444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4061" name="Text Box 34"/>
          <p:cNvSpPr txBox="1">
            <a:spLocks noChangeArrowheads="1"/>
          </p:cNvSpPr>
          <p:nvPr/>
        </p:nvSpPr>
        <p:spPr bwMode="auto">
          <a:xfrm>
            <a:off x="1031875" y="1212851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4062" name="Text Box 35"/>
          <p:cNvSpPr txBox="1">
            <a:spLocks noChangeArrowheads="1"/>
          </p:cNvSpPr>
          <p:nvPr/>
        </p:nvSpPr>
        <p:spPr bwMode="auto">
          <a:xfrm>
            <a:off x="2316340" y="3830549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915" y="5043714"/>
            <a:ext cx="3022600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Note: </a:t>
            </a:r>
            <a:r>
              <a:rPr lang="en-US" dirty="0"/>
              <a:t>the sender holds a copy of the packet being sent until the delivery is acknowledged.</a:t>
            </a:r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1173163" y="3816350"/>
            <a:ext cx="2546351" cy="607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5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0B5914CB-F67C-B24F-BFE0-F83568651875}" type="slidenum">
              <a:rPr lang="en-US" sz="1400" smtClean="0">
                <a:latin typeface="Calibri"/>
              </a:rPr>
              <a:pPr algn="r"/>
              <a:t>42</a:t>
            </a:fld>
            <a:endParaRPr lang="en-US" sz="1400" dirty="0">
              <a:latin typeface="Calibri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rdt2.0: operation with no errors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5061" name="Oval 3"/>
          <p:cNvSpPr>
            <a:spLocks noChangeArrowheads="1"/>
          </p:cNvSpPr>
          <p:nvPr/>
        </p:nvSpPr>
        <p:spPr bwMode="auto">
          <a:xfrm>
            <a:off x="696914" y="22098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64" name="Line 6"/>
          <p:cNvSpPr>
            <a:spLocks noChangeShapeType="1"/>
          </p:cNvSpPr>
          <p:nvPr/>
        </p:nvSpPr>
        <p:spPr bwMode="auto">
          <a:xfrm>
            <a:off x="1109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5068" name="Freeform 10"/>
          <p:cNvSpPr>
            <a:spLocks/>
          </p:cNvSpPr>
          <p:nvPr/>
        </p:nvSpPr>
        <p:spPr bwMode="auto">
          <a:xfrm flipV="1">
            <a:off x="1057277" y="1979613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69" name="Freeform 11"/>
          <p:cNvSpPr>
            <a:spLocks/>
          </p:cNvSpPr>
          <p:nvPr/>
        </p:nvSpPr>
        <p:spPr bwMode="auto">
          <a:xfrm>
            <a:off x="1104901" y="3140075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72" name="Freeform 14"/>
          <p:cNvSpPr>
            <a:spLocks/>
          </p:cNvSpPr>
          <p:nvPr/>
        </p:nvSpPr>
        <p:spPr bwMode="auto">
          <a:xfrm>
            <a:off x="3252788" y="2286001"/>
            <a:ext cx="466725" cy="893763"/>
          </a:xfrm>
          <a:custGeom>
            <a:avLst/>
            <a:gdLst>
              <a:gd name="T0" fmla="*/ 0 w 735"/>
              <a:gd name="T1" fmla="*/ 133546398 h 1080"/>
              <a:gd name="T2" fmla="*/ 0 w 735"/>
              <a:gd name="T3" fmla="*/ 585548829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75" name="Line 17"/>
          <p:cNvSpPr>
            <a:spLocks noChangeShapeType="1"/>
          </p:cNvSpPr>
          <p:nvPr/>
        </p:nvSpPr>
        <p:spPr bwMode="auto">
          <a:xfrm>
            <a:off x="3656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5102" name="Oval 23"/>
          <p:cNvSpPr>
            <a:spLocks noChangeArrowheads="1"/>
          </p:cNvSpPr>
          <p:nvPr/>
        </p:nvSpPr>
        <p:spPr bwMode="auto">
          <a:xfrm>
            <a:off x="2332038" y="2222501"/>
            <a:ext cx="985839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78" name="Freeform 25"/>
          <p:cNvSpPr>
            <a:spLocks/>
          </p:cNvSpPr>
          <p:nvPr/>
        </p:nvSpPr>
        <p:spPr bwMode="auto">
          <a:xfrm>
            <a:off x="6672263" y="3148014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79" name="Oval 26"/>
          <p:cNvSpPr>
            <a:spLocks noChangeArrowheads="1"/>
          </p:cNvSpPr>
          <p:nvPr/>
        </p:nvSpPr>
        <p:spPr bwMode="auto">
          <a:xfrm>
            <a:off x="6764339" y="3568700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81" name="Freeform 28"/>
          <p:cNvSpPr>
            <a:spLocks/>
          </p:cNvSpPr>
          <p:nvPr/>
        </p:nvSpPr>
        <p:spPr bwMode="auto">
          <a:xfrm flipV="1">
            <a:off x="6684963" y="4464051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349251" y="2166939"/>
            <a:ext cx="1333500" cy="1004887"/>
            <a:chOff x="220" y="1365"/>
            <a:chExt cx="840" cy="633"/>
          </a:xfrm>
        </p:grpSpPr>
        <p:sp>
          <p:nvSpPr>
            <p:cNvPr id="45100" name="Line 30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5101" name="Oval 31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334126" y="3497264"/>
            <a:ext cx="1414463" cy="1033462"/>
            <a:chOff x="3990" y="2203"/>
            <a:chExt cx="891" cy="651"/>
          </a:xfrm>
        </p:grpSpPr>
        <p:sp>
          <p:nvSpPr>
            <p:cNvPr id="45098" name="Line 33"/>
            <p:cNvSpPr>
              <a:spLocks noChangeShapeType="1"/>
            </p:cNvSpPr>
            <p:nvPr/>
          </p:nvSpPr>
          <p:spPr bwMode="auto">
            <a:xfrm>
              <a:off x="3990" y="2203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5099" name="Oval 34"/>
            <p:cNvSpPr>
              <a:spLocks noChangeArrowheads="1"/>
            </p:cNvSpPr>
            <p:nvPr/>
          </p:nvSpPr>
          <p:spPr bwMode="auto">
            <a:xfrm>
              <a:off x="4260" y="2248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8804" name="Line 36"/>
          <p:cNvSpPr>
            <a:spLocks noChangeShapeType="1"/>
          </p:cNvSpPr>
          <p:nvPr/>
        </p:nvSpPr>
        <p:spPr bwMode="auto">
          <a:xfrm>
            <a:off x="1011239" y="1289051"/>
            <a:ext cx="12700" cy="7477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8805" name="Freeform 37"/>
          <p:cNvSpPr>
            <a:spLocks/>
          </p:cNvSpPr>
          <p:nvPr/>
        </p:nvSpPr>
        <p:spPr bwMode="auto">
          <a:xfrm>
            <a:off x="1011238" y="2006601"/>
            <a:ext cx="6697663" cy="3060700"/>
          </a:xfrm>
          <a:custGeom>
            <a:avLst/>
            <a:gdLst>
              <a:gd name="T0" fmla="*/ 0 w 4219"/>
              <a:gd name="T1" fmla="*/ 25201563 h 1928"/>
              <a:gd name="T2" fmla="*/ 2147483647 w 4219"/>
              <a:gd name="T3" fmla="*/ 0 h 1928"/>
              <a:gd name="T4" fmla="*/ 2147483647 w 4219"/>
              <a:gd name="T5" fmla="*/ 2147483647 h 1928"/>
              <a:gd name="T6" fmla="*/ 2147483647 w 4219"/>
              <a:gd name="T7" fmla="*/ 2147483647 h 1928"/>
              <a:gd name="T8" fmla="*/ 0 60000 65536"/>
              <a:gd name="T9" fmla="*/ 0 60000 65536"/>
              <a:gd name="T10" fmla="*/ 0 60000 65536"/>
              <a:gd name="T11" fmla="*/ 0 60000 65536"/>
              <a:gd name="T12" fmla="*/ 0 w 4219"/>
              <a:gd name="T13" fmla="*/ 0 h 1928"/>
              <a:gd name="T14" fmla="*/ 4219 w 4219"/>
              <a:gd name="T15" fmla="*/ 1928 h 19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19" h="1928">
                <a:moveTo>
                  <a:pt x="0" y="10"/>
                </a:moveTo>
                <a:lnTo>
                  <a:pt x="1003" y="0"/>
                </a:lnTo>
                <a:lnTo>
                  <a:pt x="3387" y="1928"/>
                </a:lnTo>
                <a:lnTo>
                  <a:pt x="4219" y="1928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347663" y="2166939"/>
            <a:ext cx="1333500" cy="1004887"/>
            <a:chOff x="220" y="1365"/>
            <a:chExt cx="840" cy="633"/>
          </a:xfrm>
        </p:grpSpPr>
        <p:sp>
          <p:nvSpPr>
            <p:cNvPr id="45096" name="Line 39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5097" name="Oval 40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8809" name="Oval 41"/>
          <p:cNvSpPr>
            <a:spLocks noChangeArrowheads="1"/>
          </p:cNvSpPr>
          <p:nvPr/>
        </p:nvSpPr>
        <p:spPr bwMode="auto">
          <a:xfrm>
            <a:off x="2332039" y="2222501"/>
            <a:ext cx="985837" cy="9620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288811" name="Freeform 43"/>
          <p:cNvSpPr>
            <a:spLocks/>
          </p:cNvSpPr>
          <p:nvPr/>
        </p:nvSpPr>
        <p:spPr bwMode="auto">
          <a:xfrm>
            <a:off x="1155701" y="3886199"/>
            <a:ext cx="6667500" cy="2047875"/>
          </a:xfrm>
          <a:custGeom>
            <a:avLst/>
            <a:gdLst>
              <a:gd name="T0" fmla="*/ 2147483647 w 4200"/>
              <a:gd name="T1" fmla="*/ 2147483647 h 1424"/>
              <a:gd name="T2" fmla="*/ 2147483647 w 4200"/>
              <a:gd name="T3" fmla="*/ 2147483647 h 1424"/>
              <a:gd name="T4" fmla="*/ 2147483647 w 4200"/>
              <a:gd name="T5" fmla="*/ 0 h 1424"/>
              <a:gd name="T6" fmla="*/ 0 w 4200"/>
              <a:gd name="T7" fmla="*/ 0 h 1424"/>
              <a:gd name="T8" fmla="*/ 0 60000 65536"/>
              <a:gd name="T9" fmla="*/ 0 60000 65536"/>
              <a:gd name="T10" fmla="*/ 0 60000 65536"/>
              <a:gd name="T11" fmla="*/ 0 60000 65536"/>
              <a:gd name="T12" fmla="*/ 0 w 4200"/>
              <a:gd name="T13" fmla="*/ 0 h 1424"/>
              <a:gd name="T14" fmla="*/ 4200 w 4200"/>
              <a:gd name="T15" fmla="*/ 1424 h 14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47663" y="2166939"/>
            <a:ext cx="1333500" cy="1004887"/>
            <a:chOff x="220" y="1365"/>
            <a:chExt cx="840" cy="633"/>
          </a:xfrm>
        </p:grpSpPr>
        <p:sp>
          <p:nvSpPr>
            <p:cNvPr id="45094" name="Line 45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5095" name="Oval 46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8815" name="Oval 47"/>
          <p:cNvSpPr>
            <a:spLocks noChangeArrowheads="1"/>
          </p:cNvSpPr>
          <p:nvPr/>
        </p:nvSpPr>
        <p:spPr bwMode="auto">
          <a:xfrm>
            <a:off x="2328864" y="2227264"/>
            <a:ext cx="985837" cy="9620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auto">
          <a:xfrm>
            <a:off x="1173163" y="3816350"/>
            <a:ext cx="2546351" cy="607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3" name="Text Box 35"/>
          <p:cNvSpPr txBox="1">
            <a:spLocks noChangeArrowheads="1"/>
          </p:cNvSpPr>
          <p:nvPr/>
        </p:nvSpPr>
        <p:spPr bwMode="auto">
          <a:xfrm>
            <a:off x="2324084" y="3830549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595314" y="2517623"/>
            <a:ext cx="12001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grpSp>
        <p:nvGrpSpPr>
          <p:cNvPr id="73" name="Group 22"/>
          <p:cNvGrpSpPr>
            <a:grpSpLocks/>
          </p:cNvGrpSpPr>
          <p:nvPr/>
        </p:nvGrpSpPr>
        <p:grpSpPr bwMode="auto">
          <a:xfrm>
            <a:off x="2292349" y="2222501"/>
            <a:ext cx="1074739" cy="962025"/>
            <a:chOff x="1540" y="2116"/>
            <a:chExt cx="677" cy="606"/>
          </a:xfrm>
        </p:grpSpPr>
        <p:sp>
          <p:nvSpPr>
            <p:cNvPr id="74" name="Oval 23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75" name="Text Box 24"/>
            <p:cNvSpPr txBox="1">
              <a:spLocks noChangeArrowheads="1"/>
            </p:cNvSpPr>
            <p:nvPr/>
          </p:nvSpPr>
          <p:spPr bwMode="auto">
            <a:xfrm>
              <a:off x="1540" y="2238"/>
              <a:ext cx="67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Waiting</a:t>
              </a:r>
            </a:p>
            <a:p>
              <a:r>
                <a:rPr lang="en-US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grpSp>
        <p:nvGrpSpPr>
          <p:cNvPr id="76" name="Group 27"/>
          <p:cNvGrpSpPr>
            <a:grpSpLocks/>
          </p:cNvGrpSpPr>
          <p:nvPr/>
        </p:nvGrpSpPr>
        <p:grpSpPr bwMode="auto">
          <a:xfrm>
            <a:off x="6677026" y="3568700"/>
            <a:ext cx="1200151" cy="962025"/>
            <a:chOff x="1335" y="3347"/>
            <a:chExt cx="756" cy="606"/>
          </a:xfrm>
        </p:grpSpPr>
        <p:sp>
          <p:nvSpPr>
            <p:cNvPr id="77" name="Oval 28"/>
            <p:cNvSpPr>
              <a:spLocks noChangeArrowheads="1"/>
            </p:cNvSpPr>
            <p:nvPr/>
          </p:nvSpPr>
          <p:spPr bwMode="auto">
            <a:xfrm>
              <a:off x="1390" y="3347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78" name="Text Box 29"/>
            <p:cNvSpPr txBox="1">
              <a:spLocks noChangeArrowheads="1"/>
            </p:cNvSpPr>
            <p:nvPr/>
          </p:nvSpPr>
          <p:spPr bwMode="auto">
            <a:xfrm>
              <a:off x="1335" y="3530"/>
              <a:ext cx="75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IDLE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79" name="Line 9"/>
          <p:cNvSpPr>
            <a:spLocks noChangeShapeType="1"/>
          </p:cNvSpPr>
          <p:nvPr/>
        </p:nvSpPr>
        <p:spPr bwMode="auto">
          <a:xfrm>
            <a:off x="6419851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80" name="Line 42"/>
          <p:cNvSpPr>
            <a:spLocks noChangeShapeType="1"/>
          </p:cNvSpPr>
          <p:nvPr/>
        </p:nvSpPr>
        <p:spPr bwMode="auto">
          <a:xfrm flipH="1">
            <a:off x="6273800" y="4902200"/>
            <a:ext cx="0" cy="103187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3" name="Text Box 5"/>
          <p:cNvSpPr txBox="1">
            <a:spLocks noChangeArrowheads="1"/>
          </p:cNvSpPr>
          <p:nvPr/>
        </p:nvSpPr>
        <p:spPr bwMode="auto">
          <a:xfrm>
            <a:off x="1004888" y="1490663"/>
            <a:ext cx="364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6319839" y="5314951"/>
            <a:ext cx="2143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(ACK)</a:t>
            </a:r>
            <a:endParaRPr lang="en-US" dirty="0">
              <a:latin typeface="Times New Roman" charset="0"/>
            </a:endParaRPr>
          </a:p>
        </p:txBody>
      </p:sp>
      <p:sp>
        <p:nvSpPr>
          <p:cNvPr id="55" name="Text Box 8"/>
          <p:cNvSpPr txBox="1">
            <a:spLocks noChangeArrowheads="1"/>
          </p:cNvSpPr>
          <p:nvPr/>
        </p:nvSpPr>
        <p:spPr bwMode="auto">
          <a:xfrm>
            <a:off x="6297614" y="4781551"/>
            <a:ext cx="2157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 &amp;&amp;   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1071563" y="3492500"/>
            <a:ext cx="379181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3562352" y="2600325"/>
            <a:ext cx="176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8" name="Text Box 16"/>
          <p:cNvSpPr txBox="1">
            <a:spLocks noChangeArrowheads="1"/>
          </p:cNvSpPr>
          <p:nvPr/>
        </p:nvSpPr>
        <p:spPr bwMode="auto">
          <a:xfrm>
            <a:off x="3536949" y="1925639"/>
            <a:ext cx="2371899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</a:t>
            </a:r>
          </a:p>
          <a:p>
            <a:pPr algn="l"/>
            <a:r>
              <a:rPr lang="en-US" dirty="0">
                <a:latin typeface="Calibri"/>
              </a:rPr>
              <a:t>   </a:t>
            </a:r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grpSp>
        <p:nvGrpSpPr>
          <p:cNvPr id="59" name="Group 18"/>
          <p:cNvGrpSpPr>
            <a:grpSpLocks/>
          </p:cNvGrpSpPr>
          <p:nvPr/>
        </p:nvGrpSpPr>
        <p:grpSpPr bwMode="auto">
          <a:xfrm>
            <a:off x="6573837" y="2352675"/>
            <a:ext cx="1924051" cy="858838"/>
            <a:chOff x="2222" y="2660"/>
            <a:chExt cx="1212" cy="541"/>
          </a:xfrm>
        </p:grpSpPr>
        <p:sp>
          <p:nvSpPr>
            <p:cNvPr id="60" name="Text Box 19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udt_send</a:t>
              </a:r>
              <a:r>
                <a:rPr lang="en-US" dirty="0">
                  <a:latin typeface="Calibri"/>
                </a:rPr>
                <a:t>(NAK)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81" name="Text Box 20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udt_rcv</a:t>
              </a:r>
              <a:r>
                <a:rPr lang="en-US" dirty="0">
                  <a:latin typeface="Calibri"/>
                </a:rPr>
                <a:t>(packet) &amp;&amp; corrupt(packet)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82" name="Line 21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83" name="Text Box 34"/>
          <p:cNvSpPr txBox="1">
            <a:spLocks noChangeArrowheads="1"/>
          </p:cNvSpPr>
          <p:nvPr/>
        </p:nvSpPr>
        <p:spPr bwMode="auto">
          <a:xfrm>
            <a:off x="1031875" y="1212851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321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88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888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2888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2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804" grpId="0" animBg="1"/>
      <p:bldP spid="288805" grpId="0" animBg="1"/>
      <p:bldP spid="288809" grpId="0" animBg="1"/>
      <p:bldP spid="288811" grpId="0" animBg="1"/>
      <p:bldP spid="288815" grpId="0" animBg="1"/>
      <p:bldP spid="288815" grpId="1" animBg="1"/>
      <p:bldP spid="8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87E16517-F495-3848-BD15-E1F1ACDC3BB7}" type="slidenum">
              <a:rPr lang="en-US" sz="1400" smtClean="0">
                <a:latin typeface="Calibri"/>
              </a:rPr>
              <a:pPr algn="r"/>
              <a:t>43</a:t>
            </a:fld>
            <a:endParaRPr lang="en-US" sz="1400" dirty="0">
              <a:latin typeface="Calibri"/>
            </a:endParaRP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rdt2.0: error scenario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Oval 3"/>
          <p:cNvSpPr>
            <a:spLocks noChangeArrowheads="1"/>
          </p:cNvSpPr>
          <p:nvPr/>
        </p:nvSpPr>
        <p:spPr bwMode="auto">
          <a:xfrm>
            <a:off x="696914" y="22098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088" name="Line 6"/>
          <p:cNvSpPr>
            <a:spLocks noChangeShapeType="1"/>
          </p:cNvSpPr>
          <p:nvPr/>
        </p:nvSpPr>
        <p:spPr bwMode="auto">
          <a:xfrm>
            <a:off x="1109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091" name="Line 9"/>
          <p:cNvSpPr>
            <a:spLocks noChangeShapeType="1"/>
          </p:cNvSpPr>
          <p:nvPr/>
        </p:nvSpPr>
        <p:spPr bwMode="auto">
          <a:xfrm>
            <a:off x="6419851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092" name="Freeform 10"/>
          <p:cNvSpPr>
            <a:spLocks/>
          </p:cNvSpPr>
          <p:nvPr/>
        </p:nvSpPr>
        <p:spPr bwMode="auto">
          <a:xfrm flipV="1">
            <a:off x="1057277" y="1979613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093" name="Freeform 11"/>
          <p:cNvSpPr>
            <a:spLocks/>
          </p:cNvSpPr>
          <p:nvPr/>
        </p:nvSpPr>
        <p:spPr bwMode="auto">
          <a:xfrm>
            <a:off x="1104901" y="3140075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095" name="Line 13"/>
          <p:cNvSpPr>
            <a:spLocks noChangeShapeType="1"/>
          </p:cNvSpPr>
          <p:nvPr/>
        </p:nvSpPr>
        <p:spPr bwMode="auto">
          <a:xfrm>
            <a:off x="1173163" y="3816350"/>
            <a:ext cx="24844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096" name="Freeform 14"/>
          <p:cNvSpPr>
            <a:spLocks/>
          </p:cNvSpPr>
          <p:nvPr/>
        </p:nvSpPr>
        <p:spPr bwMode="auto">
          <a:xfrm>
            <a:off x="3252788" y="2286001"/>
            <a:ext cx="466725" cy="893763"/>
          </a:xfrm>
          <a:custGeom>
            <a:avLst/>
            <a:gdLst>
              <a:gd name="T0" fmla="*/ 0 w 735"/>
              <a:gd name="T1" fmla="*/ 133546398 h 1080"/>
              <a:gd name="T2" fmla="*/ 0 w 735"/>
              <a:gd name="T3" fmla="*/ 585548829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099" name="Line 17"/>
          <p:cNvSpPr>
            <a:spLocks noChangeShapeType="1"/>
          </p:cNvSpPr>
          <p:nvPr/>
        </p:nvSpPr>
        <p:spPr bwMode="auto">
          <a:xfrm>
            <a:off x="3656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30" name="Oval 23"/>
          <p:cNvSpPr>
            <a:spLocks noChangeArrowheads="1"/>
          </p:cNvSpPr>
          <p:nvPr/>
        </p:nvSpPr>
        <p:spPr bwMode="auto">
          <a:xfrm>
            <a:off x="2332038" y="2222501"/>
            <a:ext cx="985839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102" name="Freeform 25"/>
          <p:cNvSpPr>
            <a:spLocks/>
          </p:cNvSpPr>
          <p:nvPr/>
        </p:nvSpPr>
        <p:spPr bwMode="auto">
          <a:xfrm>
            <a:off x="6672263" y="3148014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103" name="Oval 26"/>
          <p:cNvSpPr>
            <a:spLocks noChangeArrowheads="1"/>
          </p:cNvSpPr>
          <p:nvPr/>
        </p:nvSpPr>
        <p:spPr bwMode="auto">
          <a:xfrm>
            <a:off x="6764339" y="3568700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105" name="Freeform 28"/>
          <p:cNvSpPr>
            <a:spLocks/>
          </p:cNvSpPr>
          <p:nvPr/>
        </p:nvSpPr>
        <p:spPr bwMode="auto">
          <a:xfrm flipV="1">
            <a:off x="6684963" y="4464051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349251" y="2166939"/>
            <a:ext cx="1333500" cy="1004887"/>
            <a:chOff x="220" y="1365"/>
            <a:chExt cx="840" cy="633"/>
          </a:xfrm>
        </p:grpSpPr>
        <p:sp>
          <p:nvSpPr>
            <p:cNvPr id="46128" name="Line 30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9" name="Oval 31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334126" y="3497264"/>
            <a:ext cx="1414463" cy="1033462"/>
            <a:chOff x="3990" y="2203"/>
            <a:chExt cx="891" cy="651"/>
          </a:xfrm>
        </p:grpSpPr>
        <p:sp>
          <p:nvSpPr>
            <p:cNvPr id="46126" name="Line 33"/>
            <p:cNvSpPr>
              <a:spLocks noChangeShapeType="1"/>
            </p:cNvSpPr>
            <p:nvPr/>
          </p:nvSpPr>
          <p:spPr bwMode="auto">
            <a:xfrm>
              <a:off x="3990" y="2203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7" name="Oval 34"/>
            <p:cNvSpPr>
              <a:spLocks noChangeArrowheads="1"/>
            </p:cNvSpPr>
            <p:nvPr/>
          </p:nvSpPr>
          <p:spPr bwMode="auto">
            <a:xfrm>
              <a:off x="4260" y="2248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9828" name="Line 36"/>
          <p:cNvSpPr>
            <a:spLocks noChangeShapeType="1"/>
          </p:cNvSpPr>
          <p:nvPr/>
        </p:nvSpPr>
        <p:spPr bwMode="auto">
          <a:xfrm>
            <a:off x="1011239" y="1289051"/>
            <a:ext cx="12700" cy="7477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9829" name="Freeform 37"/>
          <p:cNvSpPr>
            <a:spLocks/>
          </p:cNvSpPr>
          <p:nvPr/>
        </p:nvSpPr>
        <p:spPr bwMode="auto">
          <a:xfrm>
            <a:off x="1011238" y="2006601"/>
            <a:ext cx="6940551" cy="654050"/>
          </a:xfrm>
          <a:custGeom>
            <a:avLst/>
            <a:gdLst>
              <a:gd name="T0" fmla="*/ 0 w 4372"/>
              <a:gd name="T1" fmla="*/ 25201563 h 412"/>
              <a:gd name="T2" fmla="*/ 2147483647 w 4372"/>
              <a:gd name="T3" fmla="*/ 0 h 412"/>
              <a:gd name="T4" fmla="*/ 2147483647 w 4372"/>
              <a:gd name="T5" fmla="*/ 1038304375 h 412"/>
              <a:gd name="T6" fmla="*/ 2147483647 w 4372"/>
              <a:gd name="T7" fmla="*/ 1038304375 h 412"/>
              <a:gd name="T8" fmla="*/ 0 60000 65536"/>
              <a:gd name="T9" fmla="*/ 0 60000 65536"/>
              <a:gd name="T10" fmla="*/ 0 60000 65536"/>
              <a:gd name="T11" fmla="*/ 0 60000 65536"/>
              <a:gd name="T12" fmla="*/ 0 w 4372"/>
              <a:gd name="T13" fmla="*/ 0 h 412"/>
              <a:gd name="T14" fmla="*/ 4372 w 4372"/>
              <a:gd name="T15" fmla="*/ 412 h 4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72" h="412">
                <a:moveTo>
                  <a:pt x="0" y="10"/>
                </a:moveTo>
                <a:lnTo>
                  <a:pt x="1003" y="0"/>
                </a:lnTo>
                <a:lnTo>
                  <a:pt x="3508" y="412"/>
                </a:lnTo>
                <a:lnTo>
                  <a:pt x="4372" y="41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347663" y="2166939"/>
            <a:ext cx="1333500" cy="1004887"/>
            <a:chOff x="220" y="1365"/>
            <a:chExt cx="840" cy="633"/>
          </a:xfrm>
        </p:grpSpPr>
        <p:sp>
          <p:nvSpPr>
            <p:cNvPr id="46124" name="Line 39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5" name="Oval 40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9833" name="Oval 41"/>
          <p:cNvSpPr>
            <a:spLocks noChangeArrowheads="1"/>
          </p:cNvSpPr>
          <p:nvPr/>
        </p:nvSpPr>
        <p:spPr bwMode="auto">
          <a:xfrm>
            <a:off x="2332039" y="2222501"/>
            <a:ext cx="985837" cy="9620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289834" name="Line 42"/>
          <p:cNvSpPr>
            <a:spLocks noChangeShapeType="1"/>
          </p:cNvSpPr>
          <p:nvPr/>
        </p:nvSpPr>
        <p:spPr bwMode="auto">
          <a:xfrm flipH="1">
            <a:off x="6273800" y="4902200"/>
            <a:ext cx="0" cy="103187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9835" name="Freeform 43"/>
          <p:cNvSpPr>
            <a:spLocks/>
          </p:cNvSpPr>
          <p:nvPr/>
        </p:nvSpPr>
        <p:spPr bwMode="auto">
          <a:xfrm>
            <a:off x="1155701" y="3886199"/>
            <a:ext cx="6667500" cy="2047875"/>
          </a:xfrm>
          <a:custGeom>
            <a:avLst/>
            <a:gdLst>
              <a:gd name="T0" fmla="*/ 2147483647 w 4200"/>
              <a:gd name="T1" fmla="*/ 2147483647 h 1424"/>
              <a:gd name="T2" fmla="*/ 2147483647 w 4200"/>
              <a:gd name="T3" fmla="*/ 2147483647 h 1424"/>
              <a:gd name="T4" fmla="*/ 2147483647 w 4200"/>
              <a:gd name="T5" fmla="*/ 0 h 1424"/>
              <a:gd name="T6" fmla="*/ 0 w 4200"/>
              <a:gd name="T7" fmla="*/ 0 h 1424"/>
              <a:gd name="T8" fmla="*/ 0 60000 65536"/>
              <a:gd name="T9" fmla="*/ 0 60000 65536"/>
              <a:gd name="T10" fmla="*/ 0 60000 65536"/>
              <a:gd name="T11" fmla="*/ 0 60000 65536"/>
              <a:gd name="T12" fmla="*/ 0 w 4200"/>
              <a:gd name="T13" fmla="*/ 0 h 1424"/>
              <a:gd name="T14" fmla="*/ 4200 w 4200"/>
              <a:gd name="T15" fmla="*/ 1424 h 14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47663" y="2166939"/>
            <a:ext cx="1333500" cy="1004887"/>
            <a:chOff x="220" y="1365"/>
            <a:chExt cx="840" cy="633"/>
          </a:xfrm>
        </p:grpSpPr>
        <p:sp>
          <p:nvSpPr>
            <p:cNvPr id="46122" name="Line 45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3" name="Oval 46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9839" name="Oval 47"/>
          <p:cNvSpPr>
            <a:spLocks noChangeArrowheads="1"/>
          </p:cNvSpPr>
          <p:nvPr/>
        </p:nvSpPr>
        <p:spPr bwMode="auto">
          <a:xfrm>
            <a:off x="2328864" y="2227264"/>
            <a:ext cx="985837" cy="9620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289840" name="Line 48"/>
          <p:cNvSpPr>
            <a:spLocks noChangeShapeType="1"/>
          </p:cNvSpPr>
          <p:nvPr/>
        </p:nvSpPr>
        <p:spPr bwMode="auto">
          <a:xfrm>
            <a:off x="6553200" y="2493964"/>
            <a:ext cx="0" cy="817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9841" name="Freeform 49"/>
          <p:cNvSpPr>
            <a:spLocks/>
          </p:cNvSpPr>
          <p:nvPr/>
        </p:nvSpPr>
        <p:spPr bwMode="auto">
          <a:xfrm>
            <a:off x="3657600" y="2216150"/>
            <a:ext cx="4378325" cy="1095375"/>
          </a:xfrm>
          <a:custGeom>
            <a:avLst/>
            <a:gdLst>
              <a:gd name="T0" fmla="*/ 2147483647 w 2758"/>
              <a:gd name="T1" fmla="*/ 1628020938 h 646"/>
              <a:gd name="T2" fmla="*/ 2147483647 w 2758"/>
              <a:gd name="T3" fmla="*/ 1585179075 h 646"/>
              <a:gd name="T4" fmla="*/ 2147483647 w 2758"/>
              <a:gd name="T5" fmla="*/ 0 h 646"/>
              <a:gd name="T6" fmla="*/ 0 w 2758"/>
              <a:gd name="T7" fmla="*/ 0 h 646"/>
              <a:gd name="T8" fmla="*/ 0 60000 65536"/>
              <a:gd name="T9" fmla="*/ 0 60000 65536"/>
              <a:gd name="T10" fmla="*/ 0 60000 65536"/>
              <a:gd name="T11" fmla="*/ 0 60000 65536"/>
              <a:gd name="T12" fmla="*/ 0 w 2758"/>
              <a:gd name="T13" fmla="*/ 0 h 646"/>
              <a:gd name="T14" fmla="*/ 2758 w 2758"/>
              <a:gd name="T15" fmla="*/ 646 h 6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8" h="646">
                <a:moveTo>
                  <a:pt x="2758" y="646"/>
                </a:moveTo>
                <a:lnTo>
                  <a:pt x="1763" y="629"/>
                </a:lnTo>
                <a:lnTo>
                  <a:pt x="1039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289842" name="Line 50"/>
          <p:cNvSpPr>
            <a:spLocks noChangeShapeType="1"/>
          </p:cNvSpPr>
          <p:nvPr/>
        </p:nvSpPr>
        <p:spPr bwMode="auto">
          <a:xfrm>
            <a:off x="3548063" y="2090739"/>
            <a:ext cx="0" cy="846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9843" name="Freeform 51"/>
          <p:cNvSpPr>
            <a:spLocks/>
          </p:cNvSpPr>
          <p:nvPr/>
        </p:nvSpPr>
        <p:spPr bwMode="auto">
          <a:xfrm>
            <a:off x="3643314" y="2951163"/>
            <a:ext cx="4073525" cy="2133600"/>
          </a:xfrm>
          <a:custGeom>
            <a:avLst/>
            <a:gdLst>
              <a:gd name="T0" fmla="*/ 0 w 2566"/>
              <a:gd name="T1" fmla="*/ 0 h 1344"/>
              <a:gd name="T2" fmla="*/ 2147483647 w 2566"/>
              <a:gd name="T3" fmla="*/ 0 h 1344"/>
              <a:gd name="T4" fmla="*/ 2147483647 w 2566"/>
              <a:gd name="T5" fmla="*/ 2147483647 h 1344"/>
              <a:gd name="T6" fmla="*/ 2147483647 w 2566"/>
              <a:gd name="T7" fmla="*/ 2147483647 h 1344"/>
              <a:gd name="T8" fmla="*/ 0 60000 65536"/>
              <a:gd name="T9" fmla="*/ 0 60000 65536"/>
              <a:gd name="T10" fmla="*/ 0 60000 65536"/>
              <a:gd name="T11" fmla="*/ 0 60000 65536"/>
              <a:gd name="T12" fmla="*/ 0 w 2566"/>
              <a:gd name="T13" fmla="*/ 0 h 1344"/>
              <a:gd name="T14" fmla="*/ 2566 w 2566"/>
              <a:gd name="T15" fmla="*/ 1344 h 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66" h="1344">
                <a:moveTo>
                  <a:pt x="0" y="0"/>
                </a:moveTo>
                <a:lnTo>
                  <a:pt x="1013" y="0"/>
                </a:lnTo>
                <a:lnTo>
                  <a:pt x="1650" y="1344"/>
                </a:lnTo>
                <a:lnTo>
                  <a:pt x="2566" y="1344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121" name="Text Box 52"/>
          <p:cNvSpPr txBox="1">
            <a:spLocks noChangeArrowheads="1"/>
          </p:cNvSpPr>
          <p:nvPr/>
        </p:nvSpPr>
        <p:spPr bwMode="auto">
          <a:xfrm>
            <a:off x="2327923" y="3886200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73" name="Text Box 4"/>
          <p:cNvSpPr txBox="1">
            <a:spLocks noChangeArrowheads="1"/>
          </p:cNvSpPr>
          <p:nvPr/>
        </p:nvSpPr>
        <p:spPr bwMode="auto">
          <a:xfrm>
            <a:off x="595314" y="2517623"/>
            <a:ext cx="12001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grpSp>
        <p:nvGrpSpPr>
          <p:cNvPr id="74" name="Group 22"/>
          <p:cNvGrpSpPr>
            <a:grpSpLocks/>
          </p:cNvGrpSpPr>
          <p:nvPr/>
        </p:nvGrpSpPr>
        <p:grpSpPr bwMode="auto">
          <a:xfrm>
            <a:off x="2292349" y="2222501"/>
            <a:ext cx="1074739" cy="962025"/>
            <a:chOff x="1540" y="2116"/>
            <a:chExt cx="677" cy="606"/>
          </a:xfrm>
        </p:grpSpPr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76" name="Text Box 24"/>
            <p:cNvSpPr txBox="1">
              <a:spLocks noChangeArrowheads="1"/>
            </p:cNvSpPr>
            <p:nvPr/>
          </p:nvSpPr>
          <p:spPr bwMode="auto">
            <a:xfrm>
              <a:off x="1540" y="2238"/>
              <a:ext cx="67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Waiting</a:t>
              </a:r>
            </a:p>
            <a:p>
              <a:r>
                <a:rPr lang="en-US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grpSp>
        <p:nvGrpSpPr>
          <p:cNvPr id="77" name="Group 27"/>
          <p:cNvGrpSpPr>
            <a:grpSpLocks/>
          </p:cNvGrpSpPr>
          <p:nvPr/>
        </p:nvGrpSpPr>
        <p:grpSpPr bwMode="auto">
          <a:xfrm>
            <a:off x="6677026" y="3568700"/>
            <a:ext cx="1200151" cy="962025"/>
            <a:chOff x="1335" y="3347"/>
            <a:chExt cx="756" cy="606"/>
          </a:xfrm>
        </p:grpSpPr>
        <p:sp>
          <p:nvSpPr>
            <p:cNvPr id="78" name="Oval 28"/>
            <p:cNvSpPr>
              <a:spLocks noChangeArrowheads="1"/>
            </p:cNvSpPr>
            <p:nvPr/>
          </p:nvSpPr>
          <p:spPr bwMode="auto">
            <a:xfrm>
              <a:off x="1390" y="3347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" name="Text Box 29"/>
            <p:cNvSpPr txBox="1">
              <a:spLocks noChangeArrowheads="1"/>
            </p:cNvSpPr>
            <p:nvPr/>
          </p:nvSpPr>
          <p:spPr bwMode="auto">
            <a:xfrm>
              <a:off x="1335" y="3530"/>
              <a:ext cx="75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IDLE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1004888" y="1490663"/>
            <a:ext cx="364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8" name="Text Box 7"/>
          <p:cNvSpPr txBox="1">
            <a:spLocks noChangeArrowheads="1"/>
          </p:cNvSpPr>
          <p:nvPr/>
        </p:nvSpPr>
        <p:spPr bwMode="auto">
          <a:xfrm>
            <a:off x="6319839" y="5314951"/>
            <a:ext cx="2143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(ACK)</a:t>
            </a:r>
            <a:endParaRPr lang="en-US" dirty="0">
              <a:latin typeface="Times New Roman" charset="0"/>
            </a:endParaRPr>
          </a:p>
        </p:txBody>
      </p: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6297614" y="4781551"/>
            <a:ext cx="2157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 &amp;&amp;   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1071563" y="3492500"/>
            <a:ext cx="379181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sp>
        <p:nvSpPr>
          <p:cNvPr id="61" name="Text Box 15"/>
          <p:cNvSpPr txBox="1">
            <a:spLocks noChangeArrowheads="1"/>
          </p:cNvSpPr>
          <p:nvPr/>
        </p:nvSpPr>
        <p:spPr bwMode="auto">
          <a:xfrm>
            <a:off x="3562352" y="2600325"/>
            <a:ext cx="176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80" name="Text Box 16"/>
          <p:cNvSpPr txBox="1">
            <a:spLocks noChangeArrowheads="1"/>
          </p:cNvSpPr>
          <p:nvPr/>
        </p:nvSpPr>
        <p:spPr bwMode="auto">
          <a:xfrm>
            <a:off x="3536949" y="1925639"/>
            <a:ext cx="2371899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</a:t>
            </a:r>
          </a:p>
          <a:p>
            <a:pPr algn="l"/>
            <a:r>
              <a:rPr lang="en-US" dirty="0">
                <a:latin typeface="Calibri"/>
              </a:rPr>
              <a:t>   </a:t>
            </a:r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grpSp>
        <p:nvGrpSpPr>
          <p:cNvPr id="81" name="Group 18"/>
          <p:cNvGrpSpPr>
            <a:grpSpLocks/>
          </p:cNvGrpSpPr>
          <p:nvPr/>
        </p:nvGrpSpPr>
        <p:grpSpPr bwMode="auto">
          <a:xfrm>
            <a:off x="6573837" y="2352675"/>
            <a:ext cx="1924051" cy="858838"/>
            <a:chOff x="2222" y="2660"/>
            <a:chExt cx="1212" cy="541"/>
          </a:xfrm>
        </p:grpSpPr>
        <p:sp>
          <p:nvSpPr>
            <p:cNvPr id="82" name="Text Box 19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udt_send</a:t>
              </a:r>
              <a:r>
                <a:rPr lang="en-US" dirty="0">
                  <a:latin typeface="Calibri"/>
                </a:rPr>
                <a:t>(NAK)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83" name="Text Box 20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udt_rcv</a:t>
              </a:r>
              <a:r>
                <a:rPr lang="en-US" dirty="0">
                  <a:latin typeface="Calibri"/>
                </a:rPr>
                <a:t>(packet) &amp;&amp; corrupt(packet)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84" name="Line 21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85" name="Text Box 34"/>
          <p:cNvSpPr txBox="1">
            <a:spLocks noChangeArrowheads="1"/>
          </p:cNvSpPr>
          <p:nvPr/>
        </p:nvSpPr>
        <p:spPr bwMode="auto">
          <a:xfrm>
            <a:off x="1031875" y="1212851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2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898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898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898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2898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898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2898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898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289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8" grpId="0" animBg="1"/>
      <p:bldP spid="289829" grpId="0" animBg="1"/>
      <p:bldP spid="289833" grpId="0" animBg="1"/>
      <p:bldP spid="289834" grpId="0" animBg="1"/>
      <p:bldP spid="289835" grpId="0" animBg="1"/>
      <p:bldP spid="289839" grpId="0" animBg="1"/>
      <p:bldP spid="289839" grpId="1" animBg="1"/>
      <p:bldP spid="289840" grpId="0" animBg="1"/>
      <p:bldP spid="289841" grpId="0" animBg="1"/>
      <p:bldP spid="289842" grpId="0" animBg="1"/>
      <p:bldP spid="2898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ECC6DA4C-DC73-874D-8EF5-6EC058A645C5}" type="slidenum">
              <a:rPr lang="en-US" sz="1400" smtClean="0">
                <a:latin typeface="Calibri"/>
              </a:rPr>
              <a:pPr algn="r"/>
              <a:t>44</a:t>
            </a:fld>
            <a:endParaRPr lang="en-US" sz="1400" dirty="0">
              <a:latin typeface="Calibri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rdt2.0 has a fatal flaw!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What happens if ACK/NAK corrupted?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sender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doesn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 know what happened at receiver!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can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 just retransmit: possible duplicate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spcBef>
                <a:spcPct val="60000"/>
              </a:spcBef>
              <a:buFont typeface="ZapfDingbats" charset="0"/>
              <a:buNone/>
            </a:pPr>
            <a:endParaRPr lang="en-US" sz="20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711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1"/>
            <a:ext cx="3810000" cy="25622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Handling duplicates: 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sender retransmits current packet if ACK/NAK garbled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sender adds </a:t>
            </a:r>
            <a:r>
              <a:rPr lang="en-US" sz="2000" i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sequence number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to each packet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receiver discards (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doesn</a:t>
            </a:r>
            <a:r>
              <a:rPr lang="en-GB" sz="20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  deliver) duplicate packet</a:t>
            </a:r>
          </a:p>
        </p:txBody>
      </p:sp>
      <p:sp>
        <p:nvSpPr>
          <p:cNvPr id="47111" name="Text Box 5"/>
          <p:cNvSpPr txBox="1">
            <a:spLocks noChangeArrowheads="1"/>
          </p:cNvSpPr>
          <p:nvPr/>
        </p:nvSpPr>
        <p:spPr bwMode="auto">
          <a:xfrm>
            <a:off x="4983163" y="4818064"/>
            <a:ext cx="283650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2000" dirty="0">
                <a:latin typeface="Calibri"/>
              </a:rPr>
              <a:t>Sender sends one packet, </a:t>
            </a:r>
          </a:p>
          <a:p>
            <a:pPr algn="l"/>
            <a:r>
              <a:rPr lang="en-US" sz="2000" dirty="0">
                <a:latin typeface="Calibri"/>
              </a:rPr>
              <a:t>then waits for receiver </a:t>
            </a:r>
          </a:p>
          <a:p>
            <a:pPr algn="l"/>
            <a:r>
              <a:rPr lang="en-US" sz="2000" dirty="0">
                <a:latin typeface="Calibri"/>
              </a:rPr>
              <a:t>response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47112" name="Rectangle 6"/>
          <p:cNvSpPr>
            <a:spLocks noChangeArrowheads="1"/>
          </p:cNvSpPr>
          <p:nvPr/>
        </p:nvSpPr>
        <p:spPr bwMode="auto">
          <a:xfrm>
            <a:off x="4895851" y="4686300"/>
            <a:ext cx="3467100" cy="12382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7113" name="Group 7"/>
          <p:cNvGrpSpPr>
            <a:grpSpLocks/>
          </p:cNvGrpSpPr>
          <p:nvPr/>
        </p:nvGrpSpPr>
        <p:grpSpPr bwMode="auto">
          <a:xfrm>
            <a:off x="5038725" y="4522795"/>
            <a:ext cx="1647825" cy="400051"/>
            <a:chOff x="2976" y="2669"/>
            <a:chExt cx="1038" cy="252"/>
          </a:xfrm>
        </p:grpSpPr>
        <p:sp>
          <p:nvSpPr>
            <p:cNvPr id="47114" name="Rectangle 8"/>
            <p:cNvSpPr>
              <a:spLocks noChangeArrowheads="1"/>
            </p:cNvSpPr>
            <p:nvPr/>
          </p:nvSpPr>
          <p:spPr bwMode="auto">
            <a:xfrm>
              <a:off x="2976" y="2712"/>
              <a:ext cx="1038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7115" name="Text Box 9"/>
            <p:cNvSpPr txBox="1">
              <a:spLocks noChangeArrowheads="1"/>
            </p:cNvSpPr>
            <p:nvPr/>
          </p:nvSpPr>
          <p:spPr bwMode="auto">
            <a:xfrm>
              <a:off x="2994" y="2669"/>
              <a:ext cx="10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solidFill>
                    <a:srgbClr val="FF0000"/>
                  </a:solidFill>
                  <a:latin typeface="Calibri"/>
                </a:rPr>
                <a:t>stop and wait</a:t>
              </a:r>
              <a:endParaRPr lang="en-US" sz="2400" dirty="0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287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Corruption 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5" y="22764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3" name="Line 9"/>
          <p:cNvSpPr>
            <a:spLocks noChangeShapeType="1"/>
          </p:cNvSpPr>
          <p:nvPr/>
        </p:nvSpPr>
        <p:spPr bwMode="auto">
          <a:xfrm flipH="1">
            <a:off x="2011365" y="2886075"/>
            <a:ext cx="5367337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495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539878" y="19812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114800"/>
            <a:ext cx="5367339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74" name="Line 50"/>
          <p:cNvSpPr>
            <a:spLocks noChangeShapeType="1"/>
          </p:cNvSpPr>
          <p:nvPr/>
        </p:nvSpPr>
        <p:spPr bwMode="auto">
          <a:xfrm>
            <a:off x="1997075" y="4724400"/>
            <a:ext cx="5367339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543314" y="32766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2" name="Rectangle 1"/>
          <p:cNvSpPr/>
          <p:nvPr/>
        </p:nvSpPr>
        <p:spPr>
          <a:xfrm>
            <a:off x="7240800" y="2590800"/>
            <a:ext cx="60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7800" y="3124200"/>
            <a:ext cx="565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205946">
            <a:off x="3846445" y="2834790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55" name="TextBox 54"/>
          <p:cNvSpPr txBox="1"/>
          <p:nvPr/>
        </p:nvSpPr>
        <p:spPr>
          <a:xfrm rot="21258713">
            <a:off x="4079994" y="4031721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71600" y="5715000"/>
            <a:ext cx="6705600" cy="6858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What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if the ACK/NACK is corrupted?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848600" y="3505200"/>
            <a:ext cx="1371600" cy="990600"/>
            <a:chOff x="7848600" y="3505200"/>
            <a:chExt cx="1371600" cy="990600"/>
          </a:xfrm>
        </p:grpSpPr>
        <p:sp>
          <p:nvSpPr>
            <p:cNvPr id="6" name="Cloud Callout 5"/>
            <p:cNvSpPr/>
            <p:nvPr/>
          </p:nvSpPr>
          <p:spPr bwMode="auto">
            <a:xfrm>
              <a:off x="7848600" y="3505200"/>
              <a:ext cx="1371600" cy="990600"/>
            </a:xfrm>
            <a:prstGeom prst="cloudCallout">
              <a:avLst>
                <a:gd name="adj1" fmla="val -81417"/>
                <a:gd name="adj2" fmla="val 4947"/>
              </a:avLst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 flipH="1">
              <a:off x="7848600" y="3615698"/>
              <a:ext cx="1252533" cy="575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b="0" dirty="0">
                  <a:latin typeface="+mn-lt"/>
                </a:rPr>
                <a:t>Packet </a:t>
              </a:r>
              <a:br>
                <a:rPr lang="en-US" sz="1600" b="0" dirty="0">
                  <a:latin typeface="+mn-lt"/>
                </a:rPr>
              </a:br>
              <a:r>
                <a:rPr lang="en-US" sz="1600" b="0" dirty="0">
                  <a:latin typeface="+mn-lt"/>
                </a:rPr>
                <a:t>#1 or #2?</a:t>
              </a:r>
            </a:p>
          </p:txBody>
        </p:sp>
      </p:grp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524001" y="44246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 rot="460268">
            <a:off x="4669553" y="468634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P(2)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4715813" y="34693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4747344" y="2189650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685800" y="5715000"/>
            <a:ext cx="8229600" cy="6858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</a:rPr>
              <a:t>Data and ACK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</a:rPr>
              <a:t> packets carry </a:t>
            </a:r>
            <a:r>
              <a:rPr kumimoji="0" lang="en-US" sz="2800" b="0" i="0" u="sng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</a:rPr>
              <a:t>sequence numbers</a:t>
            </a:r>
            <a:endParaRPr kumimoji="0" lang="en-US" sz="2800" b="0" i="0" u="sng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</a:endParaRP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45</a:t>
            </a:fld>
            <a:endParaRPr lang="en-US" sz="1400" dirty="0">
              <a:latin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FAD240-39EA-C644-A34C-832DDECA2DB1}"/>
              </a:ext>
            </a:extLst>
          </p:cNvPr>
          <p:cNvGrpSpPr/>
          <p:nvPr/>
        </p:nvGrpSpPr>
        <p:grpSpPr>
          <a:xfrm>
            <a:off x="7862333" y="3519961"/>
            <a:ext cx="1371600" cy="990600"/>
            <a:chOff x="7848600" y="3505200"/>
            <a:chExt cx="1371600" cy="990600"/>
          </a:xfrm>
        </p:grpSpPr>
        <p:sp>
          <p:nvSpPr>
            <p:cNvPr id="33" name="Cloud Callout 32">
              <a:extLst>
                <a:ext uri="{FF2B5EF4-FFF2-40B4-BE49-F238E27FC236}">
                  <a16:creationId xmlns:a16="http://schemas.microsoft.com/office/drawing/2014/main" id="{5D5F35A3-0254-2B4D-96E8-203E3D11CE54}"/>
                </a:ext>
              </a:extLst>
            </p:cNvPr>
            <p:cNvSpPr/>
            <p:nvPr/>
          </p:nvSpPr>
          <p:spPr bwMode="auto">
            <a:xfrm>
              <a:off x="7848600" y="3505200"/>
              <a:ext cx="1371600" cy="990600"/>
            </a:xfrm>
            <a:prstGeom prst="cloudCallout">
              <a:avLst>
                <a:gd name="adj1" fmla="val -81417"/>
                <a:gd name="adj2" fmla="val 4947"/>
              </a:avLst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34" name="Text Box 20">
              <a:extLst>
                <a:ext uri="{FF2B5EF4-FFF2-40B4-BE49-F238E27FC236}">
                  <a16:creationId xmlns:a16="http://schemas.microsoft.com/office/drawing/2014/main" id="{B5A846A7-DF70-C641-930C-5B52DE51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7860295" y="3698402"/>
              <a:ext cx="1252533" cy="575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>
                  <a:latin typeface="+mn-lt"/>
                </a:rPr>
                <a:t>This is p</a:t>
              </a:r>
              <a:r>
                <a:rPr lang="en-US" sz="1600" b="0" dirty="0">
                  <a:latin typeface="+mn-lt"/>
                </a:rPr>
                <a:t>acket #1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201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1127474" grpId="0" animBg="1"/>
      <p:bldP spid="51" grpId="0"/>
      <p:bldP spid="3" grpId="0"/>
      <p:bldP spid="4" grpId="0"/>
      <p:bldP spid="55" grpId="0"/>
      <p:bldP spid="5" grpId="0" animBg="1"/>
      <p:bldP spid="25" grpId="0"/>
      <p:bldP spid="26" grpId="0"/>
      <p:bldP spid="27" grpId="0"/>
      <p:bldP spid="28" grpId="0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431BEAA2-2C81-0748-BD19-B8DCAABB2E1B}" type="slidenum">
              <a:rPr lang="en-US" sz="1400" smtClean="0">
                <a:latin typeface="Calibri"/>
              </a:rPr>
              <a:pPr algn="r"/>
              <a:t>46</a:t>
            </a:fld>
            <a:endParaRPr lang="en-US" sz="1400" dirty="0">
              <a:latin typeface="Calibri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7" y="238125"/>
            <a:ext cx="8277225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rdt2.1: sender, handles garbled ACK/NAKs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8133" name="Oval 3"/>
          <p:cNvSpPr>
            <a:spLocks noChangeArrowheads="1"/>
          </p:cNvSpPr>
          <p:nvPr/>
        </p:nvSpPr>
        <p:spPr bwMode="auto">
          <a:xfrm>
            <a:off x="2868614" y="2306638"/>
            <a:ext cx="901700" cy="83661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34" name="Text Box 4"/>
          <p:cNvSpPr txBox="1">
            <a:spLocks noChangeArrowheads="1"/>
          </p:cNvSpPr>
          <p:nvPr/>
        </p:nvSpPr>
        <p:spPr bwMode="auto">
          <a:xfrm>
            <a:off x="2776754" y="2595057"/>
            <a:ext cx="10906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sp>
        <p:nvSpPr>
          <p:cNvPr id="48135" name="Text Box 5"/>
          <p:cNvSpPr txBox="1">
            <a:spLocks noChangeArrowheads="1"/>
          </p:cNvSpPr>
          <p:nvPr/>
        </p:nvSpPr>
        <p:spPr bwMode="auto">
          <a:xfrm>
            <a:off x="3124201" y="1577975"/>
            <a:ext cx="3694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sequence=0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>
            <a:off x="3138490" y="1265239"/>
            <a:ext cx="2111375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>
            <a:off x="3265033" y="1630363"/>
            <a:ext cx="158795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38" name="Line 8"/>
          <p:cNvSpPr>
            <a:spLocks noChangeShapeType="1"/>
          </p:cNvSpPr>
          <p:nvPr/>
        </p:nvSpPr>
        <p:spPr bwMode="auto">
          <a:xfrm>
            <a:off x="2593977" y="2262188"/>
            <a:ext cx="377825" cy="1905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39" name="Freeform 9"/>
          <p:cNvSpPr>
            <a:spLocks/>
          </p:cNvSpPr>
          <p:nvPr/>
        </p:nvSpPr>
        <p:spPr bwMode="auto">
          <a:xfrm rot="-6989453">
            <a:off x="2179638" y="4603751"/>
            <a:ext cx="952500" cy="469900"/>
          </a:xfrm>
          <a:custGeom>
            <a:avLst/>
            <a:gdLst>
              <a:gd name="T0" fmla="*/ 145564225 w 1500"/>
              <a:gd name="T1" fmla="*/ 270563975 h 740"/>
              <a:gd name="T2" fmla="*/ 410079825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8140" name="Group 10"/>
          <p:cNvGrpSpPr>
            <a:grpSpLocks/>
          </p:cNvGrpSpPr>
          <p:nvPr/>
        </p:nvGrpSpPr>
        <p:grpSpPr bwMode="auto">
          <a:xfrm>
            <a:off x="4705477" y="2254250"/>
            <a:ext cx="1089025" cy="865188"/>
            <a:chOff x="2850" y="1499"/>
            <a:chExt cx="660" cy="510"/>
          </a:xfrm>
        </p:grpSpPr>
        <p:sp>
          <p:nvSpPr>
            <p:cNvPr id="48167" name="Oval 11"/>
            <p:cNvSpPr>
              <a:spLocks noChangeArrowheads="1"/>
            </p:cNvSpPr>
            <p:nvPr/>
          </p:nvSpPr>
          <p:spPr bwMode="auto">
            <a:xfrm>
              <a:off x="2893" y="1499"/>
              <a:ext cx="568" cy="51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8168" name="Text Box 12"/>
            <p:cNvSpPr txBox="1">
              <a:spLocks noChangeArrowheads="1"/>
            </p:cNvSpPr>
            <p:nvPr/>
          </p:nvSpPr>
          <p:spPr bwMode="auto">
            <a:xfrm>
              <a:off x="2850" y="1580"/>
              <a:ext cx="66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1" dirty="0">
                  <a:latin typeface="Calibri"/>
                </a:rPr>
                <a:t>Waiting</a:t>
              </a:r>
            </a:p>
            <a:p>
              <a:r>
                <a:rPr lang="en-US" sz="1400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48141" name="Freeform 13"/>
          <p:cNvSpPr>
            <a:spLocks/>
          </p:cNvSpPr>
          <p:nvPr/>
        </p:nvSpPr>
        <p:spPr bwMode="auto">
          <a:xfrm flipV="1">
            <a:off x="3425826" y="2132013"/>
            <a:ext cx="1482725" cy="220662"/>
          </a:xfrm>
          <a:custGeom>
            <a:avLst/>
            <a:gdLst>
              <a:gd name="T0" fmla="*/ 0 w 2835"/>
              <a:gd name="T1" fmla="*/ 0 h 525"/>
              <a:gd name="T2" fmla="*/ 77547563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2" name="Freeform 14"/>
          <p:cNvSpPr>
            <a:spLocks/>
          </p:cNvSpPr>
          <p:nvPr/>
        </p:nvSpPr>
        <p:spPr bwMode="auto">
          <a:xfrm rot="-1357180">
            <a:off x="5589588" y="2116138"/>
            <a:ext cx="466725" cy="685800"/>
          </a:xfrm>
          <a:custGeom>
            <a:avLst/>
            <a:gdLst>
              <a:gd name="T0" fmla="*/ 0 w 735"/>
              <a:gd name="T1" fmla="*/ 78628875 h 1080"/>
              <a:gd name="T2" fmla="*/ 0 w 735"/>
              <a:gd name="T3" fmla="*/ 344757375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5913439" y="2678113"/>
            <a:ext cx="2262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5875339" y="1920875"/>
            <a:ext cx="25638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 </a:t>
            </a:r>
          </a:p>
          <a:p>
            <a:pPr algn="l"/>
            <a:r>
              <a:rPr lang="en-US" dirty="0">
                <a:latin typeface="Calibri"/>
              </a:rPr>
              <a:t>( corrupt(reply) ||</a:t>
            </a:r>
          </a:p>
          <a:p>
            <a:pPr algn="l"/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 )</a:t>
            </a:r>
            <a:endParaRPr lang="en-US" dirty="0">
              <a:latin typeface="Times New Roman" charset="0"/>
            </a:endParaRPr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045201" y="2717800"/>
            <a:ext cx="14335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46" name="Freeform 18"/>
          <p:cNvSpPr>
            <a:spLocks/>
          </p:cNvSpPr>
          <p:nvPr/>
        </p:nvSpPr>
        <p:spPr bwMode="auto">
          <a:xfrm rot="16200000" flipV="1">
            <a:off x="2201864" y="3492501"/>
            <a:ext cx="1266825" cy="123825"/>
          </a:xfrm>
          <a:custGeom>
            <a:avLst/>
            <a:gdLst>
              <a:gd name="T0" fmla="*/ 0 w 2835"/>
              <a:gd name="T1" fmla="*/ 0 h 525"/>
              <a:gd name="T2" fmla="*/ 566083097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7" name="Freeform 19"/>
          <p:cNvSpPr>
            <a:spLocks/>
          </p:cNvSpPr>
          <p:nvPr/>
        </p:nvSpPr>
        <p:spPr bwMode="auto">
          <a:xfrm>
            <a:off x="3600450" y="4779963"/>
            <a:ext cx="1606551" cy="247650"/>
          </a:xfrm>
          <a:custGeom>
            <a:avLst/>
            <a:gdLst>
              <a:gd name="T0" fmla="*/ 0 w 2835"/>
              <a:gd name="T1" fmla="*/ 0 h 525"/>
              <a:gd name="T2" fmla="*/ 910406668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8" name="Freeform 20"/>
          <p:cNvSpPr>
            <a:spLocks/>
          </p:cNvSpPr>
          <p:nvPr/>
        </p:nvSpPr>
        <p:spPr bwMode="auto">
          <a:xfrm rot="5400000" flipH="1" flipV="1">
            <a:off x="4970463" y="3440113"/>
            <a:ext cx="1363663" cy="204788"/>
          </a:xfrm>
          <a:custGeom>
            <a:avLst/>
            <a:gdLst>
              <a:gd name="T0" fmla="*/ 0 w 2835"/>
              <a:gd name="T1" fmla="*/ 0 h 525"/>
              <a:gd name="T2" fmla="*/ 655935371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3365501" y="5364163"/>
            <a:ext cx="3763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sequence=1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3435351" y="5026025"/>
            <a:ext cx="23891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8151" name="Line 23"/>
          <p:cNvSpPr>
            <a:spLocks noChangeShapeType="1"/>
          </p:cNvSpPr>
          <p:nvPr/>
        </p:nvSpPr>
        <p:spPr bwMode="auto">
          <a:xfrm>
            <a:off x="3482975" y="5378450"/>
            <a:ext cx="158795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5692776" y="3173413"/>
            <a:ext cx="29956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 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(reply)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 </a:t>
            </a:r>
          </a:p>
        </p:txBody>
      </p:sp>
      <p:sp>
        <p:nvSpPr>
          <p:cNvPr id="48153" name="Line 25"/>
          <p:cNvSpPr>
            <a:spLocks noChangeShapeType="1"/>
          </p:cNvSpPr>
          <p:nvPr/>
        </p:nvSpPr>
        <p:spPr bwMode="auto">
          <a:xfrm>
            <a:off x="5821363" y="39846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54" name="Text Box 26"/>
          <p:cNvSpPr txBox="1">
            <a:spLocks noChangeArrowheads="1"/>
          </p:cNvSpPr>
          <p:nvPr/>
        </p:nvSpPr>
        <p:spPr bwMode="auto">
          <a:xfrm>
            <a:off x="720726" y="5435600"/>
            <a:ext cx="1943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8155" name="Text Box 27"/>
          <p:cNvSpPr txBox="1">
            <a:spLocks noChangeArrowheads="1"/>
          </p:cNvSpPr>
          <p:nvPr/>
        </p:nvSpPr>
        <p:spPr bwMode="auto">
          <a:xfrm>
            <a:off x="695325" y="4618038"/>
            <a:ext cx="20113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 </a:t>
            </a:r>
          </a:p>
          <a:p>
            <a:pPr algn="l"/>
            <a:r>
              <a:rPr lang="en-US" dirty="0">
                <a:latin typeface="Calibri"/>
              </a:rPr>
              <a:t>( corrupt(reply) ||</a:t>
            </a:r>
          </a:p>
          <a:p>
            <a:pPr algn="l"/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 )</a:t>
            </a:r>
            <a:endParaRPr lang="en-US" dirty="0">
              <a:latin typeface="Times New Roman" charset="0"/>
            </a:endParaRPr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811214" y="5443538"/>
            <a:ext cx="155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638175" y="3016250"/>
            <a:ext cx="21097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 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(reply)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48158" name="Line 30"/>
          <p:cNvSpPr>
            <a:spLocks noChangeShapeType="1"/>
          </p:cNvSpPr>
          <p:nvPr/>
        </p:nvSpPr>
        <p:spPr bwMode="auto">
          <a:xfrm>
            <a:off x="782639" y="3854450"/>
            <a:ext cx="17383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48159" name="Group 31"/>
          <p:cNvGrpSpPr>
            <a:grpSpLocks/>
          </p:cNvGrpSpPr>
          <p:nvPr/>
        </p:nvGrpSpPr>
        <p:grpSpPr bwMode="auto">
          <a:xfrm>
            <a:off x="4852988" y="4200525"/>
            <a:ext cx="1117600" cy="884238"/>
            <a:chOff x="4156" y="2812"/>
            <a:chExt cx="704" cy="557"/>
          </a:xfrm>
        </p:grpSpPr>
        <p:sp>
          <p:nvSpPr>
            <p:cNvPr id="48165" name="Oval 32"/>
            <p:cNvSpPr>
              <a:spLocks noChangeArrowheads="1"/>
            </p:cNvSpPr>
            <p:nvPr/>
          </p:nvSpPr>
          <p:spPr bwMode="auto">
            <a:xfrm>
              <a:off x="4242" y="2812"/>
              <a:ext cx="567" cy="51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8166" name="Text Box 33"/>
            <p:cNvSpPr txBox="1">
              <a:spLocks noChangeArrowheads="1"/>
            </p:cNvSpPr>
            <p:nvPr/>
          </p:nvSpPr>
          <p:spPr bwMode="auto">
            <a:xfrm>
              <a:off x="4156" y="2985"/>
              <a:ext cx="7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1" dirty="0">
                  <a:latin typeface="Calibri"/>
                </a:rPr>
                <a:t>IDLE</a:t>
              </a:r>
              <a:endParaRPr lang="en-US" sz="1400" i="1" dirty="0">
                <a:latin typeface="Times New Roman" charset="0"/>
              </a:endParaRPr>
            </a:p>
          </p:txBody>
        </p:sp>
      </p:grpSp>
      <p:grpSp>
        <p:nvGrpSpPr>
          <p:cNvPr id="48160" name="Group 34"/>
          <p:cNvGrpSpPr>
            <a:grpSpLocks/>
          </p:cNvGrpSpPr>
          <p:nvPr/>
        </p:nvGrpSpPr>
        <p:grpSpPr bwMode="auto">
          <a:xfrm>
            <a:off x="2663825" y="4146551"/>
            <a:ext cx="1046163" cy="823913"/>
            <a:chOff x="4916" y="3266"/>
            <a:chExt cx="659" cy="519"/>
          </a:xfrm>
        </p:grpSpPr>
        <p:sp>
          <p:nvSpPr>
            <p:cNvPr id="48163" name="Oval 35"/>
            <p:cNvSpPr>
              <a:spLocks noChangeArrowheads="1"/>
            </p:cNvSpPr>
            <p:nvPr/>
          </p:nvSpPr>
          <p:spPr bwMode="auto">
            <a:xfrm>
              <a:off x="4957" y="3266"/>
              <a:ext cx="567" cy="51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8164" name="Text Box 36"/>
            <p:cNvSpPr txBox="1">
              <a:spLocks noChangeArrowheads="1"/>
            </p:cNvSpPr>
            <p:nvPr/>
          </p:nvSpPr>
          <p:spPr bwMode="auto">
            <a:xfrm>
              <a:off x="4916" y="3367"/>
              <a:ext cx="65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1" dirty="0">
                  <a:latin typeface="Calibri"/>
                </a:rPr>
                <a:t>Waiting</a:t>
              </a:r>
            </a:p>
            <a:p>
              <a:r>
                <a:rPr lang="en-US" sz="1400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48161" name="Text Box 37"/>
          <p:cNvSpPr txBox="1">
            <a:spLocks noChangeArrowheads="1"/>
          </p:cNvSpPr>
          <p:nvPr/>
        </p:nvSpPr>
        <p:spPr bwMode="auto">
          <a:xfrm>
            <a:off x="6203009" y="3994150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  <p:sp>
        <p:nvSpPr>
          <p:cNvPr id="48162" name="Text Box 38"/>
          <p:cNvSpPr txBox="1">
            <a:spLocks noChangeArrowheads="1"/>
          </p:cNvSpPr>
          <p:nvPr/>
        </p:nvSpPr>
        <p:spPr bwMode="auto">
          <a:xfrm>
            <a:off x="1353197" y="3868738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999548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3" name="Text Box 23"/>
          <p:cNvSpPr txBox="1">
            <a:spLocks noChangeArrowheads="1"/>
          </p:cNvSpPr>
          <p:nvPr/>
        </p:nvSpPr>
        <p:spPr bwMode="auto">
          <a:xfrm>
            <a:off x="6067426" y="2671309"/>
            <a:ext cx="2871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 &amp;&amp; corrupt(packet)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98AB271F-7AB7-1E43-BB6F-8168314AA6DE}" type="slidenum">
              <a:rPr lang="en-US" sz="1400" smtClean="0">
                <a:latin typeface="Calibri"/>
              </a:rPr>
              <a:pPr algn="r"/>
              <a:t>47</a:t>
            </a:fld>
            <a:endParaRPr lang="en-US" sz="1400" dirty="0">
              <a:latin typeface="Calibri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228600"/>
            <a:ext cx="8324851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rdt2.1: receiver, handles garbled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ACK/NAKs</a:t>
            </a:r>
            <a:endParaRPr lang="en-US" sz="32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49157" name="Group 3"/>
          <p:cNvGrpSpPr>
            <a:grpSpLocks/>
          </p:cNvGrpSpPr>
          <p:nvPr/>
        </p:nvGrpSpPr>
        <p:grpSpPr bwMode="auto">
          <a:xfrm>
            <a:off x="3038476" y="3352801"/>
            <a:ext cx="817563" cy="795338"/>
            <a:chOff x="963" y="1131"/>
            <a:chExt cx="515" cy="501"/>
          </a:xfrm>
        </p:grpSpPr>
        <p:sp>
          <p:nvSpPr>
            <p:cNvPr id="49186" name="Oval 4"/>
            <p:cNvSpPr>
              <a:spLocks noChangeArrowheads="1"/>
            </p:cNvSpPr>
            <p:nvPr/>
          </p:nvSpPr>
          <p:spPr bwMode="auto">
            <a:xfrm>
              <a:off x="963" y="1131"/>
              <a:ext cx="490" cy="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9187" name="Text Box 5"/>
            <p:cNvSpPr txBox="1">
              <a:spLocks noChangeArrowheads="1"/>
            </p:cNvSpPr>
            <p:nvPr/>
          </p:nvSpPr>
          <p:spPr bwMode="auto">
            <a:xfrm>
              <a:off x="974" y="1153"/>
              <a:ext cx="5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</a:t>
              </a:r>
            </a:p>
            <a:p>
              <a:r>
                <a:rPr lang="en-US" sz="1400" dirty="0">
                  <a:latin typeface="Calibri"/>
                </a:rPr>
                <a:t>0 from below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2874963" y="2282826"/>
            <a:ext cx="419100" cy="10795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59" name="Freeform 7"/>
          <p:cNvSpPr>
            <a:spLocks/>
          </p:cNvSpPr>
          <p:nvPr/>
        </p:nvSpPr>
        <p:spPr bwMode="auto">
          <a:xfrm flipV="1">
            <a:off x="3556001" y="2600326"/>
            <a:ext cx="1590675" cy="785813"/>
          </a:xfrm>
          <a:custGeom>
            <a:avLst/>
            <a:gdLst>
              <a:gd name="T0" fmla="*/ 0 w 2835"/>
              <a:gd name="T1" fmla="*/ 0 h 525"/>
              <a:gd name="T2" fmla="*/ 89250333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6107567" y="2959100"/>
            <a:ext cx="302736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(NAK)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6119814" y="3671888"/>
            <a:ext cx="26241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receive(packet) &amp;&amp; </a:t>
            </a:r>
          </a:p>
          <a:p>
            <a:pPr algn="l"/>
            <a:r>
              <a:rPr lang="en-US" sz="1400" dirty="0">
                <a:latin typeface="Calibri"/>
              </a:rPr>
              <a:t>   not corrupt(packet) &amp;&amp;</a:t>
            </a:r>
          </a:p>
          <a:p>
            <a:pPr algn="l"/>
            <a:r>
              <a:rPr lang="en-US" sz="1400" dirty="0">
                <a:latin typeface="Calibri"/>
              </a:rPr>
              <a:t>   has_seq0(packet)</a:t>
            </a:r>
          </a:p>
          <a:p>
            <a:endParaRPr lang="en-US" dirty="0">
              <a:latin typeface="Times New Roman" charset="0"/>
            </a:endParaRPr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6203949" y="4370388"/>
            <a:ext cx="193833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63" name="Freeform 11"/>
          <p:cNvSpPr>
            <a:spLocks/>
          </p:cNvSpPr>
          <p:nvPr/>
        </p:nvSpPr>
        <p:spPr bwMode="auto">
          <a:xfrm>
            <a:off x="3573464" y="4168776"/>
            <a:ext cx="1590675" cy="688975"/>
          </a:xfrm>
          <a:custGeom>
            <a:avLst/>
            <a:gdLst>
              <a:gd name="T0" fmla="*/ 0 w 2835"/>
              <a:gd name="T1" fmla="*/ 0 h 525"/>
              <a:gd name="T2" fmla="*/ 89250333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2962275" y="4749800"/>
            <a:ext cx="3581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 &amp;&amp; not corrupt(packet) </a:t>
            </a:r>
          </a:p>
          <a:p>
            <a:pPr algn="l"/>
            <a:r>
              <a:rPr lang="en-US" sz="1400" dirty="0">
                <a:latin typeface="Calibri"/>
              </a:rPr>
              <a:t>  &amp;&amp; has_seq1(packet)</a:t>
            </a:r>
            <a:r>
              <a:rPr lang="en-US" dirty="0">
                <a:latin typeface="Calibri"/>
              </a:rPr>
              <a:t> </a:t>
            </a:r>
            <a:endParaRPr lang="en-US" dirty="0">
              <a:latin typeface="Times New Roman" charset="0"/>
            </a:endParaRPr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3028951" y="5307013"/>
            <a:ext cx="28987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66" name="Text Box 14"/>
          <p:cNvSpPr txBox="1">
            <a:spLocks noChangeArrowheads="1"/>
          </p:cNvSpPr>
          <p:nvPr/>
        </p:nvSpPr>
        <p:spPr bwMode="auto">
          <a:xfrm>
            <a:off x="2971802" y="5362576"/>
            <a:ext cx="38528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</a:p>
          <a:p>
            <a:pPr algn="l"/>
            <a:r>
              <a:rPr lang="en-US" sz="1400" dirty="0" err="1">
                <a:latin typeface="Calibri"/>
              </a:rPr>
              <a:t>rdt_rcv</a:t>
            </a:r>
            <a:r>
              <a:rPr lang="en-US" sz="1400" dirty="0">
                <a:latin typeface="Calibri"/>
              </a:rPr>
              <a:t>(data)</a:t>
            </a:r>
            <a:endParaRPr lang="en-US" sz="1400" dirty="0">
              <a:latin typeface="Times New Roman" charset="0"/>
            </a:endParaRPr>
          </a:p>
        </p:txBody>
      </p:sp>
      <p:grpSp>
        <p:nvGrpSpPr>
          <p:cNvPr id="49167" name="Group 15"/>
          <p:cNvGrpSpPr>
            <a:grpSpLocks/>
          </p:cNvGrpSpPr>
          <p:nvPr/>
        </p:nvGrpSpPr>
        <p:grpSpPr bwMode="auto">
          <a:xfrm>
            <a:off x="4737101" y="3387726"/>
            <a:ext cx="825500" cy="796925"/>
            <a:chOff x="4398" y="3133"/>
            <a:chExt cx="520" cy="502"/>
          </a:xfrm>
        </p:grpSpPr>
        <p:sp>
          <p:nvSpPr>
            <p:cNvPr id="49184" name="Oval 16"/>
            <p:cNvSpPr>
              <a:spLocks noChangeArrowheads="1"/>
            </p:cNvSpPr>
            <p:nvPr/>
          </p:nvSpPr>
          <p:spPr bwMode="auto">
            <a:xfrm>
              <a:off x="4398" y="3133"/>
              <a:ext cx="507" cy="50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9185" name="Text Box 17"/>
            <p:cNvSpPr txBox="1">
              <a:spLocks noChangeArrowheads="1"/>
            </p:cNvSpPr>
            <p:nvPr/>
          </p:nvSpPr>
          <p:spPr bwMode="auto">
            <a:xfrm>
              <a:off x="4414" y="3163"/>
              <a:ext cx="5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</a:t>
              </a:r>
            </a:p>
            <a:p>
              <a:r>
                <a:rPr lang="en-US" sz="1400" dirty="0">
                  <a:latin typeface="Calibri"/>
                </a:rPr>
                <a:t>1 from below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49168" name="Freeform 18"/>
          <p:cNvSpPr>
            <a:spLocks/>
          </p:cNvSpPr>
          <p:nvPr/>
        </p:nvSpPr>
        <p:spPr bwMode="auto">
          <a:xfrm rot="-1361013">
            <a:off x="5437189" y="2979739"/>
            <a:ext cx="839787" cy="863600"/>
          </a:xfrm>
          <a:custGeom>
            <a:avLst/>
            <a:gdLst>
              <a:gd name="T0" fmla="*/ 71783473 w 619"/>
              <a:gd name="T1" fmla="*/ 257187693 h 1815"/>
              <a:gd name="T2" fmla="*/ 0 w 619"/>
              <a:gd name="T3" fmla="*/ 175005328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69" name="Text Box 19"/>
          <p:cNvSpPr txBox="1">
            <a:spLocks noChangeArrowheads="1"/>
          </p:cNvSpPr>
          <p:nvPr/>
        </p:nvSpPr>
        <p:spPr bwMode="auto">
          <a:xfrm>
            <a:off x="3124200" y="1284288"/>
            <a:ext cx="398145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 &amp;&amp; not corrupt(packet) </a:t>
            </a:r>
          </a:p>
          <a:p>
            <a:pPr algn="l"/>
            <a:r>
              <a:rPr lang="en-US" sz="1400" dirty="0">
                <a:latin typeface="Calibri"/>
              </a:rPr>
              <a:t>  &amp;&amp; has_seq0(packet) 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70" name="Line 20"/>
          <p:cNvSpPr>
            <a:spLocks noChangeShapeType="1"/>
          </p:cNvSpPr>
          <p:nvPr/>
        </p:nvSpPr>
        <p:spPr bwMode="auto">
          <a:xfrm>
            <a:off x="3233739" y="1854200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71" name="Text Box 21"/>
          <p:cNvSpPr txBox="1">
            <a:spLocks noChangeArrowheads="1"/>
          </p:cNvSpPr>
          <p:nvPr/>
        </p:nvSpPr>
        <p:spPr bwMode="auto">
          <a:xfrm>
            <a:off x="3136901" y="1811338"/>
            <a:ext cx="3475039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</a:p>
          <a:p>
            <a:pPr algn="l"/>
            <a:r>
              <a:rPr lang="en-US" sz="1400" dirty="0" err="1">
                <a:latin typeface="Calibri"/>
              </a:rPr>
              <a:t>rdt_rcv</a:t>
            </a:r>
            <a:r>
              <a:rPr lang="en-US" sz="1400" dirty="0">
                <a:latin typeface="Calibri"/>
              </a:rPr>
              <a:t>(data)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72" name="Freeform 22"/>
          <p:cNvSpPr>
            <a:spLocks/>
          </p:cNvSpPr>
          <p:nvPr/>
        </p:nvSpPr>
        <p:spPr bwMode="auto">
          <a:xfrm rot="1020547">
            <a:off x="5461001" y="3703639"/>
            <a:ext cx="839788" cy="863600"/>
          </a:xfrm>
          <a:custGeom>
            <a:avLst/>
            <a:gdLst>
              <a:gd name="T0" fmla="*/ 71783559 w 619"/>
              <a:gd name="T1" fmla="*/ 257187693 h 1815"/>
              <a:gd name="T2" fmla="*/ 0 w 619"/>
              <a:gd name="T3" fmla="*/ 175005328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74" name="Line 24"/>
          <p:cNvSpPr>
            <a:spLocks noChangeShapeType="1"/>
          </p:cNvSpPr>
          <p:nvPr/>
        </p:nvSpPr>
        <p:spPr bwMode="auto">
          <a:xfrm>
            <a:off x="6205540" y="2973388"/>
            <a:ext cx="1938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75" name="Text Box 25"/>
          <p:cNvSpPr txBox="1">
            <a:spLocks noChangeArrowheads="1"/>
          </p:cNvSpPr>
          <p:nvPr/>
        </p:nvSpPr>
        <p:spPr bwMode="auto">
          <a:xfrm>
            <a:off x="6075363" y="4424363"/>
            <a:ext cx="294005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  </a:t>
            </a:r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76" name="Text Box 26"/>
          <p:cNvSpPr txBox="1">
            <a:spLocks noChangeArrowheads="1"/>
          </p:cNvSpPr>
          <p:nvPr/>
        </p:nvSpPr>
        <p:spPr bwMode="auto">
          <a:xfrm>
            <a:off x="193675" y="3651250"/>
            <a:ext cx="262413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receive(packet) &amp;&amp; </a:t>
            </a:r>
          </a:p>
          <a:p>
            <a:pPr algn="l"/>
            <a:r>
              <a:rPr lang="en-US" sz="1400" dirty="0">
                <a:latin typeface="Calibri"/>
              </a:rPr>
              <a:t>   not corrupt(packet) &amp;&amp;</a:t>
            </a:r>
          </a:p>
          <a:p>
            <a:pPr algn="l"/>
            <a:r>
              <a:rPr lang="en-US" sz="1400" dirty="0">
                <a:latin typeface="Calibri"/>
              </a:rPr>
              <a:t>   has_seq1(packet)</a:t>
            </a:r>
          </a:p>
          <a:p>
            <a:endParaRPr lang="en-US" dirty="0">
              <a:latin typeface="Times New Roman" charset="0"/>
            </a:endParaRPr>
          </a:p>
        </p:txBody>
      </p:sp>
      <p:sp>
        <p:nvSpPr>
          <p:cNvPr id="49177" name="Line 27"/>
          <p:cNvSpPr>
            <a:spLocks noChangeShapeType="1"/>
          </p:cNvSpPr>
          <p:nvPr/>
        </p:nvSpPr>
        <p:spPr bwMode="auto">
          <a:xfrm>
            <a:off x="277814" y="4359275"/>
            <a:ext cx="1938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78" name="Text Box 28"/>
          <p:cNvSpPr txBox="1">
            <a:spLocks noChangeArrowheads="1"/>
          </p:cNvSpPr>
          <p:nvPr/>
        </p:nvSpPr>
        <p:spPr bwMode="auto">
          <a:xfrm>
            <a:off x="141289" y="2598738"/>
            <a:ext cx="28717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receive(packet) &amp;&amp; corrupt(packet)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79" name="Line 29"/>
          <p:cNvSpPr>
            <a:spLocks noChangeShapeType="1"/>
          </p:cNvSpPr>
          <p:nvPr/>
        </p:nvSpPr>
        <p:spPr bwMode="auto">
          <a:xfrm>
            <a:off x="279400" y="2973388"/>
            <a:ext cx="193833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80" name="Text Box 30"/>
          <p:cNvSpPr txBox="1">
            <a:spLocks noChangeArrowheads="1"/>
          </p:cNvSpPr>
          <p:nvPr/>
        </p:nvSpPr>
        <p:spPr bwMode="auto">
          <a:xfrm>
            <a:off x="225425" y="4381501"/>
            <a:ext cx="294005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81" name="Text Box 31"/>
          <p:cNvSpPr txBox="1">
            <a:spLocks noChangeArrowheads="1"/>
          </p:cNvSpPr>
          <p:nvPr/>
        </p:nvSpPr>
        <p:spPr bwMode="auto">
          <a:xfrm>
            <a:off x="201613" y="2940050"/>
            <a:ext cx="302736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(NAK)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82" name="Freeform 32"/>
          <p:cNvSpPr>
            <a:spLocks/>
          </p:cNvSpPr>
          <p:nvPr/>
        </p:nvSpPr>
        <p:spPr bwMode="auto">
          <a:xfrm rot="20579453" flipH="1">
            <a:off x="2235201" y="3640138"/>
            <a:ext cx="839788" cy="863600"/>
          </a:xfrm>
          <a:custGeom>
            <a:avLst/>
            <a:gdLst>
              <a:gd name="T0" fmla="*/ 71783559 w 619"/>
              <a:gd name="T1" fmla="*/ 257187693 h 1815"/>
              <a:gd name="T2" fmla="*/ 0 w 619"/>
              <a:gd name="T3" fmla="*/ 175005328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83" name="Freeform 33"/>
          <p:cNvSpPr>
            <a:spLocks/>
          </p:cNvSpPr>
          <p:nvPr/>
        </p:nvSpPr>
        <p:spPr bwMode="auto">
          <a:xfrm rot="1361013" flipH="1">
            <a:off x="2222501" y="2992438"/>
            <a:ext cx="839788" cy="863600"/>
          </a:xfrm>
          <a:custGeom>
            <a:avLst/>
            <a:gdLst>
              <a:gd name="T0" fmla="*/ 71783559 w 619"/>
              <a:gd name="T1" fmla="*/ 257187693 h 1815"/>
              <a:gd name="T2" fmla="*/ 0 w 619"/>
              <a:gd name="T3" fmla="*/ 175005328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665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BD5FCD6A-67C7-BE4D-A34E-90543B302ACC}" type="slidenum">
              <a:rPr lang="en-US" sz="1400" smtClean="0">
                <a:latin typeface="Calibri"/>
              </a:rPr>
              <a:pPr algn="r"/>
              <a:t>48</a:t>
            </a:fld>
            <a:endParaRPr lang="en-US" sz="1400" dirty="0">
              <a:latin typeface="Calibri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rdt2.1: discussion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Sender: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 err="1">
                <a:ea typeface="ＭＳ Ｐゴシック" charset="0"/>
                <a:cs typeface="ＭＳ Ｐゴシック" charset="0"/>
              </a:rPr>
              <a:t>seq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# added to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two seq. #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s (0,1) will suffice.  Why?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must check if received ACK/NAK corrupted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twice as many states</a:t>
            </a:r>
          </a:p>
          <a:p>
            <a:pPr lvl="1"/>
            <a:r>
              <a:rPr lang="en-US" sz="2000" dirty="0">
                <a:ea typeface="ＭＳ Ｐゴシック" charset="0"/>
              </a:rPr>
              <a:t>state must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remember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whether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current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</a:rPr>
              <a:t>pkt</a:t>
            </a:r>
            <a:r>
              <a:rPr lang="en-US" sz="2000" dirty="0">
                <a:ea typeface="ＭＳ Ｐゴシック" charset="0"/>
              </a:rPr>
              <a:t> has a</a:t>
            </a:r>
          </a:p>
          <a:p>
            <a:pPr marL="457200" lvl="1" indent="0">
              <a:buNone/>
            </a:pPr>
            <a:r>
              <a:rPr lang="en-US" sz="2000" dirty="0">
                <a:ea typeface="ＭＳ Ｐゴシック" charset="0"/>
              </a:rPr>
              <a:t>	0 or 1 sequence number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018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Receiver: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must check if received packet is duplicate</a:t>
            </a:r>
          </a:p>
          <a:p>
            <a:pPr lvl="1"/>
            <a:r>
              <a:rPr lang="en-US" sz="2000" dirty="0">
                <a:ea typeface="ＭＳ Ｐゴシック" charset="0"/>
              </a:rPr>
              <a:t>state indicates whether 0 or 1 is expected </a:t>
            </a:r>
            <a:r>
              <a:rPr lang="en-US" sz="2000" dirty="0" err="1">
                <a:ea typeface="ＭＳ Ｐゴシック" charset="0"/>
              </a:rPr>
              <a:t>pkt</a:t>
            </a:r>
            <a:r>
              <a:rPr lang="en-US" sz="2000" dirty="0">
                <a:ea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</a:rPr>
              <a:t>seq</a:t>
            </a:r>
            <a:r>
              <a:rPr lang="en-US" sz="2000" dirty="0">
                <a:ea typeface="ＭＳ Ｐゴシック" charset="0"/>
              </a:rPr>
              <a:t> #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note: receiver can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know if its last ACK/NAK received OK at sender</a:t>
            </a:r>
          </a:p>
        </p:txBody>
      </p:sp>
    </p:spTree>
    <p:extLst>
      <p:ext uri="{BB962C8B-B14F-4D97-AF65-F5344CB8AC3E}">
        <p14:creationId xmlns:p14="http://schemas.microsoft.com/office/powerpoint/2010/main" val="1911141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21992470-E560-5745-8203-2C4031428AEB}" type="slidenum">
              <a:rPr lang="en-US" sz="1400" smtClean="0">
                <a:latin typeface="Calibri"/>
              </a:rPr>
              <a:pPr algn="r"/>
              <a:t>49</a:t>
            </a:fld>
            <a:endParaRPr lang="en-US" sz="1400" dirty="0">
              <a:latin typeface="Calibri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rdt2.2: a NAK-free protocol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1" y="1581151"/>
            <a:ext cx="8064500" cy="274955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same functionality as rdt2.1, using ACKs only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instead of NAK, receiver sends ACK for last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received OK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must </a:t>
            </a:r>
            <a:r>
              <a:rPr lang="en-US" sz="2000" i="1" dirty="0">
                <a:ea typeface="ＭＳ Ｐゴシック" charset="0"/>
              </a:rPr>
              <a:t>explicitly</a:t>
            </a:r>
            <a:r>
              <a:rPr lang="en-US" sz="2000" dirty="0">
                <a:ea typeface="ＭＳ Ｐゴシック" charset="0"/>
              </a:rPr>
              <a:t> include </a:t>
            </a:r>
            <a:r>
              <a:rPr lang="en-US" sz="2000" dirty="0" err="1">
                <a:ea typeface="ＭＳ Ｐゴシック" charset="0"/>
              </a:rPr>
              <a:t>seq</a:t>
            </a:r>
            <a:r>
              <a:rPr lang="en-US" sz="2000" dirty="0">
                <a:ea typeface="ＭＳ Ｐゴシック" charset="0"/>
              </a:rPr>
              <a:t> # of </a:t>
            </a:r>
            <a:r>
              <a:rPr lang="en-US" sz="2000" dirty="0" err="1">
                <a:ea typeface="ＭＳ Ｐゴシック" charset="0"/>
              </a:rPr>
              <a:t>pkt</a:t>
            </a:r>
            <a:r>
              <a:rPr lang="en-US" sz="2000" dirty="0">
                <a:ea typeface="ＭＳ Ｐゴシック" charset="0"/>
              </a:rPr>
              <a:t> being </a:t>
            </a:r>
            <a:r>
              <a:rPr lang="en-US" sz="2000" dirty="0" err="1">
                <a:ea typeface="ＭＳ Ｐゴシック" charset="0"/>
              </a:rPr>
              <a:t>ACKed</a:t>
            </a:r>
            <a:r>
              <a:rPr lang="en-US" sz="2000" dirty="0">
                <a:ea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duplicate ACK at sender results in same action as NAK: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retransmit current </a:t>
            </a:r>
            <a:r>
              <a:rPr lang="en-US" sz="2400" i="1" dirty="0" err="1">
                <a:ea typeface="ＭＳ Ｐゴシック" charset="0"/>
                <a:cs typeface="ＭＳ Ｐゴシック" charset="0"/>
              </a:rPr>
              <a:t>pkt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4BC6B-7399-220C-E6BD-C3FB30E6E4C9}"/>
              </a:ext>
            </a:extLst>
          </p:cNvPr>
          <p:cNvSpPr txBox="1"/>
          <p:nvPr/>
        </p:nvSpPr>
        <p:spPr>
          <a:xfrm>
            <a:off x="474140" y="4558695"/>
            <a:ext cx="7954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we will see, TCP uses this approach to be NAK-free</a:t>
            </a:r>
          </a:p>
        </p:txBody>
      </p:sp>
    </p:spTree>
    <p:extLst>
      <p:ext uri="{BB962C8B-B14F-4D97-AF65-F5344CB8AC3E}">
        <p14:creationId xmlns:p14="http://schemas.microsoft.com/office/powerpoint/2010/main" val="252908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Why a transport layer? 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066801" y="38100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1233489" y="37941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1066801" y="4191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1325563" y="41751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1066801" y="4572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Text Box 9"/>
          <p:cNvSpPr txBox="1">
            <a:spLocks noChangeArrowheads="1"/>
          </p:cNvSpPr>
          <p:nvPr/>
        </p:nvSpPr>
        <p:spPr bwMode="auto">
          <a:xfrm>
            <a:off x="1331914" y="45561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1066801" y="4953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Text Box 11"/>
          <p:cNvSpPr txBox="1">
            <a:spLocks noChangeArrowheads="1"/>
          </p:cNvSpPr>
          <p:nvPr/>
        </p:nvSpPr>
        <p:spPr bwMode="auto">
          <a:xfrm>
            <a:off x="1311276" y="49371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6477001" y="38227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6643689" y="38068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477001" y="4203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Text Box 15"/>
          <p:cNvSpPr txBox="1">
            <a:spLocks noChangeArrowheads="1"/>
          </p:cNvSpPr>
          <p:nvPr/>
        </p:nvSpPr>
        <p:spPr bwMode="auto">
          <a:xfrm>
            <a:off x="6735763" y="41878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6477001" y="4584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6742114" y="45688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6477001" y="4965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Text Box 19"/>
          <p:cNvSpPr txBox="1">
            <a:spLocks noChangeArrowheads="1"/>
          </p:cNvSpPr>
          <p:nvPr/>
        </p:nvSpPr>
        <p:spPr bwMode="auto">
          <a:xfrm>
            <a:off x="6721476" y="49498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grpSp>
        <p:nvGrpSpPr>
          <p:cNvPr id="53280" name="Group 33"/>
          <p:cNvGrpSpPr>
            <a:grpSpLocks/>
          </p:cNvGrpSpPr>
          <p:nvPr/>
        </p:nvGrpSpPr>
        <p:grpSpPr bwMode="auto">
          <a:xfrm>
            <a:off x="1066800" y="3441698"/>
            <a:ext cx="7113589" cy="400050"/>
            <a:chOff x="647" y="2280"/>
            <a:chExt cx="4481" cy="252"/>
          </a:xfrm>
          <a:solidFill>
            <a:srgbClr val="CCFFFF"/>
          </a:solidFill>
        </p:grpSpPr>
        <p:sp>
          <p:nvSpPr>
            <p:cNvPr id="53285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6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</a:rPr>
                <a:t>Application</a:t>
              </a:r>
            </a:p>
          </p:txBody>
        </p:sp>
        <p:sp>
          <p:nvSpPr>
            <p:cNvPr id="53287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8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latin typeface="Arial" charset="0"/>
                </a:rPr>
                <a:t>Application</a:t>
              </a:r>
            </a:p>
          </p:txBody>
        </p:sp>
      </p:grpSp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1281325" y="6172201"/>
            <a:ext cx="1157076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A</a:t>
            </a:r>
          </a:p>
        </p:txBody>
      </p:sp>
      <p:pic>
        <p:nvPicPr>
          <p:cNvPr id="4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 Box 40"/>
          <p:cNvSpPr txBox="1">
            <a:spLocks noChangeArrowheads="1"/>
          </p:cNvSpPr>
          <p:nvPr/>
        </p:nvSpPr>
        <p:spPr bwMode="auto">
          <a:xfrm>
            <a:off x="6826842" y="6170444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B</a:t>
            </a:r>
          </a:p>
        </p:txBody>
      </p:sp>
      <p:pic>
        <p:nvPicPr>
          <p:cNvPr id="4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10044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D8E7BFD-E08F-714A-BDD9-6BEF1C58DFDD}" type="slidenum">
              <a:rPr lang="en-US" sz="1400" smtClean="0">
                <a:latin typeface="Calibri"/>
              </a:rPr>
              <a:pPr algn="r"/>
              <a:t>50</a:t>
            </a:fld>
            <a:endParaRPr lang="en-US" sz="1400" dirty="0">
              <a:latin typeface="Calibri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449263" y="173038"/>
            <a:ext cx="77724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rdt2.2: sender, receiver fragments</a:t>
            </a:r>
          </a:p>
        </p:txBody>
      </p:sp>
      <p:grpSp>
        <p:nvGrpSpPr>
          <p:cNvPr id="52229" name="Group 3"/>
          <p:cNvGrpSpPr>
            <a:grpSpLocks/>
          </p:cNvGrpSpPr>
          <p:nvPr/>
        </p:nvGrpSpPr>
        <p:grpSpPr bwMode="auto">
          <a:xfrm>
            <a:off x="2620964" y="2220913"/>
            <a:ext cx="1062037" cy="838200"/>
            <a:chOff x="1441" y="2062"/>
            <a:chExt cx="669" cy="528"/>
          </a:xfrm>
        </p:grpSpPr>
        <p:sp>
          <p:nvSpPr>
            <p:cNvPr id="52261" name="Oval 4"/>
            <p:cNvSpPr>
              <a:spLocks noChangeArrowheads="1"/>
            </p:cNvSpPr>
            <p:nvPr/>
          </p:nvSpPr>
          <p:spPr bwMode="auto">
            <a:xfrm>
              <a:off x="1483" y="2062"/>
              <a:ext cx="578" cy="52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2262" name="Text Box 5"/>
            <p:cNvSpPr txBox="1">
              <a:spLocks noChangeArrowheads="1"/>
            </p:cNvSpPr>
            <p:nvPr/>
          </p:nvSpPr>
          <p:spPr bwMode="auto">
            <a:xfrm>
              <a:off x="1441" y="2110"/>
              <a:ext cx="66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call 0 from above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2957514" y="1519238"/>
            <a:ext cx="3722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sequence=0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2970214" y="1238250"/>
            <a:ext cx="17240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52232" name="Line 8"/>
          <p:cNvSpPr>
            <a:spLocks noChangeShapeType="1"/>
          </p:cNvSpPr>
          <p:nvPr/>
        </p:nvSpPr>
        <p:spPr bwMode="auto">
          <a:xfrm>
            <a:off x="3032126" y="1574800"/>
            <a:ext cx="3552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33" name="Line 9"/>
          <p:cNvSpPr>
            <a:spLocks noChangeShapeType="1"/>
          </p:cNvSpPr>
          <p:nvPr/>
        </p:nvSpPr>
        <p:spPr bwMode="auto">
          <a:xfrm>
            <a:off x="2427289" y="2084389"/>
            <a:ext cx="419100" cy="2301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34" name="Freeform 10"/>
          <p:cNvSpPr>
            <a:spLocks/>
          </p:cNvSpPr>
          <p:nvPr/>
        </p:nvSpPr>
        <p:spPr bwMode="auto">
          <a:xfrm flipV="1">
            <a:off x="3327402" y="2019301"/>
            <a:ext cx="1897063" cy="206375"/>
          </a:xfrm>
          <a:custGeom>
            <a:avLst/>
            <a:gdLst>
              <a:gd name="T0" fmla="*/ 0 w 2835"/>
              <a:gd name="T1" fmla="*/ 0 h 525"/>
              <a:gd name="T2" fmla="*/ 1269434930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35" name="Freeform 11"/>
          <p:cNvSpPr>
            <a:spLocks/>
          </p:cNvSpPr>
          <p:nvPr/>
        </p:nvSpPr>
        <p:spPr bwMode="auto">
          <a:xfrm rot="-1357180">
            <a:off x="5802314" y="1944689"/>
            <a:ext cx="452437" cy="860425"/>
          </a:xfrm>
          <a:custGeom>
            <a:avLst/>
            <a:gdLst>
              <a:gd name="T0" fmla="*/ 0 w 735"/>
              <a:gd name="T1" fmla="*/ 123769746 h 1080"/>
              <a:gd name="T2" fmla="*/ 0 w 735"/>
              <a:gd name="T3" fmla="*/ 542681201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6315076" y="2651125"/>
            <a:ext cx="212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b="1" dirty="0" err="1">
                <a:solidFill>
                  <a:srgbClr val="FF0000"/>
                </a:solidFill>
                <a:latin typeface="Calibri"/>
              </a:rPr>
              <a:t>udt_send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(packet)</a:t>
            </a:r>
            <a:endParaRPr lang="en-US" b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2237" name="Text Box 13"/>
          <p:cNvSpPr txBox="1">
            <a:spLocks noChangeArrowheads="1"/>
          </p:cNvSpPr>
          <p:nvPr/>
        </p:nvSpPr>
        <p:spPr bwMode="auto">
          <a:xfrm>
            <a:off x="6218239" y="1863725"/>
            <a:ext cx="2717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(reply) &amp;&amp;  </a:t>
            </a:r>
          </a:p>
          <a:p>
            <a:pPr algn="l"/>
            <a:r>
              <a:rPr lang="en-US" dirty="0">
                <a:latin typeface="Calibri"/>
              </a:rPr>
              <a:t>( corrupt(reply) ||</a:t>
            </a:r>
          </a:p>
          <a:p>
            <a:pPr algn="l"/>
            <a:r>
              <a:rPr lang="en-US" dirty="0">
                <a:latin typeface="Calibri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isACK1(reply)</a:t>
            </a:r>
            <a:r>
              <a:rPr lang="en-US" dirty="0">
                <a:latin typeface="Calibri"/>
              </a:rPr>
              <a:t> )</a:t>
            </a:r>
            <a:endParaRPr lang="en-US" dirty="0">
              <a:latin typeface="Times New Roman" charset="0"/>
            </a:endParaRPr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 flipV="1">
            <a:off x="6418263" y="2644776"/>
            <a:ext cx="14208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39" name="Freeform 15"/>
          <p:cNvSpPr>
            <a:spLocks/>
          </p:cNvSpPr>
          <p:nvPr/>
        </p:nvSpPr>
        <p:spPr bwMode="auto">
          <a:xfrm>
            <a:off x="5948363" y="2844800"/>
            <a:ext cx="203200" cy="1228725"/>
          </a:xfrm>
          <a:custGeom>
            <a:avLst/>
            <a:gdLst>
              <a:gd name="T0" fmla="*/ 168851263 w 128"/>
              <a:gd name="T1" fmla="*/ 1950600938 h 774"/>
              <a:gd name="T2" fmla="*/ 0 w 128"/>
              <a:gd name="T3" fmla="*/ 0 h 774"/>
              <a:gd name="T4" fmla="*/ 0 60000 65536"/>
              <a:gd name="T5" fmla="*/ 0 60000 65536"/>
              <a:gd name="T6" fmla="*/ 0 w 128"/>
              <a:gd name="T7" fmla="*/ 0 h 774"/>
              <a:gd name="T8" fmla="*/ 128 w 128"/>
              <a:gd name="T9" fmla="*/ 774 h 7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8" h="774">
                <a:moveTo>
                  <a:pt x="67" y="774"/>
                </a:moveTo>
                <a:cubicBezTo>
                  <a:pt x="128" y="425"/>
                  <a:pt x="81" y="0"/>
                  <a:pt x="0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40" name="Text Box 16"/>
          <p:cNvSpPr txBox="1">
            <a:spLocks noChangeArrowheads="1"/>
          </p:cNvSpPr>
          <p:nvPr/>
        </p:nvSpPr>
        <p:spPr bwMode="auto">
          <a:xfrm>
            <a:off x="6092825" y="3255963"/>
            <a:ext cx="2413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  </a:t>
            </a:r>
          </a:p>
          <a:p>
            <a:pPr algn="l"/>
            <a:r>
              <a:rPr lang="en-US" dirty="0">
                <a:latin typeface="Calibri"/>
              </a:rPr>
              <a:t>&amp;&amp; not corrupt(reply)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isACK0(reply)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2241" name="Line 17"/>
          <p:cNvSpPr>
            <a:spLocks noChangeShapeType="1"/>
          </p:cNvSpPr>
          <p:nvPr/>
        </p:nvSpPr>
        <p:spPr bwMode="auto">
          <a:xfrm>
            <a:off x="6181726" y="4079875"/>
            <a:ext cx="1863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2242" name="Group 18"/>
          <p:cNvGrpSpPr>
            <a:grpSpLocks/>
          </p:cNvGrpSpPr>
          <p:nvPr/>
        </p:nvGrpSpPr>
        <p:grpSpPr bwMode="auto">
          <a:xfrm>
            <a:off x="4976814" y="2166938"/>
            <a:ext cx="1062037" cy="838200"/>
            <a:chOff x="1441" y="2062"/>
            <a:chExt cx="669" cy="528"/>
          </a:xfrm>
        </p:grpSpPr>
        <p:sp>
          <p:nvSpPr>
            <p:cNvPr id="52259" name="Oval 19"/>
            <p:cNvSpPr>
              <a:spLocks noChangeArrowheads="1"/>
            </p:cNvSpPr>
            <p:nvPr/>
          </p:nvSpPr>
          <p:spPr bwMode="auto">
            <a:xfrm>
              <a:off x="1483" y="2062"/>
              <a:ext cx="578" cy="52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2260" name="Text Box 20"/>
            <p:cNvSpPr txBox="1">
              <a:spLocks noChangeArrowheads="1"/>
            </p:cNvSpPr>
            <p:nvPr/>
          </p:nvSpPr>
          <p:spPr bwMode="auto">
            <a:xfrm>
              <a:off x="1441" y="2110"/>
              <a:ext cx="66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ACK</a:t>
              </a:r>
            </a:p>
            <a:p>
              <a:r>
                <a:rPr lang="en-US" sz="1400" dirty="0">
                  <a:latin typeface="Calibri"/>
                </a:rPr>
                <a:t>0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2243" name="Text Box 21"/>
          <p:cNvSpPr txBox="1">
            <a:spLocks noChangeArrowheads="1"/>
          </p:cNvSpPr>
          <p:nvPr/>
        </p:nvSpPr>
        <p:spPr bwMode="auto">
          <a:xfrm>
            <a:off x="3789983" y="2884488"/>
            <a:ext cx="140845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Calibri"/>
              </a:rPr>
              <a:t>sender FSM</a:t>
            </a:r>
          </a:p>
          <a:p>
            <a:r>
              <a:rPr lang="en-US" sz="2000" dirty="0">
                <a:solidFill>
                  <a:schemeClr val="accent2"/>
                </a:solidFill>
                <a:latin typeface="Calibri"/>
              </a:rPr>
              <a:t>fragment</a:t>
            </a:r>
          </a:p>
        </p:txBody>
      </p:sp>
      <p:grpSp>
        <p:nvGrpSpPr>
          <p:cNvPr id="52244" name="Group 22"/>
          <p:cNvGrpSpPr>
            <a:grpSpLocks/>
          </p:cNvGrpSpPr>
          <p:nvPr/>
        </p:nvGrpSpPr>
        <p:grpSpPr bwMode="auto">
          <a:xfrm>
            <a:off x="2427288" y="4265614"/>
            <a:ext cx="847725" cy="795337"/>
            <a:chOff x="3570" y="3063"/>
            <a:chExt cx="534" cy="501"/>
          </a:xfrm>
        </p:grpSpPr>
        <p:sp>
          <p:nvSpPr>
            <p:cNvPr id="52257" name="Oval 23"/>
            <p:cNvSpPr>
              <a:spLocks noChangeArrowheads="1"/>
            </p:cNvSpPr>
            <p:nvPr/>
          </p:nvSpPr>
          <p:spPr bwMode="auto">
            <a:xfrm>
              <a:off x="3570" y="3063"/>
              <a:ext cx="534" cy="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2258" name="Text Box 24"/>
            <p:cNvSpPr txBox="1">
              <a:spLocks noChangeArrowheads="1"/>
            </p:cNvSpPr>
            <p:nvPr/>
          </p:nvSpPr>
          <p:spPr bwMode="auto">
            <a:xfrm>
              <a:off x="3597" y="3085"/>
              <a:ext cx="5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</a:t>
              </a:r>
            </a:p>
            <a:p>
              <a:r>
                <a:rPr lang="en-US" sz="1400" dirty="0">
                  <a:latin typeface="Calibri"/>
                </a:rPr>
                <a:t>0 from below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2245" name="Freeform 25"/>
          <p:cNvSpPr>
            <a:spLocks/>
          </p:cNvSpPr>
          <p:nvPr/>
        </p:nvSpPr>
        <p:spPr bwMode="auto">
          <a:xfrm>
            <a:off x="3055939" y="4156075"/>
            <a:ext cx="825500" cy="185738"/>
          </a:xfrm>
          <a:custGeom>
            <a:avLst/>
            <a:gdLst>
              <a:gd name="T0" fmla="*/ 0 w 520"/>
              <a:gd name="T1" fmla="*/ 294859869 h 117"/>
              <a:gd name="T2" fmla="*/ 1310481250 w 520"/>
              <a:gd name="T3" fmla="*/ 42843565 h 117"/>
              <a:gd name="T4" fmla="*/ 0 60000 65536"/>
              <a:gd name="T5" fmla="*/ 0 60000 65536"/>
              <a:gd name="T6" fmla="*/ 0 w 520"/>
              <a:gd name="T7" fmla="*/ 0 h 117"/>
              <a:gd name="T8" fmla="*/ 520 w 520"/>
              <a:gd name="T9" fmla="*/ 117 h 1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20" h="117">
                <a:moveTo>
                  <a:pt x="0" y="117"/>
                </a:moveTo>
                <a:cubicBezTo>
                  <a:pt x="136" y="17"/>
                  <a:pt x="276" y="0"/>
                  <a:pt x="520" y="17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46" name="Freeform 26"/>
          <p:cNvSpPr>
            <a:spLocks/>
          </p:cNvSpPr>
          <p:nvPr/>
        </p:nvSpPr>
        <p:spPr bwMode="auto">
          <a:xfrm>
            <a:off x="3168651" y="4960939"/>
            <a:ext cx="2403475" cy="206375"/>
          </a:xfrm>
          <a:custGeom>
            <a:avLst/>
            <a:gdLst>
              <a:gd name="T0" fmla="*/ 0 w 1514"/>
              <a:gd name="T1" fmla="*/ 0 h 130"/>
              <a:gd name="T2" fmla="*/ 2147483647 w 1514"/>
              <a:gd name="T3" fmla="*/ 42843450 h 130"/>
              <a:gd name="T4" fmla="*/ 0 60000 65536"/>
              <a:gd name="T5" fmla="*/ 0 60000 65536"/>
              <a:gd name="T6" fmla="*/ 0 w 1514"/>
              <a:gd name="T7" fmla="*/ 0 h 130"/>
              <a:gd name="T8" fmla="*/ 1514 w 1514"/>
              <a:gd name="T9" fmla="*/ 130 h 1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4" h="130">
                <a:moveTo>
                  <a:pt x="0" y="0"/>
                </a:moveTo>
                <a:cubicBezTo>
                  <a:pt x="266" y="130"/>
                  <a:pt x="1322" y="113"/>
                  <a:pt x="1514" y="17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47" name="Text Box 27"/>
          <p:cNvSpPr txBox="1">
            <a:spLocks noChangeArrowheads="1"/>
          </p:cNvSpPr>
          <p:nvPr/>
        </p:nvSpPr>
        <p:spPr bwMode="auto">
          <a:xfrm>
            <a:off x="2935290" y="5106988"/>
            <a:ext cx="39401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receive(packet) &amp;&amp; not corrupt(packet) </a:t>
            </a:r>
          </a:p>
          <a:p>
            <a:pPr algn="l"/>
            <a:r>
              <a:rPr lang="en-US" dirty="0">
                <a:latin typeface="Calibri"/>
              </a:rPr>
              <a:t>  &amp;&amp; has_seq1(packet) </a:t>
            </a:r>
            <a:endParaRPr lang="en-US" dirty="0">
              <a:latin typeface="Times New Roman" charset="0"/>
            </a:endParaRPr>
          </a:p>
        </p:txBody>
      </p:sp>
      <p:sp>
        <p:nvSpPr>
          <p:cNvPr id="52248" name="Line 28"/>
          <p:cNvSpPr>
            <a:spLocks noChangeShapeType="1"/>
          </p:cNvSpPr>
          <p:nvPr/>
        </p:nvSpPr>
        <p:spPr bwMode="auto">
          <a:xfrm>
            <a:off x="3046414" y="5678488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49" name="Text Box 29"/>
          <p:cNvSpPr txBox="1">
            <a:spLocks noChangeArrowheads="1"/>
          </p:cNvSpPr>
          <p:nvPr/>
        </p:nvSpPr>
        <p:spPr bwMode="auto">
          <a:xfrm>
            <a:off x="2903539" y="5664200"/>
            <a:ext cx="4175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send(ACK1)</a:t>
            </a:r>
          </a:p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52250" name="Freeform 30"/>
          <p:cNvSpPr>
            <a:spLocks/>
          </p:cNvSpPr>
          <p:nvPr/>
        </p:nvSpPr>
        <p:spPr bwMode="auto">
          <a:xfrm flipH="1">
            <a:off x="1963740" y="3917950"/>
            <a:ext cx="490537" cy="1358900"/>
          </a:xfrm>
          <a:custGeom>
            <a:avLst/>
            <a:gdLst>
              <a:gd name="T0" fmla="*/ 24491981 w 619"/>
              <a:gd name="T1" fmla="*/ 636795514 h 1815"/>
              <a:gd name="T2" fmla="*/ 0 w 619"/>
              <a:gd name="T3" fmla="*/ 433312406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51" name="Line 31"/>
          <p:cNvSpPr>
            <a:spLocks noChangeShapeType="1"/>
          </p:cNvSpPr>
          <p:nvPr/>
        </p:nvSpPr>
        <p:spPr bwMode="auto">
          <a:xfrm>
            <a:off x="90488" y="4660900"/>
            <a:ext cx="19240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52" name="Text Box 32"/>
          <p:cNvSpPr txBox="1">
            <a:spLocks noChangeArrowheads="1"/>
          </p:cNvSpPr>
          <p:nvPr/>
        </p:nvSpPr>
        <p:spPr bwMode="auto">
          <a:xfrm>
            <a:off x="9526" y="3824288"/>
            <a:ext cx="236061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 &amp;&amp; </a:t>
            </a:r>
          </a:p>
          <a:p>
            <a:pPr algn="l"/>
            <a:r>
              <a:rPr lang="en-US" dirty="0">
                <a:latin typeface="Calibri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 (corrupt(packet) ||</a:t>
            </a:r>
          </a:p>
          <a:p>
            <a:pPr algn="l"/>
            <a:r>
              <a:rPr lang="en-US" dirty="0">
                <a:latin typeface="Calibri"/>
              </a:rPr>
              <a:t>     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has_seq1(packet))</a:t>
            </a:r>
            <a:endParaRPr lang="en-US" b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2253" name="Text Box 33"/>
          <p:cNvSpPr txBox="1">
            <a:spLocks noChangeArrowheads="1"/>
          </p:cNvSpPr>
          <p:nvPr/>
        </p:nvSpPr>
        <p:spPr bwMode="auto">
          <a:xfrm>
            <a:off x="1" y="4689476"/>
            <a:ext cx="203835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b="1" dirty="0" err="1">
                <a:solidFill>
                  <a:srgbClr val="FF0000"/>
                </a:solidFill>
                <a:latin typeface="Calibri"/>
              </a:rPr>
              <a:t>udt_send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(ACK1)</a:t>
            </a:r>
            <a:endParaRPr lang="en-US" b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2254" name="Text Box 34"/>
          <p:cNvSpPr txBox="1">
            <a:spLocks noChangeArrowheads="1"/>
          </p:cNvSpPr>
          <p:nvPr/>
        </p:nvSpPr>
        <p:spPr bwMode="auto">
          <a:xfrm>
            <a:off x="3481679" y="4311650"/>
            <a:ext cx="15329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Calibri"/>
              </a:rPr>
              <a:t>receiver FSM</a:t>
            </a:r>
          </a:p>
          <a:p>
            <a:r>
              <a:rPr lang="en-US" sz="2000" dirty="0">
                <a:solidFill>
                  <a:schemeClr val="accent2"/>
                </a:solidFill>
                <a:latin typeface="Calibri"/>
              </a:rPr>
              <a:t>fragment</a:t>
            </a:r>
          </a:p>
        </p:txBody>
      </p:sp>
      <p:sp>
        <p:nvSpPr>
          <p:cNvPr id="52255" name="Line 35"/>
          <p:cNvSpPr>
            <a:spLocks noChangeShapeType="1"/>
          </p:cNvSpPr>
          <p:nvPr/>
        </p:nvSpPr>
        <p:spPr bwMode="auto">
          <a:xfrm>
            <a:off x="665164" y="2603500"/>
            <a:ext cx="7883525" cy="275748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56" name="Text Box 36"/>
          <p:cNvSpPr txBox="1">
            <a:spLocks noChangeArrowheads="1"/>
          </p:cNvSpPr>
          <p:nvPr/>
        </p:nvSpPr>
        <p:spPr bwMode="auto">
          <a:xfrm>
            <a:off x="6854826" y="4103688"/>
            <a:ext cx="3794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854663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F8D1F385-195F-B44B-9CB0-6304153A21CB}" type="slidenum">
              <a:rPr lang="en-US" sz="1400" smtClean="0">
                <a:latin typeface="Calibri"/>
              </a:rPr>
              <a:pPr algn="r"/>
              <a:t>51</a:t>
            </a:fld>
            <a:endParaRPr lang="en-US" sz="1400" dirty="0">
              <a:latin typeface="Calibri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rdt3.0: channels with errors </a:t>
            </a:r>
            <a:r>
              <a:rPr lang="en-US" sz="3200" i="1" dirty="0">
                <a:ea typeface="ＭＳ Ｐゴシック" charset="0"/>
                <a:cs typeface="ＭＳ Ｐゴシック" charset="0"/>
              </a:rPr>
              <a:t>and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 loss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New assumption: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underlying channel can also lose packets (data or ACKs)</a:t>
            </a:r>
          </a:p>
          <a:p>
            <a:pPr lvl="1"/>
            <a:r>
              <a:rPr lang="en-US" sz="2000" dirty="0">
                <a:ea typeface="ＭＳ Ｐゴシック" charset="0"/>
              </a:rPr>
              <a:t>checksum, seq. #, ACKs, retransmissions will be of help, but not enough</a:t>
            </a:r>
          </a:p>
        </p:txBody>
      </p:sp>
      <p:sp>
        <p:nvSpPr>
          <p:cNvPr id="5325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1" y="1600200"/>
            <a:ext cx="4095751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Approach: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sender waits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reasonable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amount of time for ACK 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retransmits if no ACK received in this time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if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(or ACK) just delayed (not lost):</a:t>
            </a:r>
          </a:p>
          <a:p>
            <a:pPr lvl="1"/>
            <a:r>
              <a:rPr lang="en-US" sz="2000" dirty="0">
                <a:ea typeface="ＭＳ Ｐゴシック" charset="0"/>
              </a:rPr>
              <a:t>retransmission will be  duplicate, but use of seq. #</a:t>
            </a:r>
            <a:r>
              <a:rPr lang="ja-JP" altLang="en-US" sz="2000" dirty="0">
                <a:ea typeface="ＭＳ Ｐゴシック" charset="0"/>
              </a:rPr>
              <a:t>’</a:t>
            </a:r>
            <a:r>
              <a:rPr lang="en-US" sz="2000" dirty="0">
                <a:ea typeface="ＭＳ Ｐゴシック" charset="0"/>
              </a:rPr>
              <a:t>s already handles this</a:t>
            </a:r>
            <a:endParaRPr lang="en-US" sz="1800" dirty="0">
              <a:ea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receiver must specify </a:t>
            </a:r>
            <a:r>
              <a:rPr lang="en-US" sz="2000" dirty="0" err="1">
                <a:ea typeface="ＭＳ Ｐゴシック" charset="0"/>
              </a:rPr>
              <a:t>seq</a:t>
            </a:r>
            <a:r>
              <a:rPr lang="en-US" sz="2000" dirty="0">
                <a:ea typeface="ＭＳ Ｐゴシック" charset="0"/>
              </a:rPr>
              <a:t> # of </a:t>
            </a:r>
            <a:r>
              <a:rPr lang="en-US" sz="2000" dirty="0" err="1">
                <a:ea typeface="ＭＳ Ｐゴシック" charset="0"/>
              </a:rPr>
              <a:t>pkt</a:t>
            </a:r>
            <a:r>
              <a:rPr lang="en-US" sz="2000" dirty="0">
                <a:ea typeface="ＭＳ Ｐゴシック" charset="0"/>
              </a:rPr>
              <a:t> being </a:t>
            </a:r>
            <a:r>
              <a:rPr lang="en-US" sz="2000" dirty="0" err="1">
                <a:ea typeface="ＭＳ Ｐゴシック" charset="0"/>
              </a:rPr>
              <a:t>ACKed</a:t>
            </a:r>
            <a:endParaRPr lang="en-US" sz="1800" dirty="0">
              <a:ea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requires countdown timer</a:t>
            </a:r>
          </a:p>
        </p:txBody>
      </p:sp>
    </p:spTree>
    <p:extLst>
      <p:ext uri="{BB962C8B-B14F-4D97-AF65-F5344CB8AC3E}">
        <p14:creationId xmlns:p14="http://schemas.microsoft.com/office/powerpoint/2010/main" val="3197434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 fontScale="90000"/>
          </a:bodyPr>
          <a:lstStyle/>
          <a:p>
            <a:r>
              <a:rPr lang="en-US" dirty="0"/>
              <a:t>rdt3.0: channels with errors </a:t>
            </a:r>
            <a:r>
              <a:rPr lang="en-US" i="1" dirty="0"/>
              <a:t>and</a:t>
            </a:r>
            <a:r>
              <a:rPr lang="en-US" dirty="0"/>
              <a:t> loss</a:t>
            </a:r>
            <a:endParaRPr lang="en-US" sz="3000" dirty="0"/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55B826DE-FC00-8F40-8016-039FCFE597E4}"/>
              </a:ext>
            </a:extLst>
          </p:cNvPr>
          <p:cNvSpPr txBox="1">
            <a:spLocks noChangeArrowheads="1"/>
          </p:cNvSpPr>
          <p:nvPr/>
        </p:nvSpPr>
        <p:spPr>
          <a:xfrm>
            <a:off x="525619" y="1825580"/>
            <a:ext cx="7899924" cy="34861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9525" defTabSz="685800">
              <a:spcBef>
                <a:spcPts val="750"/>
              </a:spcBef>
              <a:buNone/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New channel assumption: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underlying channel can also 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lose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packets (data, ACKs)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checksum, sequence #s, ACKs, retransmissions will be of help … but not quite enough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30AFD-5483-8F4A-8353-70CF76EDD8F5}"/>
              </a:ext>
            </a:extLst>
          </p:cNvPr>
          <p:cNvSpPr txBox="1"/>
          <p:nvPr/>
        </p:nvSpPr>
        <p:spPr>
          <a:xfrm>
            <a:off x="1013793" y="3874679"/>
            <a:ext cx="7076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5769" indent="-426244" algn="ctr" defTabSz="685800">
              <a:defRPr/>
            </a:pPr>
            <a:r>
              <a:rPr lang="en-US" sz="3000" i="1" dirty="0">
                <a:solidFill>
                  <a:srgbClr val="C00000"/>
                </a:solidFill>
                <a:latin typeface="Calibri" panose="020F0502020204030204"/>
              </a:rPr>
              <a:t>Q: </a:t>
            </a:r>
            <a:r>
              <a:rPr lang="en-US" sz="3000" dirty="0">
                <a:solidFill>
                  <a:prstClr val="black"/>
                </a:solidFill>
                <a:latin typeface="Calibri" panose="020F0502020204030204"/>
              </a:rPr>
              <a:t>How do </a:t>
            </a:r>
            <a:r>
              <a:rPr lang="en-US" sz="3000" i="1" dirty="0">
                <a:solidFill>
                  <a:prstClr val="black"/>
                </a:solidFill>
                <a:latin typeface="Calibri" panose="020F0502020204030204"/>
              </a:rPr>
              <a:t>humans</a:t>
            </a:r>
            <a:r>
              <a:rPr lang="en-US" sz="3000" dirty="0">
                <a:solidFill>
                  <a:prstClr val="black"/>
                </a:solidFill>
                <a:latin typeface="Calibri" panose="020F0502020204030204"/>
              </a:rPr>
              <a:t> handle lost sender-to-receiver words in conversation?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81C8263-652B-B54F-A380-A9D05ECA0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2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 fontScale="90000"/>
          </a:bodyPr>
          <a:lstStyle/>
          <a:p>
            <a:r>
              <a:rPr lang="en-US" dirty="0"/>
              <a:t>rdt3.0: channels with errors </a:t>
            </a:r>
            <a:r>
              <a:rPr lang="en-US" i="1" dirty="0"/>
              <a:t>and</a:t>
            </a:r>
            <a:r>
              <a:rPr lang="en-US" dirty="0"/>
              <a:t> loss</a:t>
            </a:r>
            <a:endParaRPr lang="en-US" sz="3000" dirty="0"/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709A56B0-0263-BE46-AEA5-8771DC7625B6}"/>
              </a:ext>
            </a:extLst>
          </p:cNvPr>
          <p:cNvSpPr txBox="1">
            <a:spLocks noChangeArrowheads="1"/>
          </p:cNvSpPr>
          <p:nvPr/>
        </p:nvSpPr>
        <p:spPr>
          <a:xfrm>
            <a:off x="563336" y="1873877"/>
            <a:ext cx="8193494" cy="38060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defTabSz="685800">
              <a:spcBef>
                <a:spcPts val="750"/>
              </a:spcBef>
              <a:buNone/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Approach: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sender waits </a:t>
            </a:r>
            <a:r>
              <a: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“reasonable” amount of time for ACK </a:t>
            </a:r>
          </a:p>
          <a:p>
            <a:pPr marL="304800" indent="-255985" defTabSz="685800">
              <a:lnSpc>
                <a:spcPct val="80000"/>
              </a:lnSpc>
              <a:spcBef>
                <a:spcPts val="90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retransmits if no ACK received in this time</a:t>
            </a:r>
          </a:p>
          <a:p>
            <a:pPr marL="304800" indent="-255985" defTabSz="685800">
              <a:lnSpc>
                <a:spcPct val="70000"/>
              </a:lnSpc>
              <a:spcBef>
                <a:spcPts val="90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if pkt (or ACK) just delayed (not lost):</a:t>
            </a:r>
          </a:p>
          <a:p>
            <a:pPr marL="560785" lvl="2" indent="-280988" defTabSz="685800">
              <a:spcBef>
                <a:spcPts val="900"/>
              </a:spcBef>
              <a:buClr>
                <a:srgbClr val="0000A8"/>
              </a:buClr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retransmission will be  duplicate, but seq #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 already handles this!</a:t>
            </a:r>
          </a:p>
          <a:p>
            <a:pPr marL="560785" lvl="2" indent="-280988" defTabSz="685800">
              <a:spcBef>
                <a:spcPts val="900"/>
              </a:spcBef>
              <a:buClr>
                <a:srgbClr val="0000A8"/>
              </a:buClr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receiver must specify seq # of packet being </a:t>
            </a:r>
            <a:r>
              <a:rPr lang="en-US" altLang="en-US" sz="21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ACKed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B4DB3B-FB87-7B42-8ADE-E098B4B1CDD9}"/>
              </a:ext>
            </a:extLst>
          </p:cNvPr>
          <p:cNvGrpSpPr/>
          <p:nvPr/>
        </p:nvGrpSpPr>
        <p:grpSpPr>
          <a:xfrm>
            <a:off x="2889491" y="4514850"/>
            <a:ext cx="2659403" cy="1428750"/>
            <a:chOff x="3667124" y="4359729"/>
            <a:chExt cx="3545871" cy="1905000"/>
          </a:xfrm>
        </p:grpSpPr>
        <p:pic>
          <p:nvPicPr>
            <p:cNvPr id="7170" name="Picture 2" descr="Image result for red alarm clock">
              <a:extLst>
                <a:ext uri="{FF2B5EF4-FFF2-40B4-BE49-F238E27FC236}">
                  <a16:creationId xmlns:a16="http://schemas.microsoft.com/office/drawing/2014/main" id="{78FD9079-5EFC-D744-A2EF-B55FD834CA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124" y="4359729"/>
              <a:ext cx="3381375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91">
              <a:extLst>
                <a:ext uri="{FF2B5EF4-FFF2-40B4-BE49-F238E27FC236}">
                  <a16:creationId xmlns:a16="http://schemas.microsoft.com/office/drawing/2014/main" id="{62219A32-C5B7-4A41-B560-B3B62A39F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2303" y="4757576"/>
              <a:ext cx="128069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i="1" kern="0" dirty="0">
                  <a:solidFill>
                    <a:srgbClr val="C00000"/>
                  </a:solidFill>
                </a:rPr>
                <a:t>timeout</a:t>
              </a:r>
            </a:p>
          </p:txBody>
        </p:sp>
      </p:grpSp>
      <p:sp>
        <p:nvSpPr>
          <p:cNvPr id="10" name="Rectangle 4">
            <a:extLst>
              <a:ext uri="{FF2B5EF4-FFF2-40B4-BE49-F238E27FC236}">
                <a16:creationId xmlns:a16="http://schemas.microsoft.com/office/drawing/2014/main" id="{C21F0D09-350B-0D4B-B0F1-02B4E8F5DB35}"/>
              </a:ext>
            </a:extLst>
          </p:cNvPr>
          <p:cNvSpPr txBox="1">
            <a:spLocks noChangeArrowheads="1"/>
          </p:cNvSpPr>
          <p:nvPr/>
        </p:nvSpPr>
        <p:spPr>
          <a:xfrm>
            <a:off x="606465" y="3901636"/>
            <a:ext cx="8193494" cy="76230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" indent="-255985" defTabSz="685800">
              <a:lnSpc>
                <a:spcPct val="100000"/>
              </a:lnSpc>
              <a:spcBef>
                <a:spcPts val="90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use countdown timer to interrupt after “reasonable” amount of time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A1AE1C8-34DA-8649-8588-05545644E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6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6481765" y="1196975"/>
            <a:ext cx="1704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&amp;&amp;  </a:t>
            </a:r>
          </a:p>
          <a:p>
            <a:pPr algn="l"/>
            <a:r>
              <a:rPr lang="en-US" sz="1400" dirty="0">
                <a:latin typeface="Calibri"/>
              </a:rPr>
              <a:t>( corrupt(reply) ||</a:t>
            </a:r>
          </a:p>
          <a:p>
            <a:pPr algn="l"/>
            <a:r>
              <a:rPr lang="en-US" sz="1400" dirty="0" err="1">
                <a:latin typeface="Calibri"/>
              </a:rPr>
              <a:t>isACK</a:t>
            </a:r>
            <a:r>
              <a:rPr lang="en-US" sz="1400" dirty="0">
                <a:latin typeface="Calibri"/>
              </a:rPr>
              <a:t>(reply,1) 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6743C644-8801-CC48-B5E4-9743F736BC12}" type="slidenum">
              <a:rPr lang="en-US" sz="1400" smtClean="0">
                <a:latin typeface="Calibri"/>
              </a:rPr>
              <a:pPr algn="r"/>
              <a:t>54</a:t>
            </a:fld>
            <a:endParaRPr lang="en-US" sz="1400" dirty="0">
              <a:latin typeface="Calibri"/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242889"/>
            <a:ext cx="3560763" cy="893762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rdt3.0 sender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4277" name="Text Box 3"/>
          <p:cNvSpPr txBox="1">
            <a:spLocks noChangeArrowheads="1"/>
          </p:cNvSpPr>
          <p:nvPr/>
        </p:nvSpPr>
        <p:spPr bwMode="auto">
          <a:xfrm>
            <a:off x="3019425" y="1384301"/>
            <a:ext cx="38608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sequence=0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(packet)</a:t>
            </a:r>
            <a:endParaRPr lang="en-US" sz="1400" dirty="0">
              <a:highlight>
                <a:srgbClr val="FFFF00"/>
              </a:highlight>
              <a:latin typeface="Calibri"/>
            </a:endParaRPr>
          </a:p>
          <a:p>
            <a:pPr algn="l"/>
            <a:r>
              <a:rPr lang="en-US" sz="1400" dirty="0" err="1">
                <a:highlight>
                  <a:srgbClr val="FFFF00"/>
                </a:highlight>
                <a:latin typeface="Calibri"/>
              </a:rPr>
              <a:t>start_timer</a:t>
            </a:r>
            <a:endParaRPr lang="en-US" sz="1400" dirty="0">
              <a:highlight>
                <a:srgbClr val="FFFF00"/>
              </a:highlight>
              <a:latin typeface="Calibri"/>
            </a:endParaRP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3060701" y="1090613"/>
            <a:ext cx="17240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rdt_send</a:t>
            </a:r>
            <a:r>
              <a:rPr lang="en-US" sz="1400" dirty="0">
                <a:latin typeface="Calibri"/>
              </a:rPr>
              <a:t>(data)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279" name="Line 5"/>
          <p:cNvSpPr>
            <a:spLocks noChangeShapeType="1"/>
          </p:cNvSpPr>
          <p:nvPr/>
        </p:nvSpPr>
        <p:spPr bwMode="auto">
          <a:xfrm>
            <a:off x="3162300" y="14287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80" name="Line 6"/>
          <p:cNvSpPr>
            <a:spLocks noChangeShapeType="1"/>
          </p:cNvSpPr>
          <p:nvPr/>
        </p:nvSpPr>
        <p:spPr bwMode="auto">
          <a:xfrm>
            <a:off x="2749551" y="1544639"/>
            <a:ext cx="157163" cy="5762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4281" name="Group 7"/>
          <p:cNvGrpSpPr>
            <a:grpSpLocks/>
          </p:cNvGrpSpPr>
          <p:nvPr/>
        </p:nvGrpSpPr>
        <p:grpSpPr bwMode="auto">
          <a:xfrm>
            <a:off x="5360988" y="2090739"/>
            <a:ext cx="889000" cy="865187"/>
            <a:chOff x="445" y="1273"/>
            <a:chExt cx="560" cy="545"/>
          </a:xfrm>
        </p:grpSpPr>
        <p:sp>
          <p:nvSpPr>
            <p:cNvPr id="54328" name="Oval 8"/>
            <p:cNvSpPr>
              <a:spLocks noChangeArrowheads="1"/>
            </p:cNvSpPr>
            <p:nvPr/>
          </p:nvSpPr>
          <p:spPr bwMode="auto"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4329" name="Text Box 9"/>
            <p:cNvSpPr txBox="1">
              <a:spLocks noChangeArrowheads="1"/>
            </p:cNvSpPr>
            <p:nvPr/>
          </p:nvSpPr>
          <p:spPr bwMode="auto">
            <a:xfrm>
              <a:off x="499" y="1309"/>
              <a:ext cx="45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ACK0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4282" name="Freeform 10"/>
          <p:cNvSpPr>
            <a:spLocks/>
          </p:cNvSpPr>
          <p:nvPr/>
        </p:nvSpPr>
        <p:spPr bwMode="auto">
          <a:xfrm flipV="1">
            <a:off x="3384549" y="2071688"/>
            <a:ext cx="2090739" cy="163512"/>
          </a:xfrm>
          <a:custGeom>
            <a:avLst/>
            <a:gdLst>
              <a:gd name="T0" fmla="*/ 0 w 2835"/>
              <a:gd name="T1" fmla="*/ 0 h 525"/>
              <a:gd name="T2" fmla="*/ 1541864333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83" name="Freeform 11"/>
          <p:cNvSpPr>
            <a:spLocks/>
          </p:cNvSpPr>
          <p:nvPr/>
        </p:nvSpPr>
        <p:spPr bwMode="auto">
          <a:xfrm>
            <a:off x="6069014" y="1674813"/>
            <a:ext cx="871537" cy="666750"/>
          </a:xfrm>
          <a:custGeom>
            <a:avLst/>
            <a:gdLst>
              <a:gd name="T0" fmla="*/ 0 w 549"/>
              <a:gd name="T1" fmla="*/ 771167813 h 420"/>
              <a:gd name="T2" fmla="*/ 219252674 w 549"/>
              <a:gd name="T3" fmla="*/ 1058465625 h 420"/>
              <a:gd name="T4" fmla="*/ 0 60000 65536"/>
              <a:gd name="T5" fmla="*/ 0 60000 65536"/>
              <a:gd name="T6" fmla="*/ 0 w 549"/>
              <a:gd name="T7" fmla="*/ 0 h 420"/>
              <a:gd name="T8" fmla="*/ 549 w 549"/>
              <a:gd name="T9" fmla="*/ 420 h 4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9" h="420">
                <a:moveTo>
                  <a:pt x="0" y="306"/>
                </a:moveTo>
                <a:cubicBezTo>
                  <a:pt x="78" y="0"/>
                  <a:pt x="549" y="315"/>
                  <a:pt x="87" y="42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85" name="Line 13"/>
          <p:cNvSpPr>
            <a:spLocks noChangeShapeType="1"/>
          </p:cNvSpPr>
          <p:nvPr/>
        </p:nvSpPr>
        <p:spPr bwMode="auto">
          <a:xfrm>
            <a:off x="6691313" y="1898650"/>
            <a:ext cx="13509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4286" name="Group 14"/>
          <p:cNvGrpSpPr>
            <a:grpSpLocks/>
          </p:cNvGrpSpPr>
          <p:nvPr/>
        </p:nvGrpSpPr>
        <p:grpSpPr bwMode="auto">
          <a:xfrm>
            <a:off x="5453064" y="4005264"/>
            <a:ext cx="1189037" cy="850900"/>
            <a:chOff x="4090" y="3230"/>
            <a:chExt cx="749" cy="536"/>
          </a:xfrm>
        </p:grpSpPr>
        <p:sp>
          <p:nvSpPr>
            <p:cNvPr id="54326" name="Oval 15"/>
            <p:cNvSpPr>
              <a:spLocks noChangeArrowheads="1"/>
            </p:cNvSpPr>
            <p:nvPr/>
          </p:nvSpPr>
          <p:spPr bwMode="auto"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4327" name="Text Box 16"/>
            <p:cNvSpPr txBox="1">
              <a:spLocks noChangeArrowheads="1"/>
            </p:cNvSpPr>
            <p:nvPr/>
          </p:nvSpPr>
          <p:spPr bwMode="auto">
            <a:xfrm>
              <a:off x="4090" y="3270"/>
              <a:ext cx="74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IDLE</a:t>
              </a:r>
            </a:p>
            <a:p>
              <a:r>
                <a:rPr lang="en-US" sz="1400" dirty="0">
                  <a:latin typeface="Calibri"/>
                </a:rPr>
                <a:t>state 1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4287" name="Freeform 17"/>
          <p:cNvSpPr>
            <a:spLocks/>
          </p:cNvSpPr>
          <p:nvPr/>
        </p:nvSpPr>
        <p:spPr bwMode="auto">
          <a:xfrm rot="16200000" flipV="1">
            <a:off x="2140746" y="3402806"/>
            <a:ext cx="1254125" cy="150813"/>
          </a:xfrm>
          <a:custGeom>
            <a:avLst/>
            <a:gdLst>
              <a:gd name="T0" fmla="*/ 0 w 2835"/>
              <a:gd name="T1" fmla="*/ 0 h 525"/>
              <a:gd name="T2" fmla="*/ 554789953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88" name="Freeform 18"/>
          <p:cNvSpPr>
            <a:spLocks/>
          </p:cNvSpPr>
          <p:nvPr/>
        </p:nvSpPr>
        <p:spPr bwMode="auto">
          <a:xfrm>
            <a:off x="3370264" y="4738689"/>
            <a:ext cx="2312987" cy="274637"/>
          </a:xfrm>
          <a:custGeom>
            <a:avLst/>
            <a:gdLst>
              <a:gd name="T0" fmla="*/ 0 w 2835"/>
              <a:gd name="T1" fmla="*/ 0 h 525"/>
              <a:gd name="T2" fmla="*/ 1887093073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89" name="Freeform 19"/>
          <p:cNvSpPr>
            <a:spLocks/>
          </p:cNvSpPr>
          <p:nvPr/>
        </p:nvSpPr>
        <p:spPr bwMode="auto">
          <a:xfrm rot="5400000" flipH="1" flipV="1">
            <a:off x="5611020" y="3328195"/>
            <a:ext cx="1184275" cy="166687"/>
          </a:xfrm>
          <a:custGeom>
            <a:avLst/>
            <a:gdLst>
              <a:gd name="T0" fmla="*/ 0 w 2835"/>
              <a:gd name="T1" fmla="*/ 0 h 525"/>
              <a:gd name="T2" fmla="*/ 494711561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90" name="Text Box 20"/>
          <p:cNvSpPr txBox="1">
            <a:spLocks noChangeArrowheads="1"/>
          </p:cNvSpPr>
          <p:nvPr/>
        </p:nvSpPr>
        <p:spPr bwMode="auto">
          <a:xfrm>
            <a:off x="3316289" y="5224463"/>
            <a:ext cx="3444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sequence=1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(packet)</a:t>
            </a:r>
          </a:p>
          <a:p>
            <a:pPr algn="l"/>
            <a:r>
              <a:rPr lang="en-US" sz="1400" dirty="0" err="1">
                <a:highlight>
                  <a:srgbClr val="FFFF00"/>
                </a:highlight>
                <a:latin typeface="Calibri"/>
              </a:rPr>
              <a:t>start_timer</a:t>
            </a:r>
            <a:endParaRPr lang="en-US" sz="1400" dirty="0">
              <a:highlight>
                <a:srgbClr val="FFFF00"/>
              </a:highlight>
              <a:latin typeface="Calibri"/>
            </a:endParaRPr>
          </a:p>
        </p:txBody>
      </p:sp>
      <p:sp>
        <p:nvSpPr>
          <p:cNvPr id="54291" name="Text Box 21"/>
          <p:cNvSpPr txBox="1">
            <a:spLocks noChangeArrowheads="1"/>
          </p:cNvSpPr>
          <p:nvPr/>
        </p:nvSpPr>
        <p:spPr bwMode="auto">
          <a:xfrm>
            <a:off x="3316289" y="4941888"/>
            <a:ext cx="17240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rdt_send</a:t>
            </a:r>
            <a:r>
              <a:rPr lang="en-US" sz="1400" dirty="0">
                <a:latin typeface="Calibri"/>
              </a:rPr>
              <a:t>(data)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292" name="Line 22"/>
          <p:cNvSpPr>
            <a:spLocks noChangeShapeType="1"/>
          </p:cNvSpPr>
          <p:nvPr/>
        </p:nvSpPr>
        <p:spPr bwMode="auto">
          <a:xfrm>
            <a:off x="3435349" y="5253038"/>
            <a:ext cx="259873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93" name="Text Box 23"/>
          <p:cNvSpPr txBox="1">
            <a:spLocks noChangeArrowheads="1"/>
          </p:cNvSpPr>
          <p:nvPr/>
        </p:nvSpPr>
        <p:spPr bwMode="auto">
          <a:xfrm>
            <a:off x="6280151" y="3106738"/>
            <a:ext cx="21494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  </a:t>
            </a:r>
          </a:p>
          <a:p>
            <a:pPr algn="l"/>
            <a:r>
              <a:rPr lang="en-US" sz="1400" dirty="0">
                <a:latin typeface="Calibri"/>
              </a:rPr>
              <a:t>&amp;&amp; </a:t>
            </a:r>
            <a:r>
              <a:rPr lang="en-US" sz="1400" dirty="0" err="1">
                <a:latin typeface="Calibri"/>
              </a:rPr>
              <a:t>notcorrupt</a:t>
            </a:r>
            <a:r>
              <a:rPr lang="en-US" sz="1400" dirty="0">
                <a:latin typeface="Calibri"/>
              </a:rPr>
              <a:t>(reply) </a:t>
            </a:r>
          </a:p>
          <a:p>
            <a:pPr algn="l"/>
            <a:r>
              <a:rPr lang="en-US" sz="1400" dirty="0">
                <a:latin typeface="Calibri"/>
              </a:rPr>
              <a:t>&amp;&amp; </a:t>
            </a:r>
            <a:r>
              <a:rPr lang="en-US" sz="1400" dirty="0" err="1">
                <a:latin typeface="Calibri"/>
              </a:rPr>
              <a:t>isACK</a:t>
            </a:r>
            <a:r>
              <a:rPr lang="en-US" sz="1400" dirty="0">
                <a:latin typeface="Calibri"/>
              </a:rPr>
              <a:t>(reply,0)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4294" name="Line 24"/>
          <p:cNvSpPr>
            <a:spLocks noChangeShapeType="1"/>
          </p:cNvSpPr>
          <p:nvPr/>
        </p:nvSpPr>
        <p:spPr bwMode="auto">
          <a:xfrm>
            <a:off x="6396040" y="3817938"/>
            <a:ext cx="14192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95" name="Text Box 25"/>
          <p:cNvSpPr txBox="1">
            <a:spLocks noChangeArrowheads="1"/>
          </p:cNvSpPr>
          <p:nvPr/>
        </p:nvSpPr>
        <p:spPr bwMode="auto">
          <a:xfrm>
            <a:off x="1302398" y="5062538"/>
            <a:ext cx="1622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 &amp;&amp;  </a:t>
            </a:r>
          </a:p>
          <a:p>
            <a:pPr algn="l"/>
            <a:r>
              <a:rPr lang="en-US" sz="1400" dirty="0">
                <a:latin typeface="Calibri"/>
              </a:rPr>
              <a:t>( corrupt(packet) ||</a:t>
            </a:r>
          </a:p>
          <a:p>
            <a:pPr algn="l"/>
            <a:r>
              <a:rPr lang="en-US" sz="1400" dirty="0" err="1">
                <a:latin typeface="Calibri"/>
              </a:rPr>
              <a:t>isACK</a:t>
            </a:r>
            <a:r>
              <a:rPr lang="en-US" sz="1400" dirty="0">
                <a:latin typeface="Calibri"/>
              </a:rPr>
              <a:t>(reply,0) 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296" name="Line 26"/>
          <p:cNvSpPr>
            <a:spLocks noChangeShapeType="1"/>
          </p:cNvSpPr>
          <p:nvPr/>
        </p:nvSpPr>
        <p:spPr bwMode="auto">
          <a:xfrm>
            <a:off x="1393826" y="5788025"/>
            <a:ext cx="12541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97" name="Text Box 27"/>
          <p:cNvSpPr txBox="1">
            <a:spLocks noChangeArrowheads="1"/>
          </p:cNvSpPr>
          <p:nvPr/>
        </p:nvSpPr>
        <p:spPr bwMode="auto">
          <a:xfrm>
            <a:off x="908049" y="2865438"/>
            <a:ext cx="1912939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  </a:t>
            </a:r>
          </a:p>
          <a:p>
            <a:pPr algn="l"/>
            <a:r>
              <a:rPr lang="en-US" sz="1400" dirty="0">
                <a:latin typeface="Calibri"/>
              </a:rPr>
              <a:t>&amp;&amp; </a:t>
            </a:r>
            <a:r>
              <a:rPr lang="en-US" sz="1400" dirty="0" err="1">
                <a:latin typeface="Calibri"/>
              </a:rPr>
              <a:t>notcorrupt</a:t>
            </a:r>
            <a:r>
              <a:rPr lang="en-US" sz="1400" dirty="0">
                <a:latin typeface="Calibri"/>
              </a:rPr>
              <a:t>(reply) </a:t>
            </a:r>
          </a:p>
          <a:p>
            <a:pPr algn="l"/>
            <a:r>
              <a:rPr lang="en-US" sz="1400" dirty="0">
                <a:latin typeface="Calibri"/>
              </a:rPr>
              <a:t>&amp;&amp; </a:t>
            </a:r>
            <a:r>
              <a:rPr lang="en-US" sz="1400" dirty="0" err="1">
                <a:latin typeface="Calibri"/>
              </a:rPr>
              <a:t>isACK</a:t>
            </a:r>
            <a:r>
              <a:rPr lang="en-US" sz="1400" dirty="0">
                <a:latin typeface="Calibri"/>
              </a:rPr>
              <a:t>(reply,1)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4298" name="Line 28"/>
          <p:cNvSpPr>
            <a:spLocks noChangeShapeType="1"/>
          </p:cNvSpPr>
          <p:nvPr/>
        </p:nvSpPr>
        <p:spPr bwMode="auto">
          <a:xfrm>
            <a:off x="1035049" y="3605213"/>
            <a:ext cx="15176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99" name="Text Box 29"/>
          <p:cNvSpPr txBox="1">
            <a:spLocks noChangeArrowheads="1"/>
          </p:cNvSpPr>
          <p:nvPr/>
        </p:nvSpPr>
        <p:spPr bwMode="auto">
          <a:xfrm>
            <a:off x="6300789" y="3798889"/>
            <a:ext cx="1514475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dirty="0" err="1">
                <a:highlight>
                  <a:srgbClr val="FFFF00"/>
                </a:highlight>
                <a:latin typeface="+mn-lt"/>
              </a:rPr>
              <a:t>stop_timer</a:t>
            </a:r>
            <a:endParaRPr lang="en-US" sz="1400" dirty="0">
              <a:highlight>
                <a:srgbClr val="FFFF00"/>
              </a:highlight>
              <a:latin typeface="+mn-lt"/>
            </a:endParaRPr>
          </a:p>
        </p:txBody>
      </p:sp>
      <p:sp>
        <p:nvSpPr>
          <p:cNvPr id="54300" name="Text Box 30"/>
          <p:cNvSpPr txBox="1">
            <a:spLocks noChangeArrowheads="1"/>
          </p:cNvSpPr>
          <p:nvPr/>
        </p:nvSpPr>
        <p:spPr bwMode="auto">
          <a:xfrm>
            <a:off x="900113" y="3578225"/>
            <a:ext cx="1514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dirty="0" err="1">
                <a:highlight>
                  <a:srgbClr val="FFFF00"/>
                </a:highlight>
                <a:latin typeface="+mn-lt"/>
              </a:rPr>
              <a:t>stop_timer</a:t>
            </a:r>
            <a:endParaRPr lang="en-US" sz="1400" dirty="0">
              <a:highlight>
                <a:srgbClr val="FFFF00"/>
              </a:highlight>
              <a:latin typeface="+mn-lt"/>
            </a:endParaRPr>
          </a:p>
        </p:txBody>
      </p:sp>
      <p:sp>
        <p:nvSpPr>
          <p:cNvPr id="54301" name="Freeform 31"/>
          <p:cNvSpPr>
            <a:spLocks/>
          </p:cNvSpPr>
          <p:nvPr/>
        </p:nvSpPr>
        <p:spPr bwMode="auto">
          <a:xfrm>
            <a:off x="6238876" y="2338389"/>
            <a:ext cx="461963" cy="682625"/>
          </a:xfrm>
          <a:custGeom>
            <a:avLst/>
            <a:gdLst>
              <a:gd name="T0" fmla="*/ 0 w 291"/>
              <a:gd name="T1" fmla="*/ 302418750 h 430"/>
              <a:gd name="T2" fmla="*/ 37803178 w 291"/>
              <a:gd name="T3" fmla="*/ 642640638 h 430"/>
              <a:gd name="T4" fmla="*/ 0 60000 65536"/>
              <a:gd name="T5" fmla="*/ 0 60000 65536"/>
              <a:gd name="T6" fmla="*/ 0 w 291"/>
              <a:gd name="T7" fmla="*/ 0 h 430"/>
              <a:gd name="T8" fmla="*/ 291 w 291"/>
              <a:gd name="T9" fmla="*/ 430 h 4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1" h="430">
                <a:moveTo>
                  <a:pt x="0" y="120"/>
                </a:moveTo>
                <a:cubicBezTo>
                  <a:pt x="291" y="0"/>
                  <a:pt x="259" y="430"/>
                  <a:pt x="15" y="2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02" name="Text Box 32"/>
          <p:cNvSpPr txBox="1">
            <a:spLocks noChangeArrowheads="1"/>
          </p:cNvSpPr>
          <p:nvPr/>
        </p:nvSpPr>
        <p:spPr bwMode="auto">
          <a:xfrm>
            <a:off x="6570665" y="2516189"/>
            <a:ext cx="21161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(packet)</a:t>
            </a:r>
          </a:p>
        </p:txBody>
      </p:sp>
      <p:sp>
        <p:nvSpPr>
          <p:cNvPr id="54303" name="Text Box 33"/>
          <p:cNvSpPr txBox="1">
            <a:spLocks noChangeArrowheads="1"/>
          </p:cNvSpPr>
          <p:nvPr/>
        </p:nvSpPr>
        <p:spPr bwMode="auto">
          <a:xfrm>
            <a:off x="6592889" y="2279650"/>
            <a:ext cx="1114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highlight>
                  <a:srgbClr val="00FFFF"/>
                </a:highlight>
                <a:latin typeface="Calibri"/>
              </a:rPr>
              <a:t>timeout</a:t>
            </a:r>
            <a:endParaRPr lang="en-US" sz="1400" dirty="0">
              <a:highlight>
                <a:srgbClr val="00FFFF"/>
              </a:highlight>
              <a:latin typeface="Times New Roman" charset="0"/>
            </a:endParaRPr>
          </a:p>
        </p:txBody>
      </p:sp>
      <p:sp>
        <p:nvSpPr>
          <p:cNvPr id="54304" name="Line 34"/>
          <p:cNvSpPr>
            <a:spLocks noChangeShapeType="1"/>
          </p:cNvSpPr>
          <p:nvPr/>
        </p:nvSpPr>
        <p:spPr bwMode="auto">
          <a:xfrm>
            <a:off x="6681788" y="25336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305" name="Freeform 35"/>
          <p:cNvSpPr>
            <a:spLocks/>
          </p:cNvSpPr>
          <p:nvPr/>
        </p:nvSpPr>
        <p:spPr bwMode="auto">
          <a:xfrm>
            <a:off x="2230438" y="4702176"/>
            <a:ext cx="692151" cy="631825"/>
          </a:xfrm>
          <a:custGeom>
            <a:avLst/>
            <a:gdLst>
              <a:gd name="T0" fmla="*/ 1098788125 w 436"/>
              <a:gd name="T1" fmla="*/ 254536575 h 398"/>
              <a:gd name="T2" fmla="*/ 756046875 w 436"/>
              <a:gd name="T3" fmla="*/ 0 h 398"/>
              <a:gd name="T4" fmla="*/ 0 60000 65536"/>
              <a:gd name="T5" fmla="*/ 0 60000 65536"/>
              <a:gd name="T6" fmla="*/ 0 w 436"/>
              <a:gd name="T7" fmla="*/ 0 h 398"/>
              <a:gd name="T8" fmla="*/ 436 w 436"/>
              <a:gd name="T9" fmla="*/ 398 h 39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6" h="398">
                <a:moveTo>
                  <a:pt x="436" y="101"/>
                </a:moveTo>
                <a:cubicBezTo>
                  <a:pt x="367" y="398"/>
                  <a:pt x="0" y="31"/>
                  <a:pt x="300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06" name="Freeform 36"/>
          <p:cNvSpPr>
            <a:spLocks/>
          </p:cNvSpPr>
          <p:nvPr/>
        </p:nvSpPr>
        <p:spPr bwMode="auto">
          <a:xfrm>
            <a:off x="2030414" y="4413251"/>
            <a:ext cx="571500" cy="420688"/>
          </a:xfrm>
          <a:custGeom>
            <a:avLst/>
            <a:gdLst>
              <a:gd name="T0" fmla="*/ 362902500 w 900"/>
              <a:gd name="T1" fmla="*/ 145380749 h 662"/>
              <a:gd name="T2" fmla="*/ 332660625 w 900"/>
              <a:gd name="T3" fmla="*/ 6057399 h 662"/>
              <a:gd name="T4" fmla="*/ 0 60000 65536"/>
              <a:gd name="T5" fmla="*/ 0 60000 65536"/>
              <a:gd name="T6" fmla="*/ 0 w 900"/>
              <a:gd name="T7" fmla="*/ 0 h 662"/>
              <a:gd name="T8" fmla="*/ 900 w 900"/>
              <a:gd name="T9" fmla="*/ 662 h 66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0" h="662">
                <a:moveTo>
                  <a:pt x="900" y="360"/>
                </a:moveTo>
                <a:cubicBezTo>
                  <a:pt x="171" y="662"/>
                  <a:pt x="0" y="0"/>
                  <a:pt x="825" y="1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07" name="Text Box 37"/>
          <p:cNvSpPr txBox="1">
            <a:spLocks noChangeArrowheads="1"/>
          </p:cNvSpPr>
          <p:nvPr/>
        </p:nvSpPr>
        <p:spPr bwMode="auto">
          <a:xfrm>
            <a:off x="628650" y="4460876"/>
            <a:ext cx="18240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(packet)</a:t>
            </a:r>
          </a:p>
        </p:txBody>
      </p:sp>
      <p:sp>
        <p:nvSpPr>
          <p:cNvPr id="54308" name="Text Box 38"/>
          <p:cNvSpPr txBox="1">
            <a:spLocks noChangeArrowheads="1"/>
          </p:cNvSpPr>
          <p:nvPr/>
        </p:nvSpPr>
        <p:spPr bwMode="auto">
          <a:xfrm>
            <a:off x="642940" y="4206875"/>
            <a:ext cx="1114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highlight>
                  <a:srgbClr val="00FFFF"/>
                </a:highlight>
                <a:latin typeface="Calibri"/>
              </a:rPr>
              <a:t>timeout</a:t>
            </a:r>
            <a:endParaRPr lang="en-US" sz="1400" dirty="0">
              <a:highlight>
                <a:srgbClr val="00FFFF"/>
              </a:highlight>
              <a:latin typeface="Times New Roman" charset="0"/>
            </a:endParaRPr>
          </a:p>
        </p:txBody>
      </p:sp>
      <p:sp>
        <p:nvSpPr>
          <p:cNvPr id="54309" name="Line 39"/>
          <p:cNvSpPr>
            <a:spLocks noChangeShapeType="1"/>
          </p:cNvSpPr>
          <p:nvPr/>
        </p:nvSpPr>
        <p:spPr bwMode="auto">
          <a:xfrm>
            <a:off x="746125" y="44894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310" name="Freeform 40"/>
          <p:cNvSpPr>
            <a:spLocks/>
          </p:cNvSpPr>
          <p:nvPr/>
        </p:nvSpPr>
        <p:spPr bwMode="auto">
          <a:xfrm>
            <a:off x="6426201" y="4373564"/>
            <a:ext cx="579439" cy="890587"/>
          </a:xfrm>
          <a:custGeom>
            <a:avLst/>
            <a:gdLst>
              <a:gd name="T0" fmla="*/ 100383135 w 322"/>
              <a:gd name="T1" fmla="*/ 407981039 h 483"/>
              <a:gd name="T2" fmla="*/ 0 w 322"/>
              <a:gd name="T3" fmla="*/ 622169979 h 483"/>
              <a:gd name="T4" fmla="*/ 0 60000 65536"/>
              <a:gd name="T5" fmla="*/ 0 60000 65536"/>
              <a:gd name="T6" fmla="*/ 0 w 322"/>
              <a:gd name="T7" fmla="*/ 0 h 483"/>
              <a:gd name="T8" fmla="*/ 322 w 322"/>
              <a:gd name="T9" fmla="*/ 483 h 48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11" name="Text Box 41"/>
          <p:cNvSpPr txBox="1">
            <a:spLocks noChangeArrowheads="1"/>
          </p:cNvSpPr>
          <p:nvPr/>
        </p:nvSpPr>
        <p:spPr bwMode="auto">
          <a:xfrm>
            <a:off x="1036638" y="1874838"/>
            <a:ext cx="142875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</a:t>
            </a:r>
            <a:endParaRPr lang="en-US" sz="1400" dirty="0">
              <a:latin typeface="Times New Roman" charset="0"/>
            </a:endParaRPr>
          </a:p>
        </p:txBody>
      </p:sp>
      <p:grpSp>
        <p:nvGrpSpPr>
          <p:cNvPr id="54312" name="Group 42"/>
          <p:cNvGrpSpPr>
            <a:grpSpLocks/>
          </p:cNvGrpSpPr>
          <p:nvPr/>
        </p:nvGrpSpPr>
        <p:grpSpPr bwMode="auto">
          <a:xfrm>
            <a:off x="2419350" y="2135189"/>
            <a:ext cx="1189039" cy="850900"/>
            <a:chOff x="4090" y="3230"/>
            <a:chExt cx="749" cy="536"/>
          </a:xfrm>
        </p:grpSpPr>
        <p:sp>
          <p:nvSpPr>
            <p:cNvPr id="54324" name="Oval 43"/>
            <p:cNvSpPr>
              <a:spLocks noChangeArrowheads="1"/>
            </p:cNvSpPr>
            <p:nvPr/>
          </p:nvSpPr>
          <p:spPr bwMode="auto"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4325" name="Text Box 44"/>
            <p:cNvSpPr txBox="1">
              <a:spLocks noChangeArrowheads="1"/>
            </p:cNvSpPr>
            <p:nvPr/>
          </p:nvSpPr>
          <p:spPr bwMode="auto">
            <a:xfrm>
              <a:off x="4090" y="3270"/>
              <a:ext cx="74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IDLE</a:t>
              </a:r>
            </a:p>
            <a:p>
              <a:r>
                <a:rPr lang="en-US" sz="1400" dirty="0">
                  <a:latin typeface="Calibri"/>
                </a:rPr>
                <a:t>state 0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4313" name="Line 45"/>
          <p:cNvSpPr>
            <a:spLocks noChangeShapeType="1"/>
          </p:cNvSpPr>
          <p:nvPr/>
        </p:nvSpPr>
        <p:spPr bwMode="auto">
          <a:xfrm>
            <a:off x="1123951" y="2160588"/>
            <a:ext cx="1101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4314" name="Group 46"/>
          <p:cNvGrpSpPr>
            <a:grpSpLocks/>
          </p:cNvGrpSpPr>
          <p:nvPr/>
        </p:nvGrpSpPr>
        <p:grpSpPr bwMode="auto">
          <a:xfrm>
            <a:off x="2630488" y="3989389"/>
            <a:ext cx="889000" cy="865187"/>
            <a:chOff x="445" y="1273"/>
            <a:chExt cx="560" cy="545"/>
          </a:xfrm>
        </p:grpSpPr>
        <p:sp>
          <p:nvSpPr>
            <p:cNvPr id="54322" name="Oval 47"/>
            <p:cNvSpPr>
              <a:spLocks noChangeArrowheads="1"/>
            </p:cNvSpPr>
            <p:nvPr/>
          </p:nvSpPr>
          <p:spPr bwMode="auto"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4323" name="Text Box 48"/>
            <p:cNvSpPr txBox="1">
              <a:spLocks noChangeArrowheads="1"/>
            </p:cNvSpPr>
            <p:nvPr/>
          </p:nvSpPr>
          <p:spPr bwMode="auto">
            <a:xfrm>
              <a:off x="499" y="1309"/>
              <a:ext cx="45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ACK1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4315" name="Freeform 49"/>
          <p:cNvSpPr>
            <a:spLocks/>
          </p:cNvSpPr>
          <p:nvPr/>
        </p:nvSpPr>
        <p:spPr bwMode="auto">
          <a:xfrm flipH="1" flipV="1">
            <a:off x="2006601" y="1782764"/>
            <a:ext cx="579439" cy="890587"/>
          </a:xfrm>
          <a:custGeom>
            <a:avLst/>
            <a:gdLst>
              <a:gd name="T0" fmla="*/ 100383135 w 322"/>
              <a:gd name="T1" fmla="*/ 407981039 h 483"/>
              <a:gd name="T2" fmla="*/ 0 w 322"/>
              <a:gd name="T3" fmla="*/ 622169979 h 483"/>
              <a:gd name="T4" fmla="*/ 0 60000 65536"/>
              <a:gd name="T5" fmla="*/ 0 60000 65536"/>
              <a:gd name="T6" fmla="*/ 0 w 322"/>
              <a:gd name="T7" fmla="*/ 0 h 483"/>
              <a:gd name="T8" fmla="*/ 322 w 322"/>
              <a:gd name="T9" fmla="*/ 483 h 48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16" name="Text Box 50"/>
          <p:cNvSpPr txBox="1">
            <a:spLocks noChangeArrowheads="1"/>
          </p:cNvSpPr>
          <p:nvPr/>
        </p:nvSpPr>
        <p:spPr bwMode="auto">
          <a:xfrm>
            <a:off x="7223773" y="4852988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  <p:sp>
        <p:nvSpPr>
          <p:cNvPr id="54317" name="Text Box 51"/>
          <p:cNvSpPr txBox="1">
            <a:spLocks noChangeArrowheads="1"/>
          </p:cNvSpPr>
          <p:nvPr/>
        </p:nvSpPr>
        <p:spPr bwMode="auto">
          <a:xfrm>
            <a:off x="6757989" y="4603750"/>
            <a:ext cx="142875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318" name="Line 52"/>
          <p:cNvSpPr>
            <a:spLocks noChangeShapeType="1"/>
          </p:cNvSpPr>
          <p:nvPr/>
        </p:nvSpPr>
        <p:spPr bwMode="auto">
          <a:xfrm>
            <a:off x="6845300" y="4889500"/>
            <a:ext cx="1101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319" name="Text Box 53"/>
          <p:cNvSpPr txBox="1">
            <a:spLocks noChangeArrowheads="1"/>
          </p:cNvSpPr>
          <p:nvPr/>
        </p:nvSpPr>
        <p:spPr bwMode="auto">
          <a:xfrm>
            <a:off x="7126935" y="1847850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54320" name="Text Box 54"/>
          <p:cNvSpPr txBox="1">
            <a:spLocks noChangeArrowheads="1"/>
          </p:cNvSpPr>
          <p:nvPr/>
        </p:nvSpPr>
        <p:spPr bwMode="auto">
          <a:xfrm>
            <a:off x="1475435" y="212407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  <p:sp>
        <p:nvSpPr>
          <p:cNvPr id="54321" name="Text Box 55"/>
          <p:cNvSpPr txBox="1">
            <a:spLocks noChangeArrowheads="1"/>
          </p:cNvSpPr>
          <p:nvPr/>
        </p:nvSpPr>
        <p:spPr bwMode="auto">
          <a:xfrm>
            <a:off x="1878660" y="579437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093640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Loss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4" y="2276476"/>
            <a:ext cx="3398837" cy="31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810000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649413" y="19050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419600"/>
            <a:ext cx="5367339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619514" y="34340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5181600" y="2362200"/>
            <a:ext cx="565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21258713">
            <a:off x="4079994" y="4336521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4715813" y="37741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4747344" y="2189650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457200" y="5943600"/>
            <a:ext cx="8534400" cy="8382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sng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Timer-driven</a:t>
            </a:r>
            <a:r>
              <a:rPr kumimoji="0" lang="en-US" sz="2400" b="0" i="0" u="sng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 loss detection</a:t>
            </a:r>
            <a:br>
              <a:rPr kumimoji="0" lang="en-US" sz="2400" b="0" i="0" u="sng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</a:b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Set timer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 when packet is sent; retransmit </a:t>
            </a:r>
            <a:r>
              <a:rPr lang="en-US" sz="24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on timeout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+mn-lt"/>
            </a:endParaRPr>
          </a:p>
        </p:txBody>
      </p: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-60324" y="2286000"/>
            <a:ext cx="2009775" cy="1524000"/>
            <a:chOff x="-38" y="1968"/>
            <a:chExt cx="1266" cy="1200"/>
          </a:xfrm>
        </p:grpSpPr>
        <p:sp>
          <p:nvSpPr>
            <p:cNvPr id="31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-38" y="2160"/>
              <a:ext cx="694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0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eaLnBrk="1" hangingPunct="1"/>
              <a:endParaRPr lang="en-US" sz="2000" b="0" dirty="0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2057401" y="5029200"/>
            <a:ext cx="52578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 rot="488362">
            <a:off x="4761850" y="49933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90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51" grpId="0"/>
      <p:bldP spid="55" grpId="0"/>
      <p:bldP spid="27" grpId="0"/>
      <p:bldP spid="29" grpId="0" animBg="1"/>
      <p:bldP spid="35" grpId="0" animBg="1"/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Loss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4" y="2276476"/>
            <a:ext cx="5303837" cy="466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810000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649413" y="19050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419600"/>
            <a:ext cx="5367339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619514" y="34340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9600" y="2876490"/>
            <a:ext cx="565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21258713">
            <a:off x="4079994" y="4336521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4715813" y="37741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4747344" y="2189650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-60324" y="2286000"/>
            <a:ext cx="2009775" cy="1524000"/>
            <a:chOff x="-38" y="1968"/>
            <a:chExt cx="1266" cy="1200"/>
          </a:xfrm>
        </p:grpSpPr>
        <p:sp>
          <p:nvSpPr>
            <p:cNvPr id="31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-38" y="2160"/>
              <a:ext cx="694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0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eaLnBrk="1" hangingPunct="1"/>
              <a:endParaRPr lang="en-US" sz="2000" b="0" dirty="0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2057401" y="5029200"/>
            <a:ext cx="52578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 rot="488362">
            <a:off x="4761850" y="49933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P(2)</a:t>
            </a:r>
          </a:p>
        </p:txBody>
      </p:sp>
      <p:sp>
        <p:nvSpPr>
          <p:cNvPr id="37" name="Line 44"/>
          <p:cNvSpPr>
            <a:spLocks noChangeShapeType="1"/>
          </p:cNvSpPr>
          <p:nvPr/>
        </p:nvSpPr>
        <p:spPr bwMode="auto">
          <a:xfrm flipH="1">
            <a:off x="4953000" y="2819400"/>
            <a:ext cx="2362200" cy="228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Oval Callout 1"/>
          <p:cNvSpPr/>
          <p:nvPr/>
        </p:nvSpPr>
        <p:spPr bwMode="auto">
          <a:xfrm>
            <a:off x="7620000" y="4111752"/>
            <a:ext cx="1295400" cy="612648"/>
          </a:xfrm>
          <a:prstGeom prst="wedgeEllipseCallout">
            <a:avLst>
              <a:gd name="adj1" fmla="val -66727"/>
              <a:gd name="adj2" fmla="val -19092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duplicate!</a:t>
            </a:r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56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14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51" grpId="0"/>
      <p:bldP spid="55" grpId="0"/>
      <p:bldP spid="27" grpId="0"/>
      <p:bldP spid="35" grpId="0" animBg="1"/>
      <p:bldP spid="36" grpId="0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Loss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4" y="2276476"/>
            <a:ext cx="5303837" cy="1381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810000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649413" y="19050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419600"/>
            <a:ext cx="5367339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82" name="Text Box 58"/>
          <p:cNvSpPr txBox="1">
            <a:spLocks noChangeArrowheads="1"/>
          </p:cNvSpPr>
          <p:nvPr/>
        </p:nvSpPr>
        <p:spPr bwMode="auto">
          <a:xfrm>
            <a:off x="725489" y="4191001"/>
            <a:ext cx="264947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1"/>
              <a:t>.</a:t>
            </a:r>
          </a:p>
          <a:p>
            <a:r>
              <a:rPr lang="en-US" sz="2400" b="1"/>
              <a:t>.</a:t>
            </a:r>
          </a:p>
          <a:p>
            <a:r>
              <a:rPr lang="en-US" sz="2400" b="1"/>
              <a:t>.</a:t>
            </a:r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619514" y="34340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 rot="21258713">
            <a:off x="4079994" y="4336521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2689474" y="3562183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4747344" y="2189650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990600" y="5943600"/>
            <a:ext cx="7467600" cy="6858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Timer-driven 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retx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. can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 lead to </a:t>
            </a:r>
            <a:r>
              <a:rPr kumimoji="0" lang="en-US" sz="2800" b="0" i="0" u="sng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duplicates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sym typeface="Wingdings"/>
              </a:rPr>
              <a:t> </a:t>
            </a:r>
            <a:r>
              <a:rPr lang="en-US" sz="28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+mn-lt"/>
            </a:endParaRPr>
          </a:p>
        </p:txBody>
      </p: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-60324" y="2286000"/>
            <a:ext cx="2009775" cy="1524000"/>
            <a:chOff x="-38" y="1968"/>
            <a:chExt cx="1266" cy="1200"/>
          </a:xfrm>
        </p:grpSpPr>
        <p:sp>
          <p:nvSpPr>
            <p:cNvPr id="31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-38" y="2160"/>
              <a:ext cx="694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0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eaLnBrk="1" hangingPunct="1"/>
              <a:endParaRPr lang="en-US" sz="2000" b="0" dirty="0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2057401" y="5029200"/>
            <a:ext cx="52578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 rot="488362">
            <a:off x="4761850" y="49933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P(2)</a:t>
            </a:r>
          </a:p>
        </p:txBody>
      </p:sp>
      <p:sp>
        <p:nvSpPr>
          <p:cNvPr id="37" name="Line 44"/>
          <p:cNvSpPr>
            <a:spLocks noChangeShapeType="1"/>
          </p:cNvSpPr>
          <p:nvPr/>
        </p:nvSpPr>
        <p:spPr bwMode="auto">
          <a:xfrm flipH="1">
            <a:off x="1981200" y="3657600"/>
            <a:ext cx="5334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Oval Callout 1"/>
          <p:cNvSpPr/>
          <p:nvPr/>
        </p:nvSpPr>
        <p:spPr bwMode="auto">
          <a:xfrm>
            <a:off x="7620000" y="4114800"/>
            <a:ext cx="1295400" cy="612648"/>
          </a:xfrm>
          <a:prstGeom prst="wedgeEllipseCallout">
            <a:avLst>
              <a:gd name="adj1" fmla="val -66727"/>
              <a:gd name="adj2" fmla="val -19092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duplicate!</a:t>
            </a:r>
          </a:p>
        </p:txBody>
      </p:sp>
      <p:sp>
        <p:nvSpPr>
          <p:cNvPr id="38" name="TextBox 37"/>
          <p:cNvSpPr txBox="1"/>
          <p:nvPr/>
        </p:nvSpPr>
        <p:spPr>
          <a:xfrm rot="21258713">
            <a:off x="5299847" y="3447548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68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51" grpId="0"/>
      <p:bldP spid="55" grpId="0"/>
      <p:bldP spid="27" grpId="0"/>
      <p:bldP spid="29" grpId="0" animBg="1"/>
      <p:bldP spid="35" grpId="0" animBg="1"/>
      <p:bldP spid="36" grpId="0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rdt3.0 in action</a:t>
            </a:r>
            <a:endParaRPr lang="en-US" sz="3300" dirty="0"/>
          </a:p>
        </p:txBody>
      </p:sp>
      <p:sp>
        <p:nvSpPr>
          <p:cNvPr id="197" name="Text Box 5">
            <a:extLst>
              <a:ext uri="{FF2B5EF4-FFF2-40B4-BE49-F238E27FC236}">
                <a16:creationId xmlns:a16="http://schemas.microsoft.com/office/drawing/2014/main" id="{4235D7CC-76F0-404E-861B-E1B3C4CC5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928" y="1991616"/>
            <a:ext cx="75533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0099"/>
                </a:solidFill>
              </a:rPr>
              <a:t>sender</a:t>
            </a:r>
          </a:p>
        </p:txBody>
      </p:sp>
      <p:sp>
        <p:nvSpPr>
          <p:cNvPr id="198" name="Text Box 6">
            <a:extLst>
              <a:ext uri="{FF2B5EF4-FFF2-40B4-BE49-F238E27FC236}">
                <a16:creationId xmlns:a16="http://schemas.microsoft.com/office/drawing/2014/main" id="{953F5FAC-08AE-194D-B2CE-9B6B600D3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628" y="1988044"/>
            <a:ext cx="8531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8000"/>
                </a:solidFill>
              </a:rPr>
              <a:t>receiver</a:t>
            </a:r>
          </a:p>
        </p:txBody>
      </p:sp>
      <p:sp>
        <p:nvSpPr>
          <p:cNvPr id="199" name="Text Box 8">
            <a:extLst>
              <a:ext uri="{FF2B5EF4-FFF2-40B4-BE49-F238E27FC236}">
                <a16:creationId xmlns:a16="http://schemas.microsoft.com/office/drawing/2014/main" id="{2DF62C54-7EE2-504E-9ED2-FD3BAEEBE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068" y="3206053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pkt1</a:t>
            </a:r>
          </a:p>
        </p:txBody>
      </p:sp>
      <p:sp>
        <p:nvSpPr>
          <p:cNvPr id="200" name="Text Box 10">
            <a:extLst>
              <a:ext uri="{FF2B5EF4-FFF2-40B4-BE49-F238E27FC236}">
                <a16:creationId xmlns:a16="http://schemas.microsoft.com/office/drawing/2014/main" id="{F5B1E309-F4E4-3E42-B8AD-EA1C2D480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831" y="3847800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pkt0</a:t>
            </a:r>
          </a:p>
        </p:txBody>
      </p:sp>
      <p:sp>
        <p:nvSpPr>
          <p:cNvPr id="201" name="Text Box 11">
            <a:extLst>
              <a:ext uri="{FF2B5EF4-FFF2-40B4-BE49-F238E27FC236}">
                <a16:creationId xmlns:a16="http://schemas.microsoft.com/office/drawing/2014/main" id="{74D64A46-9479-E449-9C31-02C5EA831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728" y="2691703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ack0</a:t>
            </a:r>
          </a:p>
        </p:txBody>
      </p:sp>
      <p:sp>
        <p:nvSpPr>
          <p:cNvPr id="202" name="Text Box 12">
            <a:extLst>
              <a:ext uri="{FF2B5EF4-FFF2-40B4-BE49-F238E27FC236}">
                <a16:creationId xmlns:a16="http://schemas.microsoft.com/office/drawing/2014/main" id="{FBDCC4E2-EF23-6A40-BE13-E84BE9B5B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47" y="3375121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ack1</a:t>
            </a:r>
          </a:p>
        </p:txBody>
      </p:sp>
      <p:sp>
        <p:nvSpPr>
          <p:cNvPr id="203" name="Text Box 13">
            <a:extLst>
              <a:ext uri="{FF2B5EF4-FFF2-40B4-BE49-F238E27FC236}">
                <a16:creationId xmlns:a16="http://schemas.microsoft.com/office/drawing/2014/main" id="{CF703E46-2D8D-D04C-903D-4C6025839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47" y="3994246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ack0</a:t>
            </a:r>
          </a:p>
        </p:txBody>
      </p:sp>
      <p:sp>
        <p:nvSpPr>
          <p:cNvPr id="204" name="Text Box 14">
            <a:extLst>
              <a:ext uri="{FF2B5EF4-FFF2-40B4-BE49-F238E27FC236}">
                <a16:creationId xmlns:a16="http://schemas.microsoft.com/office/drawing/2014/main" id="{07E7A3F6-47D9-9847-BA58-BF9687C85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636" y="2878631"/>
            <a:ext cx="8210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ack0</a:t>
            </a:r>
          </a:p>
        </p:txBody>
      </p:sp>
      <p:sp>
        <p:nvSpPr>
          <p:cNvPr id="205" name="Text Box 15">
            <a:extLst>
              <a:ext uri="{FF2B5EF4-FFF2-40B4-BE49-F238E27FC236}">
                <a16:creationId xmlns:a16="http://schemas.microsoft.com/office/drawing/2014/main" id="{7C6243EA-A0F0-0449-95A0-3D4732927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98" y="3698971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pkt0</a:t>
            </a:r>
          </a:p>
        </p:txBody>
      </p:sp>
      <p:sp>
        <p:nvSpPr>
          <p:cNvPr id="206" name="Text Box 17">
            <a:extLst>
              <a:ext uri="{FF2B5EF4-FFF2-40B4-BE49-F238E27FC236}">
                <a16:creationId xmlns:a16="http://schemas.microsoft.com/office/drawing/2014/main" id="{C58AD36B-83D7-F945-860A-84F900A59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98" y="3042937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pkt1</a:t>
            </a:r>
          </a:p>
        </p:txBody>
      </p:sp>
      <p:sp>
        <p:nvSpPr>
          <p:cNvPr id="207" name="Text Box 18">
            <a:extLst>
              <a:ext uri="{FF2B5EF4-FFF2-40B4-BE49-F238E27FC236}">
                <a16:creationId xmlns:a16="http://schemas.microsoft.com/office/drawing/2014/main" id="{095222A4-B6FD-9943-8053-5736B6B34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01" y="3519187"/>
            <a:ext cx="8210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ack1</a:t>
            </a:r>
          </a:p>
        </p:txBody>
      </p:sp>
      <p:sp>
        <p:nvSpPr>
          <p:cNvPr id="208" name="Text Box 7">
            <a:extLst>
              <a:ext uri="{FF2B5EF4-FFF2-40B4-BE49-F238E27FC236}">
                <a16:creationId xmlns:a16="http://schemas.microsoft.com/office/drawing/2014/main" id="{6AF201BE-3F74-FC4D-95DC-C10707E5B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63" y="2321419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pkt0</a:t>
            </a:r>
          </a:p>
        </p:txBody>
      </p:sp>
      <p:sp>
        <p:nvSpPr>
          <p:cNvPr id="209" name="Text Box 9">
            <a:extLst>
              <a:ext uri="{FF2B5EF4-FFF2-40B4-BE49-F238E27FC236}">
                <a16:creationId xmlns:a16="http://schemas.microsoft.com/office/drawing/2014/main" id="{853C3A29-6F14-6A4A-ADF9-EDBEBC727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496" y="2533350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pkt0</a:t>
            </a:r>
          </a:p>
        </p:txBody>
      </p:sp>
      <p:grpSp>
        <p:nvGrpSpPr>
          <p:cNvPr id="210" name="Group 37">
            <a:extLst>
              <a:ext uri="{FF2B5EF4-FFF2-40B4-BE49-F238E27FC236}">
                <a16:creationId xmlns:a16="http://schemas.microsoft.com/office/drawing/2014/main" id="{09358D04-CB4E-924F-B392-361B873A9C36}"/>
              </a:ext>
            </a:extLst>
          </p:cNvPr>
          <p:cNvGrpSpPr>
            <a:grpSpLocks/>
          </p:cNvGrpSpPr>
          <p:nvPr/>
        </p:nvGrpSpPr>
        <p:grpSpPr bwMode="auto">
          <a:xfrm>
            <a:off x="1755786" y="2373806"/>
            <a:ext cx="1103710" cy="384572"/>
            <a:chOff x="850" y="1159"/>
            <a:chExt cx="927" cy="323"/>
          </a:xfrm>
        </p:grpSpPr>
        <p:sp>
          <p:nvSpPr>
            <p:cNvPr id="211" name="Line 19">
              <a:extLst>
                <a:ext uri="{FF2B5EF4-FFF2-40B4-BE49-F238E27FC236}">
                  <a16:creationId xmlns:a16="http://schemas.microsoft.com/office/drawing/2014/main" id="{E1536B10-88F6-7D46-8019-797777217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2" name="Text Box 28">
              <a:extLst>
                <a:ext uri="{FF2B5EF4-FFF2-40B4-BE49-F238E27FC236}">
                  <a16:creationId xmlns:a16="http://schemas.microsoft.com/office/drawing/2014/main" id="{A675AD5E-AFEE-4949-B39C-59B23A449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" y="1159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213" name="Group 43">
            <a:extLst>
              <a:ext uri="{FF2B5EF4-FFF2-40B4-BE49-F238E27FC236}">
                <a16:creationId xmlns:a16="http://schemas.microsoft.com/office/drawing/2014/main" id="{166F1C07-BDF7-5D4C-9BC8-70CDD30FC5D1}"/>
              </a:ext>
            </a:extLst>
          </p:cNvPr>
          <p:cNvGrpSpPr>
            <a:grpSpLocks/>
          </p:cNvGrpSpPr>
          <p:nvPr/>
        </p:nvGrpSpPr>
        <p:grpSpPr bwMode="auto">
          <a:xfrm>
            <a:off x="1751024" y="3676350"/>
            <a:ext cx="1103710" cy="365522"/>
            <a:chOff x="846" y="2253"/>
            <a:chExt cx="927" cy="307"/>
          </a:xfrm>
        </p:grpSpPr>
        <p:sp>
          <p:nvSpPr>
            <p:cNvPr id="214" name="Line 24">
              <a:extLst>
                <a:ext uri="{FF2B5EF4-FFF2-40B4-BE49-F238E27FC236}">
                  <a16:creationId xmlns:a16="http://schemas.microsoft.com/office/drawing/2014/main" id="{65D4B99D-08A4-684C-BFAA-D46F7BDFF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5" name="Text Box 29">
              <a:extLst>
                <a:ext uri="{FF2B5EF4-FFF2-40B4-BE49-F238E27FC236}">
                  <a16:creationId xmlns:a16="http://schemas.microsoft.com/office/drawing/2014/main" id="{E39C763F-76C0-A342-980A-D2DA1340B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" y="2253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216" name="Group 39">
            <a:extLst>
              <a:ext uri="{FF2B5EF4-FFF2-40B4-BE49-F238E27FC236}">
                <a16:creationId xmlns:a16="http://schemas.microsoft.com/office/drawing/2014/main" id="{E7B3DCA6-7A30-6E4A-B749-D291EA9179F9}"/>
              </a:ext>
            </a:extLst>
          </p:cNvPr>
          <p:cNvGrpSpPr>
            <a:grpSpLocks/>
          </p:cNvGrpSpPr>
          <p:nvPr/>
        </p:nvGrpSpPr>
        <p:grpSpPr bwMode="auto">
          <a:xfrm>
            <a:off x="1761740" y="3029841"/>
            <a:ext cx="1103709" cy="378619"/>
            <a:chOff x="855" y="1710"/>
            <a:chExt cx="927" cy="318"/>
          </a:xfrm>
        </p:grpSpPr>
        <p:sp>
          <p:nvSpPr>
            <p:cNvPr id="217" name="Line 23">
              <a:extLst>
                <a:ext uri="{FF2B5EF4-FFF2-40B4-BE49-F238E27FC236}">
                  <a16:creationId xmlns:a16="http://schemas.microsoft.com/office/drawing/2014/main" id="{F48A2643-A8C6-1A4D-95B1-E19CDFD69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18" name="Text Box 30">
              <a:extLst>
                <a:ext uri="{FF2B5EF4-FFF2-40B4-BE49-F238E27FC236}">
                  <a16:creationId xmlns:a16="http://schemas.microsoft.com/office/drawing/2014/main" id="{7B926EE6-52D5-3840-851B-CF35806F0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" y="1710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grpSp>
        <p:nvGrpSpPr>
          <p:cNvPr id="219" name="Group 40">
            <a:extLst>
              <a:ext uri="{FF2B5EF4-FFF2-40B4-BE49-F238E27FC236}">
                <a16:creationId xmlns:a16="http://schemas.microsoft.com/office/drawing/2014/main" id="{A3009243-363B-554D-BAFE-7119F17A8E3E}"/>
              </a:ext>
            </a:extLst>
          </p:cNvPr>
          <p:cNvGrpSpPr>
            <a:grpSpLocks/>
          </p:cNvGrpSpPr>
          <p:nvPr/>
        </p:nvGrpSpPr>
        <p:grpSpPr bwMode="auto">
          <a:xfrm>
            <a:off x="1751024" y="3378694"/>
            <a:ext cx="1103710" cy="353615"/>
            <a:chOff x="846" y="2003"/>
            <a:chExt cx="927" cy="297"/>
          </a:xfrm>
        </p:grpSpPr>
        <p:sp>
          <p:nvSpPr>
            <p:cNvPr id="220" name="Line 26">
              <a:extLst>
                <a:ext uri="{FF2B5EF4-FFF2-40B4-BE49-F238E27FC236}">
                  <a16:creationId xmlns:a16="http://schemas.microsoft.com/office/drawing/2014/main" id="{D3AA85D2-AF11-984A-9EAB-8E45BC868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1" name="Text Box 31">
              <a:extLst>
                <a:ext uri="{FF2B5EF4-FFF2-40B4-BE49-F238E27FC236}">
                  <a16:creationId xmlns:a16="http://schemas.microsoft.com/office/drawing/2014/main" id="{7037D874-E673-BB42-9499-C5B48BC33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" y="2003"/>
              <a:ext cx="4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8000"/>
                  </a:solidFill>
                  <a:latin typeface="Arial" charset="0"/>
                </a:rPr>
                <a:t>ack1</a:t>
              </a:r>
            </a:p>
          </p:txBody>
        </p:sp>
      </p:grpSp>
      <p:grpSp>
        <p:nvGrpSpPr>
          <p:cNvPr id="222" name="Group 38">
            <a:extLst>
              <a:ext uri="{FF2B5EF4-FFF2-40B4-BE49-F238E27FC236}">
                <a16:creationId xmlns:a16="http://schemas.microsoft.com/office/drawing/2014/main" id="{132C8471-3B30-C44D-B74D-246FC786F37F}"/>
              </a:ext>
            </a:extLst>
          </p:cNvPr>
          <p:cNvGrpSpPr>
            <a:grpSpLocks/>
          </p:cNvGrpSpPr>
          <p:nvPr/>
        </p:nvGrpSpPr>
        <p:grpSpPr bwMode="auto">
          <a:xfrm>
            <a:off x="1745071" y="2748852"/>
            <a:ext cx="1103709" cy="461963"/>
            <a:chOff x="841" y="1474"/>
            <a:chExt cx="927" cy="388"/>
          </a:xfrm>
        </p:grpSpPr>
        <p:sp>
          <p:nvSpPr>
            <p:cNvPr id="223" name="Line 25">
              <a:extLst>
                <a:ext uri="{FF2B5EF4-FFF2-40B4-BE49-F238E27FC236}">
                  <a16:creationId xmlns:a16="http://schemas.microsoft.com/office/drawing/2014/main" id="{6959994A-0B95-094C-9702-6ACA4337E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4" name="Text Box 32">
              <a:extLst>
                <a:ext uri="{FF2B5EF4-FFF2-40B4-BE49-F238E27FC236}">
                  <a16:creationId xmlns:a16="http://schemas.microsoft.com/office/drawing/2014/main" id="{DCF9302E-EEF0-B04C-A3CA-B6C1A0083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grpSp>
        <p:nvGrpSpPr>
          <p:cNvPr id="225" name="Group 44">
            <a:extLst>
              <a:ext uri="{FF2B5EF4-FFF2-40B4-BE49-F238E27FC236}">
                <a16:creationId xmlns:a16="http://schemas.microsoft.com/office/drawing/2014/main" id="{6DBBBBE3-388C-C24B-A7D7-89C703BC089D}"/>
              </a:ext>
            </a:extLst>
          </p:cNvPr>
          <p:cNvGrpSpPr>
            <a:grpSpLocks/>
          </p:cNvGrpSpPr>
          <p:nvPr/>
        </p:nvGrpSpPr>
        <p:grpSpPr bwMode="auto">
          <a:xfrm>
            <a:off x="1740308" y="4018060"/>
            <a:ext cx="1103709" cy="346472"/>
            <a:chOff x="837" y="2540"/>
            <a:chExt cx="927" cy="291"/>
          </a:xfrm>
        </p:grpSpPr>
        <p:sp>
          <p:nvSpPr>
            <p:cNvPr id="226" name="Line 27">
              <a:extLst>
                <a:ext uri="{FF2B5EF4-FFF2-40B4-BE49-F238E27FC236}">
                  <a16:creationId xmlns:a16="http://schemas.microsoft.com/office/drawing/2014/main" id="{7E664FD8-996B-124A-B106-386F80EF5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27" name="Text Box 33">
              <a:extLst>
                <a:ext uri="{FF2B5EF4-FFF2-40B4-BE49-F238E27FC236}">
                  <a16:creationId xmlns:a16="http://schemas.microsoft.com/office/drawing/2014/main" id="{E9D2F746-6389-2444-A5E1-6FB42FF57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5" y="2540"/>
              <a:ext cx="4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sp>
        <p:nvSpPr>
          <p:cNvPr id="228" name="Text Box 45">
            <a:extLst>
              <a:ext uri="{FF2B5EF4-FFF2-40B4-BE49-F238E27FC236}">
                <a16:creationId xmlns:a16="http://schemas.microsoft.com/office/drawing/2014/main" id="{0A93A727-0C76-DB44-9B3D-D9D92A7DB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759" y="4827684"/>
            <a:ext cx="71846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no loss</a:t>
            </a:r>
          </a:p>
        </p:txBody>
      </p:sp>
      <p:sp>
        <p:nvSpPr>
          <p:cNvPr id="229" name="Text Box 46">
            <a:extLst>
              <a:ext uri="{FF2B5EF4-FFF2-40B4-BE49-F238E27FC236}">
                <a16:creationId xmlns:a16="http://schemas.microsoft.com/office/drawing/2014/main" id="{B77F9079-0CCA-744D-9DFE-229523FF9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537" y="1953516"/>
            <a:ext cx="75533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0099"/>
                </a:solidFill>
              </a:rPr>
              <a:t>sender</a:t>
            </a:r>
          </a:p>
        </p:txBody>
      </p:sp>
      <p:sp>
        <p:nvSpPr>
          <p:cNvPr id="230" name="Text Box 47">
            <a:extLst>
              <a:ext uri="{FF2B5EF4-FFF2-40B4-BE49-F238E27FC236}">
                <a16:creationId xmlns:a16="http://schemas.microsoft.com/office/drawing/2014/main" id="{B39810E0-29DE-BE4C-BF65-C4554F0C2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236" y="1949944"/>
            <a:ext cx="8531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8000"/>
                </a:solidFill>
              </a:rPr>
              <a:t>receiver</a:t>
            </a:r>
          </a:p>
        </p:txBody>
      </p:sp>
      <p:sp>
        <p:nvSpPr>
          <p:cNvPr id="231" name="Text Box 48">
            <a:extLst>
              <a:ext uri="{FF2B5EF4-FFF2-40B4-BE49-F238E27FC236}">
                <a16:creationId xmlns:a16="http://schemas.microsoft.com/office/drawing/2014/main" id="{C93070BC-AD37-CE48-8113-A4251366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4485" y="4137121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pkt1</a:t>
            </a:r>
          </a:p>
        </p:txBody>
      </p:sp>
      <p:sp>
        <p:nvSpPr>
          <p:cNvPr id="232" name="Text Box 49">
            <a:extLst>
              <a:ext uri="{FF2B5EF4-FFF2-40B4-BE49-F238E27FC236}">
                <a16:creationId xmlns:a16="http://schemas.microsoft.com/office/drawing/2014/main" id="{BAC5BE6B-684D-294E-91C5-DD7058B1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0438" y="4768153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pkt0</a:t>
            </a:r>
          </a:p>
        </p:txBody>
      </p:sp>
      <p:sp>
        <p:nvSpPr>
          <p:cNvPr id="233" name="Text Box 50">
            <a:extLst>
              <a:ext uri="{FF2B5EF4-FFF2-40B4-BE49-F238E27FC236}">
                <a16:creationId xmlns:a16="http://schemas.microsoft.com/office/drawing/2014/main" id="{38A95A95-ECA6-1F4F-BB93-8A237B92F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335" y="2653603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ack0</a:t>
            </a:r>
          </a:p>
        </p:txBody>
      </p:sp>
      <p:sp>
        <p:nvSpPr>
          <p:cNvPr id="234" name="Text Box 51">
            <a:extLst>
              <a:ext uri="{FF2B5EF4-FFF2-40B4-BE49-F238E27FC236}">
                <a16:creationId xmlns:a16="http://schemas.microsoft.com/office/drawing/2014/main" id="{E34E5A4F-7761-E54D-9493-85E43D4F8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4954" y="4295475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ack1</a:t>
            </a:r>
          </a:p>
        </p:txBody>
      </p:sp>
      <p:sp>
        <p:nvSpPr>
          <p:cNvPr id="235" name="Text Box 52">
            <a:extLst>
              <a:ext uri="{FF2B5EF4-FFF2-40B4-BE49-F238E27FC236}">
                <a16:creationId xmlns:a16="http://schemas.microsoft.com/office/drawing/2014/main" id="{D16E11FB-EE35-2140-B6B1-8BA74CDF3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4954" y="4914600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ack0</a:t>
            </a:r>
          </a:p>
        </p:txBody>
      </p:sp>
      <p:sp>
        <p:nvSpPr>
          <p:cNvPr id="236" name="Text Box 53">
            <a:extLst>
              <a:ext uri="{FF2B5EF4-FFF2-40B4-BE49-F238E27FC236}">
                <a16:creationId xmlns:a16="http://schemas.microsoft.com/office/drawing/2014/main" id="{7C3E4221-F85D-7A47-8A21-C9CAD5DD3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43" y="2840531"/>
            <a:ext cx="8210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ack0</a:t>
            </a:r>
          </a:p>
        </p:txBody>
      </p:sp>
      <p:sp>
        <p:nvSpPr>
          <p:cNvPr id="237" name="Text Box 54">
            <a:extLst>
              <a:ext uri="{FF2B5EF4-FFF2-40B4-BE49-F238E27FC236}">
                <a16:creationId xmlns:a16="http://schemas.microsoft.com/office/drawing/2014/main" id="{5EBBB81F-0421-D749-BA75-69B429681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805" y="4619325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pkt0</a:t>
            </a:r>
          </a:p>
        </p:txBody>
      </p:sp>
      <p:sp>
        <p:nvSpPr>
          <p:cNvPr id="238" name="Text Box 55">
            <a:extLst>
              <a:ext uri="{FF2B5EF4-FFF2-40B4-BE49-F238E27FC236}">
                <a16:creationId xmlns:a16="http://schemas.microsoft.com/office/drawing/2014/main" id="{D284D67E-01F5-D942-9024-5147EB6EC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805" y="3004837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pkt1</a:t>
            </a:r>
          </a:p>
        </p:txBody>
      </p:sp>
      <p:sp>
        <p:nvSpPr>
          <p:cNvPr id="239" name="Text Box 56">
            <a:extLst>
              <a:ext uri="{FF2B5EF4-FFF2-40B4-BE49-F238E27FC236}">
                <a16:creationId xmlns:a16="http://schemas.microsoft.com/office/drawing/2014/main" id="{A96E3C21-E923-6641-9449-C311D5009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909" y="4439540"/>
            <a:ext cx="8210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ack1</a:t>
            </a:r>
          </a:p>
        </p:txBody>
      </p:sp>
      <p:sp>
        <p:nvSpPr>
          <p:cNvPr id="240" name="Text Box 57">
            <a:extLst>
              <a:ext uri="{FF2B5EF4-FFF2-40B4-BE49-F238E27FC236}">
                <a16:creationId xmlns:a16="http://schemas.microsoft.com/office/drawing/2014/main" id="{B3857487-8C16-8749-B6F0-A61DA7842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4471" y="2283319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pkt0</a:t>
            </a:r>
          </a:p>
        </p:txBody>
      </p:sp>
      <p:sp>
        <p:nvSpPr>
          <p:cNvPr id="241" name="Text Box 58">
            <a:extLst>
              <a:ext uri="{FF2B5EF4-FFF2-40B4-BE49-F238E27FC236}">
                <a16:creationId xmlns:a16="http://schemas.microsoft.com/office/drawing/2014/main" id="{09BE22F1-E2C7-F840-9EDB-010AB9975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104" y="2495250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pkt0</a:t>
            </a:r>
          </a:p>
        </p:txBody>
      </p:sp>
      <p:grpSp>
        <p:nvGrpSpPr>
          <p:cNvPr id="242" name="Group 59">
            <a:extLst>
              <a:ext uri="{FF2B5EF4-FFF2-40B4-BE49-F238E27FC236}">
                <a16:creationId xmlns:a16="http://schemas.microsoft.com/office/drawing/2014/main" id="{E96023CD-98EA-4D46-A675-AEE190E94DA3}"/>
              </a:ext>
            </a:extLst>
          </p:cNvPr>
          <p:cNvGrpSpPr>
            <a:grpSpLocks/>
          </p:cNvGrpSpPr>
          <p:nvPr/>
        </p:nvGrpSpPr>
        <p:grpSpPr bwMode="auto">
          <a:xfrm>
            <a:off x="6043394" y="2335706"/>
            <a:ext cx="1103709" cy="384572"/>
            <a:chOff x="850" y="1159"/>
            <a:chExt cx="927" cy="323"/>
          </a:xfrm>
        </p:grpSpPr>
        <p:sp>
          <p:nvSpPr>
            <p:cNvPr id="243" name="Line 60">
              <a:extLst>
                <a:ext uri="{FF2B5EF4-FFF2-40B4-BE49-F238E27FC236}">
                  <a16:creationId xmlns:a16="http://schemas.microsoft.com/office/drawing/2014/main" id="{3DC88CCC-5C5E-6A40-BBC7-416C5ED63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4" name="Text Box 61">
              <a:extLst>
                <a:ext uri="{FF2B5EF4-FFF2-40B4-BE49-F238E27FC236}">
                  <a16:creationId xmlns:a16="http://schemas.microsoft.com/office/drawing/2014/main" id="{15663F65-17E3-8A4B-A7CB-12678A320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" y="1159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245" name="Group 62">
            <a:extLst>
              <a:ext uri="{FF2B5EF4-FFF2-40B4-BE49-F238E27FC236}">
                <a16:creationId xmlns:a16="http://schemas.microsoft.com/office/drawing/2014/main" id="{A3E86C2E-1598-F746-90BA-375EC32E7F63}"/>
              </a:ext>
            </a:extLst>
          </p:cNvPr>
          <p:cNvGrpSpPr>
            <a:grpSpLocks/>
          </p:cNvGrpSpPr>
          <p:nvPr/>
        </p:nvGrpSpPr>
        <p:grpSpPr bwMode="auto">
          <a:xfrm>
            <a:off x="6038632" y="4596703"/>
            <a:ext cx="1103709" cy="365522"/>
            <a:chOff x="846" y="2253"/>
            <a:chExt cx="927" cy="307"/>
          </a:xfrm>
        </p:grpSpPr>
        <p:sp>
          <p:nvSpPr>
            <p:cNvPr id="246" name="Line 63">
              <a:extLst>
                <a:ext uri="{FF2B5EF4-FFF2-40B4-BE49-F238E27FC236}">
                  <a16:creationId xmlns:a16="http://schemas.microsoft.com/office/drawing/2014/main" id="{0290E24F-CA8A-7D41-AD89-945F9061C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47" name="Text Box 64">
              <a:extLst>
                <a:ext uri="{FF2B5EF4-FFF2-40B4-BE49-F238E27FC236}">
                  <a16:creationId xmlns:a16="http://schemas.microsoft.com/office/drawing/2014/main" id="{95787234-AC16-C64F-BAAF-6116E3A1C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" y="2253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248" name="Group 68">
            <a:extLst>
              <a:ext uri="{FF2B5EF4-FFF2-40B4-BE49-F238E27FC236}">
                <a16:creationId xmlns:a16="http://schemas.microsoft.com/office/drawing/2014/main" id="{8F7C7CC8-14B9-8842-9B0D-6DB644B899AA}"/>
              </a:ext>
            </a:extLst>
          </p:cNvPr>
          <p:cNvGrpSpPr>
            <a:grpSpLocks/>
          </p:cNvGrpSpPr>
          <p:nvPr/>
        </p:nvGrpSpPr>
        <p:grpSpPr bwMode="auto">
          <a:xfrm>
            <a:off x="6038632" y="4299047"/>
            <a:ext cx="1103709" cy="353616"/>
            <a:chOff x="846" y="2003"/>
            <a:chExt cx="927" cy="297"/>
          </a:xfrm>
        </p:grpSpPr>
        <p:sp>
          <p:nvSpPr>
            <p:cNvPr id="249" name="Line 69">
              <a:extLst>
                <a:ext uri="{FF2B5EF4-FFF2-40B4-BE49-F238E27FC236}">
                  <a16:creationId xmlns:a16="http://schemas.microsoft.com/office/drawing/2014/main" id="{DC51DCB8-7F03-FF43-8481-0BB950FB43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0" name="Text Box 70">
              <a:extLst>
                <a:ext uri="{FF2B5EF4-FFF2-40B4-BE49-F238E27FC236}">
                  <a16:creationId xmlns:a16="http://schemas.microsoft.com/office/drawing/2014/main" id="{2CACB117-AF7D-BF48-9824-6A98B3698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" y="2003"/>
              <a:ext cx="4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8000"/>
                  </a:solidFill>
                  <a:latin typeface="Arial" charset="0"/>
                </a:rPr>
                <a:t>ack1</a:t>
              </a:r>
            </a:p>
          </p:txBody>
        </p:sp>
      </p:grpSp>
      <p:grpSp>
        <p:nvGrpSpPr>
          <p:cNvPr id="251" name="Group 71">
            <a:extLst>
              <a:ext uri="{FF2B5EF4-FFF2-40B4-BE49-F238E27FC236}">
                <a16:creationId xmlns:a16="http://schemas.microsoft.com/office/drawing/2014/main" id="{F9559054-8E07-D140-B2BF-83D78FFEDE1F}"/>
              </a:ext>
            </a:extLst>
          </p:cNvPr>
          <p:cNvGrpSpPr>
            <a:grpSpLocks/>
          </p:cNvGrpSpPr>
          <p:nvPr/>
        </p:nvGrpSpPr>
        <p:grpSpPr bwMode="auto">
          <a:xfrm>
            <a:off x="6032679" y="2710753"/>
            <a:ext cx="1103710" cy="341710"/>
            <a:chOff x="841" y="1474"/>
            <a:chExt cx="927" cy="287"/>
          </a:xfrm>
        </p:grpSpPr>
        <p:sp>
          <p:nvSpPr>
            <p:cNvPr id="252" name="Line 72">
              <a:extLst>
                <a:ext uri="{FF2B5EF4-FFF2-40B4-BE49-F238E27FC236}">
                  <a16:creationId xmlns:a16="http://schemas.microsoft.com/office/drawing/2014/main" id="{EC1868E2-1895-8348-966C-93D06CFC8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3" name="Text Box 73">
              <a:extLst>
                <a:ext uri="{FF2B5EF4-FFF2-40B4-BE49-F238E27FC236}">
                  <a16:creationId xmlns:a16="http://schemas.microsoft.com/office/drawing/2014/main" id="{DF711AA0-D78D-444E-9703-4A59DF126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8" y="1474"/>
              <a:ext cx="4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grpSp>
        <p:nvGrpSpPr>
          <p:cNvPr id="254" name="Group 74">
            <a:extLst>
              <a:ext uri="{FF2B5EF4-FFF2-40B4-BE49-F238E27FC236}">
                <a16:creationId xmlns:a16="http://schemas.microsoft.com/office/drawing/2014/main" id="{07374028-39C8-2B49-A708-435D85A50ED2}"/>
              </a:ext>
            </a:extLst>
          </p:cNvPr>
          <p:cNvGrpSpPr>
            <a:grpSpLocks/>
          </p:cNvGrpSpPr>
          <p:nvPr/>
        </p:nvGrpSpPr>
        <p:grpSpPr bwMode="auto">
          <a:xfrm>
            <a:off x="6027916" y="4934841"/>
            <a:ext cx="1103710" cy="350044"/>
            <a:chOff x="837" y="2537"/>
            <a:chExt cx="927" cy="294"/>
          </a:xfrm>
        </p:grpSpPr>
        <p:sp>
          <p:nvSpPr>
            <p:cNvPr id="255" name="Line 75">
              <a:extLst>
                <a:ext uri="{FF2B5EF4-FFF2-40B4-BE49-F238E27FC236}">
                  <a16:creationId xmlns:a16="http://schemas.microsoft.com/office/drawing/2014/main" id="{1B77C38B-89D8-4841-83E6-E0FE3FC2BA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56" name="Text Box 76">
              <a:extLst>
                <a:ext uri="{FF2B5EF4-FFF2-40B4-BE49-F238E27FC236}">
                  <a16:creationId xmlns:a16="http://schemas.microsoft.com/office/drawing/2014/main" id="{5D036972-8C50-0C4C-9765-18BFA21A4E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" y="2537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8000"/>
                  </a:solidFill>
                </a:rPr>
                <a:t>ack0</a:t>
              </a:r>
            </a:p>
          </p:txBody>
        </p:sp>
      </p:grpSp>
      <p:sp>
        <p:nvSpPr>
          <p:cNvPr id="257" name="Text Box 78">
            <a:extLst>
              <a:ext uri="{FF2B5EF4-FFF2-40B4-BE49-F238E27FC236}">
                <a16:creationId xmlns:a16="http://schemas.microsoft.com/office/drawing/2014/main" id="{369CE47E-1D71-7744-95BB-CAB6F57A6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499" y="5512759"/>
            <a:ext cx="103105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packet loss</a:t>
            </a:r>
          </a:p>
        </p:txBody>
      </p:sp>
      <p:grpSp>
        <p:nvGrpSpPr>
          <p:cNvPr id="258" name="Group 81">
            <a:extLst>
              <a:ext uri="{FF2B5EF4-FFF2-40B4-BE49-F238E27FC236}">
                <a16:creationId xmlns:a16="http://schemas.microsoft.com/office/drawing/2014/main" id="{58D1FC7F-D1DB-9742-BCDA-95EAEA7F7541}"/>
              </a:ext>
            </a:extLst>
          </p:cNvPr>
          <p:cNvGrpSpPr>
            <a:grpSpLocks/>
          </p:cNvGrpSpPr>
          <p:nvPr/>
        </p:nvGrpSpPr>
        <p:grpSpPr bwMode="auto">
          <a:xfrm>
            <a:off x="6049343" y="2991741"/>
            <a:ext cx="894159" cy="578644"/>
            <a:chOff x="3726" y="1687"/>
            <a:chExt cx="751" cy="486"/>
          </a:xfrm>
        </p:grpSpPr>
        <p:sp>
          <p:nvSpPr>
            <p:cNvPr id="259" name="Line 66">
              <a:extLst>
                <a:ext uri="{FF2B5EF4-FFF2-40B4-BE49-F238E27FC236}">
                  <a16:creationId xmlns:a16="http://schemas.microsoft.com/office/drawing/2014/main" id="{8586B367-BD51-F743-AED9-6217A75B9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6" y="1780"/>
              <a:ext cx="548" cy="14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60" name="Text Box 67">
              <a:extLst>
                <a:ext uri="{FF2B5EF4-FFF2-40B4-BE49-F238E27FC236}">
                  <a16:creationId xmlns:a16="http://schemas.microsoft.com/office/drawing/2014/main" id="{45395DCC-EA5A-E34D-854F-760FBAD59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4" y="1687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  <p:sp>
          <p:nvSpPr>
            <p:cNvPr id="261" name="Text Box 79">
              <a:extLst>
                <a:ext uri="{FF2B5EF4-FFF2-40B4-BE49-F238E27FC236}">
                  <a16:creationId xmlns:a16="http://schemas.microsoft.com/office/drawing/2014/main" id="{28259E79-639E-E24B-A02E-4313B3CAB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5" y="1808"/>
              <a:ext cx="25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62" name="Text Box 80">
              <a:extLst>
                <a:ext uri="{FF2B5EF4-FFF2-40B4-BE49-F238E27FC236}">
                  <a16:creationId xmlns:a16="http://schemas.microsoft.com/office/drawing/2014/main" id="{8928A415-686E-1940-B399-6DD126A26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6" y="1940"/>
              <a:ext cx="37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1" kern="0">
                  <a:solidFill>
                    <a:srgbClr val="FF0000"/>
                  </a:solidFill>
                </a:rPr>
                <a:t>loss</a:t>
              </a:r>
            </a:p>
          </p:txBody>
        </p:sp>
      </p:grpSp>
      <p:grpSp>
        <p:nvGrpSpPr>
          <p:cNvPr id="263" name="Group 86">
            <a:extLst>
              <a:ext uri="{FF2B5EF4-FFF2-40B4-BE49-F238E27FC236}">
                <a16:creationId xmlns:a16="http://schemas.microsoft.com/office/drawing/2014/main" id="{0751228C-C56A-4145-9744-AA4B5D7B422B}"/>
              </a:ext>
            </a:extLst>
          </p:cNvPr>
          <p:cNvGrpSpPr>
            <a:grpSpLocks/>
          </p:cNvGrpSpPr>
          <p:nvPr/>
        </p:nvGrpSpPr>
        <p:grpSpPr bwMode="auto">
          <a:xfrm>
            <a:off x="5960051" y="3219150"/>
            <a:ext cx="91678" cy="775097"/>
            <a:chOff x="3651" y="1878"/>
            <a:chExt cx="78" cy="963"/>
          </a:xfrm>
        </p:grpSpPr>
        <p:sp>
          <p:nvSpPr>
            <p:cNvPr id="264" name="Line 82">
              <a:extLst>
                <a:ext uri="{FF2B5EF4-FFF2-40B4-BE49-F238E27FC236}">
                  <a16:creationId xmlns:a16="http://schemas.microsoft.com/office/drawing/2014/main" id="{3C08A3AA-5F97-BA41-9BF4-A9FAFC6B7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65" name="Line 84">
              <a:extLst>
                <a:ext uri="{FF2B5EF4-FFF2-40B4-BE49-F238E27FC236}">
                  <a16:creationId xmlns:a16="http://schemas.microsoft.com/office/drawing/2014/main" id="{4B808BC0-C4AA-8A47-AD7A-9C138A93A7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66" name="Line 85">
              <a:extLst>
                <a:ext uri="{FF2B5EF4-FFF2-40B4-BE49-F238E27FC236}">
                  <a16:creationId xmlns:a16="http://schemas.microsoft.com/office/drawing/2014/main" id="{2D5E6195-4AC0-E644-96BD-40B80CE7C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267" name="Group 88">
            <a:extLst>
              <a:ext uri="{FF2B5EF4-FFF2-40B4-BE49-F238E27FC236}">
                <a16:creationId xmlns:a16="http://schemas.microsoft.com/office/drawing/2014/main" id="{932E32A0-5C3E-3046-BAAA-21A55DF9DD28}"/>
              </a:ext>
            </a:extLst>
          </p:cNvPr>
          <p:cNvGrpSpPr>
            <a:grpSpLocks/>
          </p:cNvGrpSpPr>
          <p:nvPr/>
        </p:nvGrpSpPr>
        <p:grpSpPr bwMode="auto">
          <a:xfrm>
            <a:off x="6056491" y="3960909"/>
            <a:ext cx="1103710" cy="378619"/>
            <a:chOff x="855" y="1710"/>
            <a:chExt cx="927" cy="318"/>
          </a:xfrm>
        </p:grpSpPr>
        <p:sp>
          <p:nvSpPr>
            <p:cNvPr id="268" name="Line 89">
              <a:extLst>
                <a:ext uri="{FF2B5EF4-FFF2-40B4-BE49-F238E27FC236}">
                  <a16:creationId xmlns:a16="http://schemas.microsoft.com/office/drawing/2014/main" id="{B54BB22F-1388-EC44-AB1D-26D4513198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69" name="Text Box 90">
              <a:extLst>
                <a:ext uri="{FF2B5EF4-FFF2-40B4-BE49-F238E27FC236}">
                  <a16:creationId xmlns:a16="http://schemas.microsoft.com/office/drawing/2014/main" id="{0D178261-4D19-EB46-A4F7-AB511FAB3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" y="1710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grpSp>
        <p:nvGrpSpPr>
          <p:cNvPr id="270" name="Group 92">
            <a:extLst>
              <a:ext uri="{FF2B5EF4-FFF2-40B4-BE49-F238E27FC236}">
                <a16:creationId xmlns:a16="http://schemas.microsoft.com/office/drawing/2014/main" id="{2F31B7A3-D271-8245-A7D0-64CC20F4CE34}"/>
              </a:ext>
            </a:extLst>
          </p:cNvPr>
          <p:cNvGrpSpPr>
            <a:grpSpLocks/>
          </p:cNvGrpSpPr>
          <p:nvPr/>
        </p:nvGrpSpPr>
        <p:grpSpPr bwMode="auto">
          <a:xfrm>
            <a:off x="4927778" y="3678732"/>
            <a:ext cx="1088231" cy="573881"/>
            <a:chOff x="2756" y="2348"/>
            <a:chExt cx="914" cy="482"/>
          </a:xfrm>
        </p:grpSpPr>
        <p:pic>
          <p:nvPicPr>
            <p:cNvPr id="271" name="Picture 87" descr="alarm_clock_ringing">
              <a:extLst>
                <a:ext uri="{FF2B5EF4-FFF2-40B4-BE49-F238E27FC236}">
                  <a16:creationId xmlns:a16="http://schemas.microsoft.com/office/drawing/2014/main" id="{DE9E1E05-3488-EE4B-92F6-451228ABA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Text Box 91">
              <a:extLst>
                <a:ext uri="{FF2B5EF4-FFF2-40B4-BE49-F238E27FC236}">
                  <a16:creationId xmlns:a16="http://schemas.microsoft.com/office/drawing/2014/main" id="{1CAC9FAC-E321-AF48-8EE2-DEA4784FF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6" y="2491"/>
              <a:ext cx="914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i="1" kern="0" dirty="0">
                  <a:solidFill>
                    <a:srgbClr val="FF0000"/>
                  </a:solidFill>
                </a:rPr>
                <a:t>timeout</a:t>
              </a:r>
            </a:p>
            <a:p>
              <a:pPr algn="r" defTabSz="685800"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resend pkt1</a:t>
              </a:r>
            </a:p>
          </p:txBody>
        </p:sp>
      </p:grpSp>
      <p:sp>
        <p:nvSpPr>
          <p:cNvPr id="79" name="Slide Number Placeholder 2">
            <a:extLst>
              <a:ext uri="{FF2B5EF4-FFF2-40B4-BE49-F238E27FC236}">
                <a16:creationId xmlns:a16="http://schemas.microsoft.com/office/drawing/2014/main" id="{F263271F-70B3-0945-8ECC-7ADB54458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1" grpId="0"/>
      <p:bldP spid="202" grpId="0"/>
      <p:bldP spid="204" grpId="0"/>
      <p:bldP spid="205" grpId="0"/>
      <p:bldP spid="206" grpId="0"/>
      <p:bldP spid="207" grpId="0"/>
      <p:bldP spid="232" grpId="0"/>
      <p:bldP spid="233" grpId="0"/>
      <p:bldP spid="234" grpId="0"/>
      <p:bldP spid="236" grpId="0"/>
      <p:bldP spid="237" grpId="0"/>
      <p:bldP spid="238" grpId="0"/>
      <p:bldP spid="2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rdt3.0 in action</a:t>
            </a:r>
            <a:endParaRPr lang="en-US" sz="3300" dirty="0"/>
          </a:p>
        </p:txBody>
      </p:sp>
      <p:sp>
        <p:nvSpPr>
          <p:cNvPr id="195" name="Text Box 6">
            <a:extLst>
              <a:ext uri="{FF2B5EF4-FFF2-40B4-BE49-F238E27FC236}">
                <a16:creationId xmlns:a16="http://schemas.microsoft.com/office/drawing/2014/main" id="{5A635095-B168-6547-905F-EEE95C499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687" y="3194419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pkt1</a:t>
            </a:r>
          </a:p>
        </p:txBody>
      </p:sp>
      <p:sp>
        <p:nvSpPr>
          <p:cNvPr id="196" name="Text Box 9">
            <a:extLst>
              <a:ext uri="{FF2B5EF4-FFF2-40B4-BE49-F238E27FC236}">
                <a16:creationId xmlns:a16="http://schemas.microsoft.com/office/drawing/2014/main" id="{1E7311AC-A147-DB41-AA1F-73BD95A39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66" y="3363488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ack1</a:t>
            </a:r>
          </a:p>
        </p:txBody>
      </p:sp>
      <p:sp>
        <p:nvSpPr>
          <p:cNvPr id="273" name="Text Box 14">
            <a:extLst>
              <a:ext uri="{FF2B5EF4-FFF2-40B4-BE49-F238E27FC236}">
                <a16:creationId xmlns:a16="http://schemas.microsoft.com/office/drawing/2014/main" id="{409D0892-9C8F-2149-B834-184894F39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124" y="4256457"/>
            <a:ext cx="122822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solidFill>
                  <a:srgbClr val="000000"/>
                </a:solidFill>
              </a:rPr>
              <a:t>(detect duplicate)</a:t>
            </a:r>
          </a:p>
        </p:txBody>
      </p:sp>
      <p:grpSp>
        <p:nvGrpSpPr>
          <p:cNvPr id="274" name="Group 23">
            <a:extLst>
              <a:ext uri="{FF2B5EF4-FFF2-40B4-BE49-F238E27FC236}">
                <a16:creationId xmlns:a16="http://schemas.microsoft.com/office/drawing/2014/main" id="{8D20C6C0-28A0-C246-9D35-B42FDBBFDD8A}"/>
              </a:ext>
            </a:extLst>
          </p:cNvPr>
          <p:cNvGrpSpPr>
            <a:grpSpLocks/>
          </p:cNvGrpSpPr>
          <p:nvPr/>
        </p:nvGrpSpPr>
        <p:grpSpPr bwMode="auto">
          <a:xfrm>
            <a:off x="1755025" y="3024161"/>
            <a:ext cx="1103709" cy="461963"/>
            <a:chOff x="855" y="1710"/>
            <a:chExt cx="927" cy="388"/>
          </a:xfrm>
        </p:grpSpPr>
        <p:sp>
          <p:nvSpPr>
            <p:cNvPr id="275" name="Line 24">
              <a:extLst>
                <a:ext uri="{FF2B5EF4-FFF2-40B4-BE49-F238E27FC236}">
                  <a16:creationId xmlns:a16="http://schemas.microsoft.com/office/drawing/2014/main" id="{AB2C7FF5-194E-424E-A678-F27614F6E3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76" name="Text Box 25">
              <a:extLst>
                <a:ext uri="{FF2B5EF4-FFF2-40B4-BE49-F238E27FC236}">
                  <a16:creationId xmlns:a16="http://schemas.microsoft.com/office/drawing/2014/main" id="{91B56F05-73A0-CA48-A68C-D3D878B4C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sp>
        <p:nvSpPr>
          <p:cNvPr id="277" name="Text Box 36">
            <a:extLst>
              <a:ext uri="{FF2B5EF4-FFF2-40B4-BE49-F238E27FC236}">
                <a16:creationId xmlns:a16="http://schemas.microsoft.com/office/drawing/2014/main" id="{A10D19C6-F703-1A41-91CC-A3820207A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023" y="1988316"/>
            <a:ext cx="75533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0099"/>
                </a:solidFill>
              </a:rPr>
              <a:t>sender</a:t>
            </a:r>
          </a:p>
        </p:txBody>
      </p:sp>
      <p:sp>
        <p:nvSpPr>
          <p:cNvPr id="278" name="Text Box 37">
            <a:extLst>
              <a:ext uri="{FF2B5EF4-FFF2-40B4-BE49-F238E27FC236}">
                <a16:creationId xmlns:a16="http://schemas.microsoft.com/office/drawing/2014/main" id="{4D23E56F-4BAF-244A-8268-3064BA9B2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23" y="1984745"/>
            <a:ext cx="8531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8000"/>
                </a:solidFill>
              </a:rPr>
              <a:t>receiver</a:t>
            </a:r>
          </a:p>
        </p:txBody>
      </p:sp>
      <p:sp>
        <p:nvSpPr>
          <p:cNvPr id="279" name="Text Box 38">
            <a:extLst>
              <a:ext uri="{FF2B5EF4-FFF2-40B4-BE49-F238E27FC236}">
                <a16:creationId xmlns:a16="http://schemas.microsoft.com/office/drawing/2014/main" id="{BCD18C35-AE28-B84F-8B95-BD8971D6A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06" y="4055241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pkt1</a:t>
            </a:r>
          </a:p>
        </p:txBody>
      </p:sp>
      <p:sp>
        <p:nvSpPr>
          <p:cNvPr id="280" name="Text Box 39">
            <a:extLst>
              <a:ext uri="{FF2B5EF4-FFF2-40B4-BE49-F238E27FC236}">
                <a16:creationId xmlns:a16="http://schemas.microsoft.com/office/drawing/2014/main" id="{E1A9B504-FFF2-AA46-A3DC-EBAD335B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925" y="4802953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pkt0</a:t>
            </a:r>
          </a:p>
        </p:txBody>
      </p:sp>
      <p:sp>
        <p:nvSpPr>
          <p:cNvPr id="281" name="Text Box 40">
            <a:extLst>
              <a:ext uri="{FF2B5EF4-FFF2-40B4-BE49-F238E27FC236}">
                <a16:creationId xmlns:a16="http://schemas.microsoft.com/office/drawing/2014/main" id="{A05E70F9-FA7E-6B48-AC70-41697A63C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1822" y="2688403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ack0</a:t>
            </a:r>
          </a:p>
        </p:txBody>
      </p:sp>
      <p:sp>
        <p:nvSpPr>
          <p:cNvPr id="282" name="Text Box 41">
            <a:extLst>
              <a:ext uri="{FF2B5EF4-FFF2-40B4-BE49-F238E27FC236}">
                <a16:creationId xmlns:a16="http://schemas.microsoft.com/office/drawing/2014/main" id="{E564A8A2-3558-EE42-9AC7-2523324BD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110" y="4371947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ack1</a:t>
            </a:r>
          </a:p>
        </p:txBody>
      </p:sp>
      <p:sp>
        <p:nvSpPr>
          <p:cNvPr id="283" name="Text Box 42">
            <a:extLst>
              <a:ext uri="{FF2B5EF4-FFF2-40B4-BE49-F238E27FC236}">
                <a16:creationId xmlns:a16="http://schemas.microsoft.com/office/drawing/2014/main" id="{DEF916D1-809A-BA40-A5B1-34E2FDDEE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41" y="4949401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ack0</a:t>
            </a:r>
          </a:p>
        </p:txBody>
      </p:sp>
      <p:sp>
        <p:nvSpPr>
          <p:cNvPr id="284" name="Text Box 43">
            <a:extLst>
              <a:ext uri="{FF2B5EF4-FFF2-40B4-BE49-F238E27FC236}">
                <a16:creationId xmlns:a16="http://schemas.microsoft.com/office/drawing/2014/main" id="{5231F227-2FF2-3443-8341-ED4D7B878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730" y="2875332"/>
            <a:ext cx="8210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ack0</a:t>
            </a:r>
          </a:p>
        </p:txBody>
      </p:sp>
      <p:sp>
        <p:nvSpPr>
          <p:cNvPr id="285" name="Text Box 44">
            <a:extLst>
              <a:ext uri="{FF2B5EF4-FFF2-40B4-BE49-F238E27FC236}">
                <a16:creationId xmlns:a16="http://schemas.microsoft.com/office/drawing/2014/main" id="{57F09442-8520-6346-9555-BA6B8892F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92" y="4654126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pkt0</a:t>
            </a:r>
          </a:p>
        </p:txBody>
      </p:sp>
      <p:sp>
        <p:nvSpPr>
          <p:cNvPr id="286" name="Text Box 45">
            <a:extLst>
              <a:ext uri="{FF2B5EF4-FFF2-40B4-BE49-F238E27FC236}">
                <a16:creationId xmlns:a16="http://schemas.microsoft.com/office/drawing/2014/main" id="{6246AD45-20D9-A842-8A93-203B089C2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92" y="3039638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pkt1</a:t>
            </a:r>
          </a:p>
        </p:txBody>
      </p:sp>
      <p:sp>
        <p:nvSpPr>
          <p:cNvPr id="287" name="Text Box 46">
            <a:extLst>
              <a:ext uri="{FF2B5EF4-FFF2-40B4-BE49-F238E27FC236}">
                <a16:creationId xmlns:a16="http://schemas.microsoft.com/office/drawing/2014/main" id="{B3446ADC-6E33-9A4A-8580-704E895E6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96" y="4474341"/>
            <a:ext cx="8210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ack1</a:t>
            </a:r>
          </a:p>
        </p:txBody>
      </p:sp>
      <p:sp>
        <p:nvSpPr>
          <p:cNvPr id="288" name="Text Box 47">
            <a:extLst>
              <a:ext uri="{FF2B5EF4-FFF2-40B4-BE49-F238E27FC236}">
                <a16:creationId xmlns:a16="http://schemas.microsoft.com/office/drawing/2014/main" id="{1584F6F9-F103-DA4E-8931-3BF82548B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958" y="2318119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pkt0</a:t>
            </a:r>
          </a:p>
        </p:txBody>
      </p:sp>
      <p:sp>
        <p:nvSpPr>
          <p:cNvPr id="289" name="Text Box 48">
            <a:extLst>
              <a:ext uri="{FF2B5EF4-FFF2-40B4-BE49-F238E27FC236}">
                <a16:creationId xmlns:a16="http://schemas.microsoft.com/office/drawing/2014/main" id="{383B815A-927A-6E4B-999F-39A6ADC85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591" y="2530051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pkt0</a:t>
            </a:r>
          </a:p>
        </p:txBody>
      </p:sp>
      <p:grpSp>
        <p:nvGrpSpPr>
          <p:cNvPr id="290" name="Group 49">
            <a:extLst>
              <a:ext uri="{FF2B5EF4-FFF2-40B4-BE49-F238E27FC236}">
                <a16:creationId xmlns:a16="http://schemas.microsoft.com/office/drawing/2014/main" id="{8562259A-164F-BC42-B6F5-14769677AAE8}"/>
              </a:ext>
            </a:extLst>
          </p:cNvPr>
          <p:cNvGrpSpPr>
            <a:grpSpLocks/>
          </p:cNvGrpSpPr>
          <p:nvPr/>
        </p:nvGrpSpPr>
        <p:grpSpPr bwMode="auto">
          <a:xfrm>
            <a:off x="1747881" y="2370507"/>
            <a:ext cx="1103709" cy="384572"/>
            <a:chOff x="850" y="1159"/>
            <a:chExt cx="927" cy="323"/>
          </a:xfrm>
        </p:grpSpPr>
        <p:sp>
          <p:nvSpPr>
            <p:cNvPr id="291" name="Line 50">
              <a:extLst>
                <a:ext uri="{FF2B5EF4-FFF2-40B4-BE49-F238E27FC236}">
                  <a16:creationId xmlns:a16="http://schemas.microsoft.com/office/drawing/2014/main" id="{DED07D6B-2A85-524C-803C-3B4D7CAF3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92" name="Text Box 51">
              <a:extLst>
                <a:ext uri="{FF2B5EF4-FFF2-40B4-BE49-F238E27FC236}">
                  <a16:creationId xmlns:a16="http://schemas.microsoft.com/office/drawing/2014/main" id="{CD69A5B9-BD2D-004E-9C70-23F874769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" y="1159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293" name="Group 52">
            <a:extLst>
              <a:ext uri="{FF2B5EF4-FFF2-40B4-BE49-F238E27FC236}">
                <a16:creationId xmlns:a16="http://schemas.microsoft.com/office/drawing/2014/main" id="{4B96DCED-77AA-4D43-95F9-63AB2DDBE966}"/>
              </a:ext>
            </a:extLst>
          </p:cNvPr>
          <p:cNvGrpSpPr>
            <a:grpSpLocks/>
          </p:cNvGrpSpPr>
          <p:nvPr/>
        </p:nvGrpSpPr>
        <p:grpSpPr bwMode="auto">
          <a:xfrm>
            <a:off x="1743119" y="4631504"/>
            <a:ext cx="1103709" cy="365522"/>
            <a:chOff x="846" y="2253"/>
            <a:chExt cx="927" cy="307"/>
          </a:xfrm>
        </p:grpSpPr>
        <p:sp>
          <p:nvSpPr>
            <p:cNvPr id="294" name="Line 53">
              <a:extLst>
                <a:ext uri="{FF2B5EF4-FFF2-40B4-BE49-F238E27FC236}">
                  <a16:creationId xmlns:a16="http://schemas.microsoft.com/office/drawing/2014/main" id="{AAD90053-D3F5-F24C-92AC-BBDD51806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95" name="Text Box 54">
              <a:extLst>
                <a:ext uri="{FF2B5EF4-FFF2-40B4-BE49-F238E27FC236}">
                  <a16:creationId xmlns:a16="http://schemas.microsoft.com/office/drawing/2014/main" id="{D8FC3F0C-42E9-D444-ACA6-A378F3C24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" y="2253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296" name="Group 55">
            <a:extLst>
              <a:ext uri="{FF2B5EF4-FFF2-40B4-BE49-F238E27FC236}">
                <a16:creationId xmlns:a16="http://schemas.microsoft.com/office/drawing/2014/main" id="{24203F03-FCBF-6540-BB8B-EC539536546D}"/>
              </a:ext>
            </a:extLst>
          </p:cNvPr>
          <p:cNvGrpSpPr>
            <a:grpSpLocks/>
          </p:cNvGrpSpPr>
          <p:nvPr/>
        </p:nvGrpSpPr>
        <p:grpSpPr bwMode="auto">
          <a:xfrm>
            <a:off x="1743119" y="4333847"/>
            <a:ext cx="1103709" cy="353616"/>
            <a:chOff x="846" y="2003"/>
            <a:chExt cx="927" cy="297"/>
          </a:xfrm>
        </p:grpSpPr>
        <p:sp>
          <p:nvSpPr>
            <p:cNvPr id="297" name="Line 56">
              <a:extLst>
                <a:ext uri="{FF2B5EF4-FFF2-40B4-BE49-F238E27FC236}">
                  <a16:creationId xmlns:a16="http://schemas.microsoft.com/office/drawing/2014/main" id="{503FC297-DE1B-4C41-A8CE-1137B0A2DB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298" name="Text Box 57">
              <a:extLst>
                <a:ext uri="{FF2B5EF4-FFF2-40B4-BE49-F238E27FC236}">
                  <a16:creationId xmlns:a16="http://schemas.microsoft.com/office/drawing/2014/main" id="{8F988178-9347-4A46-8B60-8D8AF00EC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" y="2003"/>
              <a:ext cx="4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8000"/>
                  </a:solidFill>
                  <a:latin typeface="Arial" charset="0"/>
                </a:rPr>
                <a:t>ack1</a:t>
              </a:r>
            </a:p>
          </p:txBody>
        </p:sp>
      </p:grpSp>
      <p:grpSp>
        <p:nvGrpSpPr>
          <p:cNvPr id="299" name="Group 58">
            <a:extLst>
              <a:ext uri="{FF2B5EF4-FFF2-40B4-BE49-F238E27FC236}">
                <a16:creationId xmlns:a16="http://schemas.microsoft.com/office/drawing/2014/main" id="{1CE09882-0DDF-F14F-827F-637288F4016A}"/>
              </a:ext>
            </a:extLst>
          </p:cNvPr>
          <p:cNvGrpSpPr>
            <a:grpSpLocks/>
          </p:cNvGrpSpPr>
          <p:nvPr/>
        </p:nvGrpSpPr>
        <p:grpSpPr bwMode="auto">
          <a:xfrm>
            <a:off x="1737165" y="2745553"/>
            <a:ext cx="1103710" cy="461963"/>
            <a:chOff x="841" y="1474"/>
            <a:chExt cx="927" cy="388"/>
          </a:xfrm>
        </p:grpSpPr>
        <p:sp>
          <p:nvSpPr>
            <p:cNvPr id="300" name="Line 59">
              <a:extLst>
                <a:ext uri="{FF2B5EF4-FFF2-40B4-BE49-F238E27FC236}">
                  <a16:creationId xmlns:a16="http://schemas.microsoft.com/office/drawing/2014/main" id="{B7E84F08-D45F-3E4B-BF03-DAEF18A24C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1" name="Text Box 60">
              <a:extLst>
                <a:ext uri="{FF2B5EF4-FFF2-40B4-BE49-F238E27FC236}">
                  <a16:creationId xmlns:a16="http://schemas.microsoft.com/office/drawing/2014/main" id="{CE717B46-7D6B-DF45-A6E9-79E5D5020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grpSp>
        <p:nvGrpSpPr>
          <p:cNvPr id="302" name="Group 61">
            <a:extLst>
              <a:ext uri="{FF2B5EF4-FFF2-40B4-BE49-F238E27FC236}">
                <a16:creationId xmlns:a16="http://schemas.microsoft.com/office/drawing/2014/main" id="{3E6AD5AC-94ED-974B-873C-94815E36AD2F}"/>
              </a:ext>
            </a:extLst>
          </p:cNvPr>
          <p:cNvGrpSpPr>
            <a:grpSpLocks/>
          </p:cNvGrpSpPr>
          <p:nvPr/>
        </p:nvGrpSpPr>
        <p:grpSpPr bwMode="auto">
          <a:xfrm>
            <a:off x="1732403" y="4973213"/>
            <a:ext cx="1103710" cy="346472"/>
            <a:chOff x="837" y="2540"/>
            <a:chExt cx="927" cy="291"/>
          </a:xfrm>
        </p:grpSpPr>
        <p:sp>
          <p:nvSpPr>
            <p:cNvPr id="303" name="Line 62">
              <a:extLst>
                <a:ext uri="{FF2B5EF4-FFF2-40B4-BE49-F238E27FC236}">
                  <a16:creationId xmlns:a16="http://schemas.microsoft.com/office/drawing/2014/main" id="{38E324B9-A111-5A40-AC68-D6C9C91F60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4" name="Text Box 63">
              <a:extLst>
                <a:ext uri="{FF2B5EF4-FFF2-40B4-BE49-F238E27FC236}">
                  <a16:creationId xmlns:a16="http://schemas.microsoft.com/office/drawing/2014/main" id="{7A059B4B-B11C-B640-906E-CE9430C87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5" y="2540"/>
              <a:ext cx="4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sp>
        <p:nvSpPr>
          <p:cNvPr id="305" name="Text Box 64">
            <a:extLst>
              <a:ext uri="{FF2B5EF4-FFF2-40B4-BE49-F238E27FC236}">
                <a16:creationId xmlns:a16="http://schemas.microsoft.com/office/drawing/2014/main" id="{B354EC4B-A0CC-554E-9AF4-6B26CE89E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334" y="5507803"/>
            <a:ext cx="83708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ACK loss</a:t>
            </a:r>
          </a:p>
        </p:txBody>
      </p:sp>
      <p:grpSp>
        <p:nvGrpSpPr>
          <p:cNvPr id="306" name="Group 81">
            <a:extLst>
              <a:ext uri="{FF2B5EF4-FFF2-40B4-BE49-F238E27FC236}">
                <a16:creationId xmlns:a16="http://schemas.microsoft.com/office/drawing/2014/main" id="{F0BA1E0C-D158-AD48-808B-0CA4BE37C566}"/>
              </a:ext>
            </a:extLst>
          </p:cNvPr>
          <p:cNvGrpSpPr>
            <a:grpSpLocks/>
          </p:cNvGrpSpPr>
          <p:nvPr/>
        </p:nvGrpSpPr>
        <p:grpSpPr bwMode="auto">
          <a:xfrm>
            <a:off x="1922904" y="3324198"/>
            <a:ext cx="933450" cy="564357"/>
            <a:chOff x="1304" y="1931"/>
            <a:chExt cx="784" cy="474"/>
          </a:xfrm>
        </p:grpSpPr>
        <p:sp>
          <p:nvSpPr>
            <p:cNvPr id="307" name="Line 27">
              <a:extLst>
                <a:ext uri="{FF2B5EF4-FFF2-40B4-BE49-F238E27FC236}">
                  <a16:creationId xmlns:a16="http://schemas.microsoft.com/office/drawing/2014/main" id="{22D759EC-1570-E14E-A705-1C29B01A88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4" y="2031"/>
              <a:ext cx="574" cy="13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8" name="Text Box 28">
              <a:extLst>
                <a:ext uri="{FF2B5EF4-FFF2-40B4-BE49-F238E27FC236}">
                  <a16:creationId xmlns:a16="http://schemas.microsoft.com/office/drawing/2014/main" id="{EC8706FB-0F57-5F44-9CC9-6AD3D0C5C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5" y="1931"/>
              <a:ext cx="4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8000"/>
                  </a:solidFill>
                  <a:latin typeface="Arial" charset="0"/>
                </a:rPr>
                <a:t>ack1</a:t>
              </a:r>
            </a:p>
          </p:txBody>
        </p:sp>
        <p:sp>
          <p:nvSpPr>
            <p:cNvPr id="309" name="Text Box 68">
              <a:extLst>
                <a:ext uri="{FF2B5EF4-FFF2-40B4-BE49-F238E27FC236}">
                  <a16:creationId xmlns:a16="http://schemas.microsoft.com/office/drawing/2014/main" id="{FA39AC61-1540-1D40-8578-6A51236614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3" y="2040"/>
              <a:ext cx="25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0" name="Text Box 69">
              <a:extLst>
                <a:ext uri="{FF2B5EF4-FFF2-40B4-BE49-F238E27FC236}">
                  <a16:creationId xmlns:a16="http://schemas.microsoft.com/office/drawing/2014/main" id="{DD1F8E52-8BD2-B048-B07C-1EE5ECD6A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4" y="2172"/>
              <a:ext cx="37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1" kern="0">
                  <a:solidFill>
                    <a:srgbClr val="FF0000"/>
                  </a:solidFill>
                </a:rPr>
                <a:t>loss</a:t>
              </a:r>
            </a:p>
          </p:txBody>
        </p:sp>
      </p:grpSp>
      <p:grpSp>
        <p:nvGrpSpPr>
          <p:cNvPr id="311" name="Group 70">
            <a:extLst>
              <a:ext uri="{FF2B5EF4-FFF2-40B4-BE49-F238E27FC236}">
                <a16:creationId xmlns:a16="http://schemas.microsoft.com/office/drawing/2014/main" id="{0F4BECD0-A491-8F40-BFEC-E8C9A042D61A}"/>
              </a:ext>
            </a:extLst>
          </p:cNvPr>
          <p:cNvGrpSpPr>
            <a:grpSpLocks/>
          </p:cNvGrpSpPr>
          <p:nvPr/>
        </p:nvGrpSpPr>
        <p:grpSpPr bwMode="auto">
          <a:xfrm>
            <a:off x="1664538" y="3253951"/>
            <a:ext cx="91678" cy="775097"/>
            <a:chOff x="3651" y="1878"/>
            <a:chExt cx="78" cy="963"/>
          </a:xfrm>
        </p:grpSpPr>
        <p:sp>
          <p:nvSpPr>
            <p:cNvPr id="312" name="Line 71">
              <a:extLst>
                <a:ext uri="{FF2B5EF4-FFF2-40B4-BE49-F238E27FC236}">
                  <a16:creationId xmlns:a16="http://schemas.microsoft.com/office/drawing/2014/main" id="{3800A286-BA79-AD44-9BC2-67E3AA25A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3" name="Line 72">
              <a:extLst>
                <a:ext uri="{FF2B5EF4-FFF2-40B4-BE49-F238E27FC236}">
                  <a16:creationId xmlns:a16="http://schemas.microsoft.com/office/drawing/2014/main" id="{EECA67B2-EE21-9647-A7E2-99B65DF6B8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4" name="Line 73">
              <a:extLst>
                <a:ext uri="{FF2B5EF4-FFF2-40B4-BE49-F238E27FC236}">
                  <a16:creationId xmlns:a16="http://schemas.microsoft.com/office/drawing/2014/main" id="{C7DAF5BE-8E96-1645-A520-09432F543B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15" name="Group 74">
            <a:extLst>
              <a:ext uri="{FF2B5EF4-FFF2-40B4-BE49-F238E27FC236}">
                <a16:creationId xmlns:a16="http://schemas.microsoft.com/office/drawing/2014/main" id="{1BEFF8A5-9012-6D4A-9013-3C02315FB8E9}"/>
              </a:ext>
            </a:extLst>
          </p:cNvPr>
          <p:cNvGrpSpPr>
            <a:grpSpLocks/>
          </p:cNvGrpSpPr>
          <p:nvPr/>
        </p:nvGrpSpPr>
        <p:grpSpPr bwMode="auto">
          <a:xfrm>
            <a:off x="1760978" y="3995710"/>
            <a:ext cx="1103710" cy="378619"/>
            <a:chOff x="855" y="1710"/>
            <a:chExt cx="927" cy="318"/>
          </a:xfrm>
        </p:grpSpPr>
        <p:sp>
          <p:nvSpPr>
            <p:cNvPr id="316" name="Line 75">
              <a:extLst>
                <a:ext uri="{FF2B5EF4-FFF2-40B4-BE49-F238E27FC236}">
                  <a16:creationId xmlns:a16="http://schemas.microsoft.com/office/drawing/2014/main" id="{31B804E1-5043-E048-A6C7-2C9ABAF18B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7" name="Text Box 76">
              <a:extLst>
                <a:ext uri="{FF2B5EF4-FFF2-40B4-BE49-F238E27FC236}">
                  <a16:creationId xmlns:a16="http://schemas.microsoft.com/office/drawing/2014/main" id="{F8255321-E596-D34A-BD87-A23F4355FA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" y="1710"/>
              <a:ext cx="3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grpSp>
        <p:nvGrpSpPr>
          <p:cNvPr id="318" name="Group 77">
            <a:extLst>
              <a:ext uri="{FF2B5EF4-FFF2-40B4-BE49-F238E27FC236}">
                <a16:creationId xmlns:a16="http://schemas.microsoft.com/office/drawing/2014/main" id="{D0861418-8DD8-9E45-9C41-C33C40AF1238}"/>
              </a:ext>
            </a:extLst>
          </p:cNvPr>
          <p:cNvGrpSpPr>
            <a:grpSpLocks/>
          </p:cNvGrpSpPr>
          <p:nvPr/>
        </p:nvGrpSpPr>
        <p:grpSpPr bwMode="auto">
          <a:xfrm>
            <a:off x="632264" y="3713532"/>
            <a:ext cx="1088231" cy="573881"/>
            <a:chOff x="2756" y="2348"/>
            <a:chExt cx="914" cy="482"/>
          </a:xfrm>
        </p:grpSpPr>
        <p:pic>
          <p:nvPicPr>
            <p:cNvPr id="319" name="Picture 78" descr="alarm_clock_ringing">
              <a:extLst>
                <a:ext uri="{FF2B5EF4-FFF2-40B4-BE49-F238E27FC236}">
                  <a16:creationId xmlns:a16="http://schemas.microsoft.com/office/drawing/2014/main" id="{CA0CA6DF-4FBE-6743-93FF-E0C9F335D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" name="Text Box 79">
              <a:extLst>
                <a:ext uri="{FF2B5EF4-FFF2-40B4-BE49-F238E27FC236}">
                  <a16:creationId xmlns:a16="http://schemas.microsoft.com/office/drawing/2014/main" id="{82C9EDC8-20F1-B14C-A40E-35B14CA33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6" y="2491"/>
              <a:ext cx="914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i="1" kern="0">
                  <a:solidFill>
                    <a:srgbClr val="FF0000"/>
                  </a:solidFill>
                </a:rPr>
                <a:t>timeout</a:t>
              </a:r>
            </a:p>
            <a:p>
              <a:pPr algn="r" defTabSz="685800"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>
                  <a:solidFill>
                    <a:srgbClr val="000000"/>
                  </a:solidFill>
                </a:rPr>
                <a:t>resend pkt1</a:t>
              </a:r>
            </a:p>
          </p:txBody>
        </p:sp>
      </p:grpSp>
      <p:sp>
        <p:nvSpPr>
          <p:cNvPr id="321" name="Text Box 82">
            <a:extLst>
              <a:ext uri="{FF2B5EF4-FFF2-40B4-BE49-F238E27FC236}">
                <a16:creationId xmlns:a16="http://schemas.microsoft.com/office/drawing/2014/main" id="{C3BC6622-0188-3B48-9C96-F9E517E26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635" y="2840803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pkt1</a:t>
            </a:r>
          </a:p>
        </p:txBody>
      </p:sp>
      <p:sp>
        <p:nvSpPr>
          <p:cNvPr id="322" name="Text Box 83">
            <a:extLst>
              <a:ext uri="{FF2B5EF4-FFF2-40B4-BE49-F238E27FC236}">
                <a16:creationId xmlns:a16="http://schemas.microsoft.com/office/drawing/2014/main" id="{E5238B09-CD9D-F446-B43E-64ED2305B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913" y="3009872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ack1</a:t>
            </a:r>
          </a:p>
        </p:txBody>
      </p:sp>
      <p:sp>
        <p:nvSpPr>
          <p:cNvPr id="323" name="Text Box 84">
            <a:extLst>
              <a:ext uri="{FF2B5EF4-FFF2-40B4-BE49-F238E27FC236}">
                <a16:creationId xmlns:a16="http://schemas.microsoft.com/office/drawing/2014/main" id="{E3231EF7-5B96-594B-87F0-6BCB45F9A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781" y="3982046"/>
            <a:ext cx="122822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(detect duplicate)</a:t>
            </a:r>
          </a:p>
        </p:txBody>
      </p:sp>
      <p:grpSp>
        <p:nvGrpSpPr>
          <p:cNvPr id="324" name="Group 85">
            <a:extLst>
              <a:ext uri="{FF2B5EF4-FFF2-40B4-BE49-F238E27FC236}">
                <a16:creationId xmlns:a16="http://schemas.microsoft.com/office/drawing/2014/main" id="{66501723-D8A6-084B-9A24-1F0DB083080C}"/>
              </a:ext>
            </a:extLst>
          </p:cNvPr>
          <p:cNvGrpSpPr>
            <a:grpSpLocks/>
          </p:cNvGrpSpPr>
          <p:nvPr/>
        </p:nvGrpSpPr>
        <p:grpSpPr bwMode="auto">
          <a:xfrm>
            <a:off x="6017972" y="2745555"/>
            <a:ext cx="1103709" cy="461963"/>
            <a:chOff x="855" y="1773"/>
            <a:chExt cx="927" cy="388"/>
          </a:xfrm>
        </p:grpSpPr>
        <p:sp>
          <p:nvSpPr>
            <p:cNvPr id="325" name="Line 86">
              <a:extLst>
                <a:ext uri="{FF2B5EF4-FFF2-40B4-BE49-F238E27FC236}">
                  <a16:creationId xmlns:a16="http://schemas.microsoft.com/office/drawing/2014/main" id="{359487AF-0120-2342-A4AE-46F977FFF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6" name="Text Box 87">
              <a:extLst>
                <a:ext uri="{FF2B5EF4-FFF2-40B4-BE49-F238E27FC236}">
                  <a16:creationId xmlns:a16="http://schemas.microsoft.com/office/drawing/2014/main" id="{FFBC575A-0945-E543-9B9D-B6458E74F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73"/>
              <a:ext cx="358" cy="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sp>
        <p:nvSpPr>
          <p:cNvPr id="327" name="Text Box 88">
            <a:extLst>
              <a:ext uri="{FF2B5EF4-FFF2-40B4-BE49-F238E27FC236}">
                <a16:creationId xmlns:a16="http://schemas.microsoft.com/office/drawing/2014/main" id="{14273DE0-71B8-4647-B8BB-454BDE0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0971" y="1634701"/>
            <a:ext cx="75533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0099"/>
                </a:solidFill>
              </a:rPr>
              <a:t>sender</a:t>
            </a:r>
          </a:p>
        </p:txBody>
      </p:sp>
      <p:sp>
        <p:nvSpPr>
          <p:cNvPr id="328" name="Text Box 89">
            <a:extLst>
              <a:ext uri="{FF2B5EF4-FFF2-40B4-BE49-F238E27FC236}">
                <a16:creationId xmlns:a16="http://schemas.microsoft.com/office/drawing/2014/main" id="{AE034630-EC82-F846-80B5-78E6A28DE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670" y="1631129"/>
            <a:ext cx="8531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8000"/>
                </a:solidFill>
              </a:rPr>
              <a:t>receiver</a:t>
            </a:r>
          </a:p>
        </p:txBody>
      </p:sp>
      <p:sp>
        <p:nvSpPr>
          <p:cNvPr id="329" name="Text Box 90">
            <a:extLst>
              <a:ext uri="{FF2B5EF4-FFF2-40B4-BE49-F238E27FC236}">
                <a16:creationId xmlns:a16="http://schemas.microsoft.com/office/drawing/2014/main" id="{EC7192DE-620F-2C47-A0BA-1234EA121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8451" y="3772126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 err="1">
                <a:solidFill>
                  <a:srgbClr val="000000"/>
                </a:solidFill>
              </a:rPr>
              <a:t>rcv</a:t>
            </a:r>
            <a:r>
              <a:rPr lang="en-US" sz="1350" kern="0" dirty="0">
                <a:solidFill>
                  <a:srgbClr val="000000"/>
                </a:solidFill>
              </a:rPr>
              <a:t> pkt1</a:t>
            </a:r>
          </a:p>
        </p:txBody>
      </p:sp>
      <p:sp>
        <p:nvSpPr>
          <p:cNvPr id="330" name="Text Box 92">
            <a:extLst>
              <a:ext uri="{FF2B5EF4-FFF2-40B4-BE49-F238E27FC236}">
                <a16:creationId xmlns:a16="http://schemas.microsoft.com/office/drawing/2014/main" id="{98A83875-EF54-F448-ABB1-BD64BDA4F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770" y="2334788"/>
            <a:ext cx="9525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ack0</a:t>
            </a:r>
          </a:p>
        </p:txBody>
      </p:sp>
      <p:sp>
        <p:nvSpPr>
          <p:cNvPr id="331" name="Text Box 95">
            <a:extLst>
              <a:ext uri="{FF2B5EF4-FFF2-40B4-BE49-F238E27FC236}">
                <a16:creationId xmlns:a16="http://schemas.microsoft.com/office/drawing/2014/main" id="{37B1F438-FDEF-B347-8509-9B348C626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6677" y="2521716"/>
            <a:ext cx="8210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ack0</a:t>
            </a:r>
          </a:p>
        </p:txBody>
      </p:sp>
      <p:sp>
        <p:nvSpPr>
          <p:cNvPr id="332" name="Text Box 97">
            <a:extLst>
              <a:ext uri="{FF2B5EF4-FFF2-40B4-BE49-F238E27FC236}">
                <a16:creationId xmlns:a16="http://schemas.microsoft.com/office/drawing/2014/main" id="{81910B15-5127-7D44-BEAC-A0E4CE19C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240" y="2686022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pkt1</a:t>
            </a:r>
          </a:p>
        </p:txBody>
      </p:sp>
      <p:sp>
        <p:nvSpPr>
          <p:cNvPr id="333" name="Text Box 99">
            <a:extLst>
              <a:ext uri="{FF2B5EF4-FFF2-40B4-BE49-F238E27FC236}">
                <a16:creationId xmlns:a16="http://schemas.microsoft.com/office/drawing/2014/main" id="{D1B7D9CA-3570-4040-A714-50B92DB38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1906" y="1964503"/>
            <a:ext cx="93487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send pkt0</a:t>
            </a:r>
          </a:p>
        </p:txBody>
      </p:sp>
      <p:sp>
        <p:nvSpPr>
          <p:cNvPr id="334" name="Text Box 100">
            <a:extLst>
              <a:ext uri="{FF2B5EF4-FFF2-40B4-BE49-F238E27FC236}">
                <a16:creationId xmlns:a16="http://schemas.microsoft.com/office/drawing/2014/main" id="{3B58509A-B160-2248-9833-A4B82A2ED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9538" y="2176435"/>
            <a:ext cx="8034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>
                <a:solidFill>
                  <a:srgbClr val="000000"/>
                </a:solidFill>
              </a:rPr>
              <a:t>rcv pkt0</a:t>
            </a:r>
          </a:p>
        </p:txBody>
      </p:sp>
      <p:grpSp>
        <p:nvGrpSpPr>
          <p:cNvPr id="335" name="Group 101">
            <a:extLst>
              <a:ext uri="{FF2B5EF4-FFF2-40B4-BE49-F238E27FC236}">
                <a16:creationId xmlns:a16="http://schemas.microsoft.com/office/drawing/2014/main" id="{C65F9F6B-9C52-A645-BBA1-4B4911D27DAB}"/>
              </a:ext>
            </a:extLst>
          </p:cNvPr>
          <p:cNvGrpSpPr>
            <a:grpSpLocks/>
          </p:cNvGrpSpPr>
          <p:nvPr/>
        </p:nvGrpSpPr>
        <p:grpSpPr bwMode="auto">
          <a:xfrm>
            <a:off x="6010829" y="2101424"/>
            <a:ext cx="1103709" cy="300038"/>
            <a:chOff x="850" y="1230"/>
            <a:chExt cx="927" cy="252"/>
          </a:xfrm>
        </p:grpSpPr>
        <p:sp>
          <p:nvSpPr>
            <p:cNvPr id="336" name="Line 102">
              <a:extLst>
                <a:ext uri="{FF2B5EF4-FFF2-40B4-BE49-F238E27FC236}">
                  <a16:creationId xmlns:a16="http://schemas.microsoft.com/office/drawing/2014/main" id="{5A223C03-CC68-654E-9A77-795B0F835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37" name="Text Box 103">
              <a:extLst>
                <a:ext uri="{FF2B5EF4-FFF2-40B4-BE49-F238E27FC236}">
                  <a16:creationId xmlns:a16="http://schemas.microsoft.com/office/drawing/2014/main" id="{591D93B9-CEB9-B448-93B7-CBCC3D56D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1" y="1230"/>
              <a:ext cx="39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338" name="Group 110">
            <a:extLst>
              <a:ext uri="{FF2B5EF4-FFF2-40B4-BE49-F238E27FC236}">
                <a16:creationId xmlns:a16="http://schemas.microsoft.com/office/drawing/2014/main" id="{5327191E-BAE7-194F-AD6B-E343DF47D015}"/>
              </a:ext>
            </a:extLst>
          </p:cNvPr>
          <p:cNvGrpSpPr>
            <a:grpSpLocks/>
          </p:cNvGrpSpPr>
          <p:nvPr/>
        </p:nvGrpSpPr>
        <p:grpSpPr bwMode="auto">
          <a:xfrm>
            <a:off x="6000113" y="2456237"/>
            <a:ext cx="1103710" cy="461963"/>
            <a:chOff x="841" y="1528"/>
            <a:chExt cx="927" cy="388"/>
          </a:xfrm>
        </p:grpSpPr>
        <p:sp>
          <p:nvSpPr>
            <p:cNvPr id="339" name="Line 111">
              <a:extLst>
                <a:ext uri="{FF2B5EF4-FFF2-40B4-BE49-F238E27FC236}">
                  <a16:creationId xmlns:a16="http://schemas.microsoft.com/office/drawing/2014/main" id="{AC100DD9-0DC5-4040-8A3A-1923DC14B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0" name="Text Box 112">
              <a:extLst>
                <a:ext uri="{FF2B5EF4-FFF2-40B4-BE49-F238E27FC236}">
                  <a16:creationId xmlns:a16="http://schemas.microsoft.com/office/drawing/2014/main" id="{BD326CF1-CC46-8A42-BB2F-F6ECEEBE4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528"/>
              <a:ext cx="386" cy="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sp>
        <p:nvSpPr>
          <p:cNvPr id="341" name="Text Box 116">
            <a:extLst>
              <a:ext uri="{FF2B5EF4-FFF2-40B4-BE49-F238E27FC236}">
                <a16:creationId xmlns:a16="http://schemas.microsoft.com/office/drawing/2014/main" id="{C179E490-5BA4-5340-B780-1B5B09070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522" y="5507733"/>
            <a:ext cx="269496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premature timeout/ delayed ACK</a:t>
            </a:r>
          </a:p>
        </p:txBody>
      </p:sp>
      <p:grpSp>
        <p:nvGrpSpPr>
          <p:cNvPr id="342" name="Group 122">
            <a:extLst>
              <a:ext uri="{FF2B5EF4-FFF2-40B4-BE49-F238E27FC236}">
                <a16:creationId xmlns:a16="http://schemas.microsoft.com/office/drawing/2014/main" id="{688804A7-0649-2A4D-B422-8C5736350BF8}"/>
              </a:ext>
            </a:extLst>
          </p:cNvPr>
          <p:cNvGrpSpPr>
            <a:grpSpLocks/>
          </p:cNvGrpSpPr>
          <p:nvPr/>
        </p:nvGrpSpPr>
        <p:grpSpPr bwMode="auto">
          <a:xfrm>
            <a:off x="5927485" y="2900335"/>
            <a:ext cx="91678" cy="775097"/>
            <a:chOff x="3651" y="1878"/>
            <a:chExt cx="78" cy="963"/>
          </a:xfrm>
        </p:grpSpPr>
        <p:sp>
          <p:nvSpPr>
            <p:cNvPr id="343" name="Line 123">
              <a:extLst>
                <a:ext uri="{FF2B5EF4-FFF2-40B4-BE49-F238E27FC236}">
                  <a16:creationId xmlns:a16="http://schemas.microsoft.com/office/drawing/2014/main" id="{BF323BE9-D061-6D4A-B1D7-D5E84F9BF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4" name="Line 124">
              <a:extLst>
                <a:ext uri="{FF2B5EF4-FFF2-40B4-BE49-F238E27FC236}">
                  <a16:creationId xmlns:a16="http://schemas.microsoft.com/office/drawing/2014/main" id="{10D5C035-1EBE-4A4B-B8F1-CF66C5C41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5" name="Line 125">
              <a:extLst>
                <a:ext uri="{FF2B5EF4-FFF2-40B4-BE49-F238E27FC236}">
                  <a16:creationId xmlns:a16="http://schemas.microsoft.com/office/drawing/2014/main" id="{0EBA7DAD-11A2-F14D-A517-3B3F7222A5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46" name="Group 126">
            <a:extLst>
              <a:ext uri="{FF2B5EF4-FFF2-40B4-BE49-F238E27FC236}">
                <a16:creationId xmlns:a16="http://schemas.microsoft.com/office/drawing/2014/main" id="{B70BA022-65A5-4B43-BE01-DB5029C7BB0A}"/>
              </a:ext>
            </a:extLst>
          </p:cNvPr>
          <p:cNvGrpSpPr>
            <a:grpSpLocks/>
          </p:cNvGrpSpPr>
          <p:nvPr/>
        </p:nvGrpSpPr>
        <p:grpSpPr bwMode="auto">
          <a:xfrm>
            <a:off x="6023925" y="3748067"/>
            <a:ext cx="1103710" cy="277417"/>
            <a:chOff x="855" y="1799"/>
            <a:chExt cx="927" cy="233"/>
          </a:xfrm>
        </p:grpSpPr>
        <p:sp>
          <p:nvSpPr>
            <p:cNvPr id="347" name="Line 127">
              <a:extLst>
                <a:ext uri="{FF2B5EF4-FFF2-40B4-BE49-F238E27FC236}">
                  <a16:creationId xmlns:a16="http://schemas.microsoft.com/office/drawing/2014/main" id="{AD191456-37D1-A040-995D-0B74A7DCA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8" name="Text Box 128">
              <a:extLst>
                <a:ext uri="{FF2B5EF4-FFF2-40B4-BE49-F238E27FC236}">
                  <a16:creationId xmlns:a16="http://schemas.microsoft.com/office/drawing/2014/main" id="{84500C9D-A61F-374E-AC7B-DB3E02621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1799"/>
              <a:ext cx="39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grpSp>
        <p:nvGrpSpPr>
          <p:cNvPr id="349" name="Group 129">
            <a:extLst>
              <a:ext uri="{FF2B5EF4-FFF2-40B4-BE49-F238E27FC236}">
                <a16:creationId xmlns:a16="http://schemas.microsoft.com/office/drawing/2014/main" id="{06ADBC4E-4170-0642-9773-7507C6CC3A52}"/>
              </a:ext>
            </a:extLst>
          </p:cNvPr>
          <p:cNvGrpSpPr>
            <a:grpSpLocks/>
          </p:cNvGrpSpPr>
          <p:nvPr/>
        </p:nvGrpSpPr>
        <p:grpSpPr bwMode="auto">
          <a:xfrm>
            <a:off x="4895212" y="3359914"/>
            <a:ext cx="1088231" cy="573882"/>
            <a:chOff x="2756" y="2348"/>
            <a:chExt cx="914" cy="482"/>
          </a:xfrm>
        </p:grpSpPr>
        <p:pic>
          <p:nvPicPr>
            <p:cNvPr id="350" name="Picture 130" descr="alarm_clock_ringing">
              <a:extLst>
                <a:ext uri="{FF2B5EF4-FFF2-40B4-BE49-F238E27FC236}">
                  <a16:creationId xmlns:a16="http://schemas.microsoft.com/office/drawing/2014/main" id="{52E16AA2-A1DE-B149-8FC7-03FD3D9B1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1" name="Text Box 131">
              <a:extLst>
                <a:ext uri="{FF2B5EF4-FFF2-40B4-BE49-F238E27FC236}">
                  <a16:creationId xmlns:a16="http://schemas.microsoft.com/office/drawing/2014/main" id="{0A05FBC0-8C50-6F4D-9F72-5369556DE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6" y="2491"/>
              <a:ext cx="914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i="1" kern="0">
                  <a:solidFill>
                    <a:srgbClr val="FF0000"/>
                  </a:solidFill>
                </a:rPr>
                <a:t>timeout</a:t>
              </a:r>
            </a:p>
            <a:p>
              <a:pPr algn="r" defTabSz="685800"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>
                  <a:solidFill>
                    <a:srgbClr val="000000"/>
                  </a:solidFill>
                </a:rPr>
                <a:t>resend pkt1</a:t>
              </a:r>
            </a:p>
          </p:txBody>
        </p:sp>
      </p:grpSp>
      <p:grpSp>
        <p:nvGrpSpPr>
          <p:cNvPr id="352" name="Group 133">
            <a:extLst>
              <a:ext uri="{FF2B5EF4-FFF2-40B4-BE49-F238E27FC236}">
                <a16:creationId xmlns:a16="http://schemas.microsoft.com/office/drawing/2014/main" id="{4FAA3600-FCAA-8B42-84D1-FB85323188F4}"/>
              </a:ext>
            </a:extLst>
          </p:cNvPr>
          <p:cNvGrpSpPr>
            <a:grpSpLocks/>
          </p:cNvGrpSpPr>
          <p:nvPr/>
        </p:nvGrpSpPr>
        <p:grpSpPr bwMode="auto">
          <a:xfrm>
            <a:off x="6435667" y="3089645"/>
            <a:ext cx="683636" cy="564356"/>
            <a:chOff x="4186" y="1705"/>
            <a:chExt cx="598" cy="453"/>
          </a:xfrm>
        </p:grpSpPr>
        <p:sp>
          <p:nvSpPr>
            <p:cNvPr id="353" name="Line 118">
              <a:extLst>
                <a:ext uri="{FF2B5EF4-FFF2-40B4-BE49-F238E27FC236}">
                  <a16:creationId xmlns:a16="http://schemas.microsoft.com/office/drawing/2014/main" id="{AE11BC12-265B-1C4B-8FAB-0FA75A29EE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3" y="1705"/>
              <a:ext cx="441" cy="329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5" name="Line 132">
              <a:extLst>
                <a:ext uri="{FF2B5EF4-FFF2-40B4-BE49-F238E27FC236}">
                  <a16:creationId xmlns:a16="http://schemas.microsoft.com/office/drawing/2014/main" id="{BFF7F0A8-A357-7748-BD1E-51A7A3E598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6" y="2047"/>
              <a:ext cx="146" cy="11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4" name="Text Box 119">
              <a:extLst>
                <a:ext uri="{FF2B5EF4-FFF2-40B4-BE49-F238E27FC236}">
                  <a16:creationId xmlns:a16="http://schemas.microsoft.com/office/drawing/2014/main" id="{D0B7F72D-FD32-8D47-B9FD-0C7A1B80B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3" y="1846"/>
              <a:ext cx="460" cy="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008000"/>
                  </a:solidFill>
                  <a:latin typeface="Arial" charset="0"/>
                </a:rPr>
                <a:t>ack1</a:t>
              </a:r>
            </a:p>
          </p:txBody>
        </p:sp>
      </p:grpSp>
      <p:sp>
        <p:nvSpPr>
          <p:cNvPr id="356" name="Line 136">
            <a:extLst>
              <a:ext uri="{FF2B5EF4-FFF2-40B4-BE49-F238E27FC236}">
                <a16:creationId xmlns:a16="http://schemas.microsoft.com/office/drawing/2014/main" id="{61D6DAB1-4B37-C740-BD43-4568C5241A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1773" y="3498029"/>
            <a:ext cx="682228" cy="554831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E4C24E-2B71-FB43-956D-60F8AEF3370B}"/>
              </a:ext>
            </a:extLst>
          </p:cNvPr>
          <p:cNvGrpSpPr/>
          <p:nvPr/>
        </p:nvGrpSpPr>
        <p:grpSpPr>
          <a:xfrm>
            <a:off x="6009502" y="4089343"/>
            <a:ext cx="2028164" cy="560520"/>
            <a:chOff x="8162097" y="4679496"/>
            <a:chExt cx="2704218" cy="747361"/>
          </a:xfrm>
        </p:grpSpPr>
        <p:grpSp>
          <p:nvGrpSpPr>
            <p:cNvPr id="362" name="Group 150">
              <a:extLst>
                <a:ext uri="{FF2B5EF4-FFF2-40B4-BE49-F238E27FC236}">
                  <a16:creationId xmlns:a16="http://schemas.microsoft.com/office/drawing/2014/main" id="{8A649C16-501A-A644-A5FA-AE7129DDC1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2097" y="4974418"/>
              <a:ext cx="1471613" cy="452439"/>
              <a:chOff x="2229" y="3467"/>
              <a:chExt cx="927" cy="285"/>
            </a:xfrm>
          </p:grpSpPr>
          <p:sp>
            <p:nvSpPr>
              <p:cNvPr id="382" name="Line 108">
                <a:extLst>
                  <a:ext uri="{FF2B5EF4-FFF2-40B4-BE49-F238E27FC236}">
                    <a16:creationId xmlns:a16="http://schemas.microsoft.com/office/drawing/2014/main" id="{DB733CF3-EAC6-CC4F-B21E-9FB8C5502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29" y="3467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83" name="Text Box 109">
                <a:extLst>
                  <a:ext uri="{FF2B5EF4-FFF2-40B4-BE49-F238E27FC236}">
                    <a16:creationId xmlns:a16="http://schemas.microsoft.com/office/drawing/2014/main" id="{BB517B3D-28EB-8444-8C05-95403AFF54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5" y="3519"/>
                <a:ext cx="427" cy="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 dirty="0">
                    <a:solidFill>
                      <a:srgbClr val="008000"/>
                    </a:solidFill>
                    <a:latin typeface="Arial" charset="0"/>
                  </a:rPr>
                  <a:t>ack1</a:t>
                </a:r>
              </a:p>
            </p:txBody>
          </p:sp>
        </p:grpSp>
        <p:sp>
          <p:nvSpPr>
            <p:cNvPr id="358" name="Text Box 93">
              <a:extLst>
                <a:ext uri="{FF2B5EF4-FFF2-40B4-BE49-F238E27FC236}">
                  <a16:creationId xmlns:a16="http://schemas.microsoft.com/office/drawing/2014/main" id="{0A5BAC0E-26A7-304A-9845-BD850E809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96309" y="4679496"/>
              <a:ext cx="12700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send ack1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C21A72-3E29-1946-B909-D85D4A552D56}"/>
              </a:ext>
            </a:extLst>
          </p:cNvPr>
          <p:cNvGrpSpPr/>
          <p:nvPr/>
        </p:nvGrpSpPr>
        <p:grpSpPr>
          <a:xfrm>
            <a:off x="5077247" y="3972396"/>
            <a:ext cx="2928937" cy="853682"/>
            <a:chOff x="6919087" y="4523564"/>
            <a:chExt cx="3905248" cy="1138243"/>
          </a:xfrm>
        </p:grpSpPr>
        <p:grpSp>
          <p:nvGrpSpPr>
            <p:cNvPr id="364" name="Group 137">
              <a:extLst>
                <a:ext uri="{FF2B5EF4-FFF2-40B4-BE49-F238E27FC236}">
                  <a16:creationId xmlns:a16="http://schemas.microsoft.com/office/drawing/2014/main" id="{3BF75B33-1A77-E24B-AABE-7E5C56D0D7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9087" y="4523564"/>
              <a:ext cx="1246188" cy="642939"/>
              <a:chOff x="2808" y="3285"/>
              <a:chExt cx="785" cy="405"/>
            </a:xfrm>
          </p:grpSpPr>
          <p:sp>
            <p:nvSpPr>
              <p:cNvPr id="378" name="Text Box 134">
                <a:extLst>
                  <a:ext uri="{FF2B5EF4-FFF2-40B4-BE49-F238E27FC236}">
                    <a16:creationId xmlns:a16="http://schemas.microsoft.com/office/drawing/2014/main" id="{057A15E3-B733-174D-BE7C-2996FC2619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8" y="3438"/>
                <a:ext cx="78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>
                    <a:solidFill>
                      <a:srgbClr val="000000"/>
                    </a:solidFill>
                  </a:rPr>
                  <a:t>send pkt0</a:t>
                </a:r>
              </a:p>
            </p:txBody>
          </p:sp>
          <p:sp>
            <p:nvSpPr>
              <p:cNvPr id="379" name="Text Box 135">
                <a:extLst>
                  <a:ext uri="{FF2B5EF4-FFF2-40B4-BE49-F238E27FC236}">
                    <a16:creationId xmlns:a16="http://schemas.microsoft.com/office/drawing/2014/main" id="{D294B6DF-F9F6-C245-9C1E-7E3DCD5BFC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3" y="3285"/>
                <a:ext cx="69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 err="1">
                    <a:solidFill>
                      <a:srgbClr val="000000"/>
                    </a:solidFill>
                  </a:rPr>
                  <a:t>rcv</a:t>
                </a:r>
                <a:r>
                  <a:rPr lang="en-US" sz="1350" kern="0" dirty="0">
                    <a:solidFill>
                      <a:srgbClr val="000000"/>
                    </a:solidFill>
                  </a:rPr>
                  <a:t> ack1</a:t>
                </a:r>
              </a:p>
            </p:txBody>
          </p:sp>
        </p:grpSp>
        <p:grpSp>
          <p:nvGrpSpPr>
            <p:cNvPr id="365" name="Group 138">
              <a:extLst>
                <a:ext uri="{FF2B5EF4-FFF2-40B4-BE49-F238E27FC236}">
                  <a16:creationId xmlns:a16="http://schemas.microsoft.com/office/drawing/2014/main" id="{CAC9BF03-EEEF-2846-B090-FAE6750AF1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3197" y="4747083"/>
              <a:ext cx="1547813" cy="446403"/>
              <a:chOff x="850" y="1229"/>
              <a:chExt cx="927" cy="253"/>
            </a:xfrm>
          </p:grpSpPr>
          <p:sp>
            <p:nvSpPr>
              <p:cNvPr id="376" name="Line 139">
                <a:extLst>
                  <a:ext uri="{FF2B5EF4-FFF2-40B4-BE49-F238E27FC236}">
                    <a16:creationId xmlns:a16="http://schemas.microsoft.com/office/drawing/2014/main" id="{908F9E2B-E1F1-0444-8DD2-B8396679E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0" y="1257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7" name="Text Box 140">
                <a:extLst>
                  <a:ext uri="{FF2B5EF4-FFF2-40B4-BE49-F238E27FC236}">
                    <a16:creationId xmlns:a16="http://schemas.microsoft.com/office/drawing/2014/main" id="{74AAB4FF-F9B2-8644-9770-40F6B7F6DC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4" y="1229"/>
                <a:ext cx="379" cy="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 dirty="0">
                    <a:solidFill>
                      <a:srgbClr val="000099"/>
                    </a:solidFill>
                    <a:latin typeface="Arial" charset="0"/>
                  </a:rPr>
                  <a:t>pkt0</a:t>
                </a:r>
              </a:p>
            </p:txBody>
          </p:sp>
        </p:grpSp>
        <p:grpSp>
          <p:nvGrpSpPr>
            <p:cNvPr id="366" name="Group 142">
              <a:extLst>
                <a:ext uri="{FF2B5EF4-FFF2-40B4-BE49-F238E27FC236}">
                  <a16:creationId xmlns:a16="http://schemas.microsoft.com/office/drawing/2014/main" id="{61F81DDD-D8CA-1E44-9759-5F540FE710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47985" y="5037918"/>
              <a:ext cx="1276350" cy="623889"/>
              <a:chOff x="4740" y="2985"/>
              <a:chExt cx="804" cy="393"/>
            </a:xfrm>
          </p:grpSpPr>
          <p:sp>
            <p:nvSpPr>
              <p:cNvPr id="374" name="Text Box 143">
                <a:extLst>
                  <a:ext uri="{FF2B5EF4-FFF2-40B4-BE49-F238E27FC236}">
                    <a16:creationId xmlns:a16="http://schemas.microsoft.com/office/drawing/2014/main" id="{6C499832-2FEA-2247-A1D4-C7CE568CC4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0" y="2985"/>
                <a:ext cx="67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 err="1">
                    <a:solidFill>
                      <a:srgbClr val="000000"/>
                    </a:solidFill>
                  </a:rPr>
                  <a:t>rcv</a:t>
                </a:r>
                <a:r>
                  <a:rPr lang="en-US" sz="1350" kern="0" dirty="0">
                    <a:solidFill>
                      <a:srgbClr val="000000"/>
                    </a:solidFill>
                  </a:rPr>
                  <a:t> pkt0</a:t>
                </a:r>
              </a:p>
            </p:txBody>
          </p:sp>
          <p:sp>
            <p:nvSpPr>
              <p:cNvPr id="375" name="Text Box 144">
                <a:extLst>
                  <a:ext uri="{FF2B5EF4-FFF2-40B4-BE49-F238E27FC236}">
                    <a16:creationId xmlns:a16="http://schemas.microsoft.com/office/drawing/2014/main" id="{23A45435-E6D5-7641-819A-FA71E59C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4" y="3126"/>
                <a:ext cx="80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>
                    <a:solidFill>
                      <a:srgbClr val="000000"/>
                    </a:solidFill>
                  </a:rPr>
                  <a:t>send ack0</a:t>
                </a:r>
              </a:p>
            </p:txBody>
          </p:sp>
        </p:grpSp>
      </p:grpSp>
      <p:grpSp>
        <p:nvGrpSpPr>
          <p:cNvPr id="367" name="Group 149">
            <a:extLst>
              <a:ext uri="{FF2B5EF4-FFF2-40B4-BE49-F238E27FC236}">
                <a16:creationId xmlns:a16="http://schemas.microsoft.com/office/drawing/2014/main" id="{69EE8DE9-3381-624C-9ABB-652457E2824C}"/>
              </a:ext>
            </a:extLst>
          </p:cNvPr>
          <p:cNvGrpSpPr>
            <a:grpSpLocks/>
          </p:cNvGrpSpPr>
          <p:nvPr/>
        </p:nvGrpSpPr>
        <p:grpSpPr bwMode="auto">
          <a:xfrm>
            <a:off x="6026169" y="4583177"/>
            <a:ext cx="1092994" cy="366713"/>
            <a:chOff x="3839" y="2850"/>
            <a:chExt cx="918" cy="308"/>
          </a:xfrm>
        </p:grpSpPr>
        <p:sp>
          <p:nvSpPr>
            <p:cNvPr id="372" name="Line 146">
              <a:extLst>
                <a:ext uri="{FF2B5EF4-FFF2-40B4-BE49-F238E27FC236}">
                  <a16:creationId xmlns:a16="http://schemas.microsoft.com/office/drawing/2014/main" id="{B42EE784-BAAA-7648-8C27-518F3E7ED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9" y="2850"/>
              <a:ext cx="918" cy="30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73" name="Text Box 147">
              <a:extLst>
                <a:ext uri="{FF2B5EF4-FFF2-40B4-BE49-F238E27FC236}">
                  <a16:creationId xmlns:a16="http://schemas.microsoft.com/office/drawing/2014/main" id="{0E52013C-7BAA-344E-9018-CA884EE49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" y="2873"/>
              <a:ext cx="427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grpSp>
        <p:nvGrpSpPr>
          <p:cNvPr id="120" name="Group 85">
            <a:extLst>
              <a:ext uri="{FF2B5EF4-FFF2-40B4-BE49-F238E27FC236}">
                <a16:creationId xmlns:a16="http://schemas.microsoft.com/office/drawing/2014/main" id="{EF03F5C0-9E1B-6F4D-827D-841E2D21FDD8}"/>
              </a:ext>
            </a:extLst>
          </p:cNvPr>
          <p:cNvGrpSpPr>
            <a:grpSpLocks/>
          </p:cNvGrpSpPr>
          <p:nvPr/>
        </p:nvGrpSpPr>
        <p:grpSpPr bwMode="auto">
          <a:xfrm>
            <a:off x="6019846" y="4959454"/>
            <a:ext cx="1103709" cy="461964"/>
            <a:chOff x="855" y="1799"/>
            <a:chExt cx="927" cy="388"/>
          </a:xfrm>
        </p:grpSpPr>
        <p:sp>
          <p:nvSpPr>
            <p:cNvPr id="121" name="Line 86">
              <a:extLst>
                <a:ext uri="{FF2B5EF4-FFF2-40B4-BE49-F238E27FC236}">
                  <a16:creationId xmlns:a16="http://schemas.microsoft.com/office/drawing/2014/main" id="{CFBE0624-2276-5A40-AD6C-765B8E1D5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22" name="Text Box 87">
              <a:extLst>
                <a:ext uri="{FF2B5EF4-FFF2-40B4-BE49-F238E27FC236}">
                  <a16:creationId xmlns:a16="http://schemas.microsoft.com/office/drawing/2014/main" id="{6E5D70F9-C765-DD43-99D5-1E3FD4E8B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9" y="1799"/>
              <a:ext cx="358" cy="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D39F4C-0ABF-C94E-A0DB-A97913E78570}"/>
              </a:ext>
            </a:extLst>
          </p:cNvPr>
          <p:cNvGrpSpPr/>
          <p:nvPr/>
        </p:nvGrpSpPr>
        <p:grpSpPr>
          <a:xfrm>
            <a:off x="5218301" y="4462232"/>
            <a:ext cx="821059" cy="438289"/>
            <a:chOff x="6253062" y="5452590"/>
            <a:chExt cx="1094745" cy="584384"/>
          </a:xfrm>
        </p:grpSpPr>
        <p:sp>
          <p:nvSpPr>
            <p:cNvPr id="359" name="Text Box 96">
              <a:extLst>
                <a:ext uri="{FF2B5EF4-FFF2-40B4-BE49-F238E27FC236}">
                  <a16:creationId xmlns:a16="http://schemas.microsoft.com/office/drawing/2014/main" id="{0B9EBE4A-F7AC-D14C-AD4E-0FA449FA99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9414" y="5698420"/>
              <a:ext cx="87887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(ignore)</a:t>
              </a:r>
            </a:p>
          </p:txBody>
        </p:sp>
        <p:sp>
          <p:nvSpPr>
            <p:cNvPr id="123" name="Text Box 98">
              <a:extLst>
                <a:ext uri="{FF2B5EF4-FFF2-40B4-BE49-F238E27FC236}">
                  <a16:creationId xmlns:a16="http://schemas.microsoft.com/office/drawing/2014/main" id="{0DE35C6C-6D99-814C-B88E-A2943030E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062" y="5452590"/>
              <a:ext cx="1094745" cy="400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 dirty="0" err="1">
                  <a:solidFill>
                    <a:srgbClr val="000000"/>
                  </a:solidFill>
                </a:rPr>
                <a:t>rcv</a:t>
              </a:r>
              <a:r>
                <a:rPr lang="en-US" sz="1350" kern="0" dirty="0">
                  <a:solidFill>
                    <a:srgbClr val="000000"/>
                  </a:solidFill>
                </a:rPr>
                <a:t> ack1</a:t>
              </a:r>
            </a:p>
          </p:txBody>
        </p:sp>
      </p:grpSp>
      <p:sp>
        <p:nvSpPr>
          <p:cNvPr id="113" name="Slide Number Placeholder 2">
            <a:extLst>
              <a:ext uri="{FF2B5EF4-FFF2-40B4-BE49-F238E27FC236}">
                <a16:creationId xmlns:a16="http://schemas.microsoft.com/office/drawing/2014/main" id="{7706DBAD-0F0D-AC43-90D8-C4A8FC723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1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0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273" grpId="0"/>
      <p:bldP spid="280" grpId="0"/>
      <p:bldP spid="281" grpId="0"/>
      <p:bldP spid="282" grpId="0"/>
      <p:bldP spid="284" grpId="0"/>
      <p:bldP spid="285" grpId="0"/>
      <p:bldP spid="286" grpId="0"/>
      <p:bldP spid="287" grpId="0"/>
      <p:bldP spid="322" grpId="0"/>
      <p:bldP spid="323" grpId="0"/>
      <p:bldP spid="330" grpId="0"/>
      <p:bldP spid="331" grpId="0"/>
      <p:bldP spid="3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Why a transport layer? </a:t>
            </a: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6477001" y="38227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6643689" y="38068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477001" y="4203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Text Box 15"/>
          <p:cNvSpPr txBox="1">
            <a:spLocks noChangeArrowheads="1"/>
          </p:cNvSpPr>
          <p:nvPr/>
        </p:nvSpPr>
        <p:spPr bwMode="auto">
          <a:xfrm>
            <a:off x="6735763" y="41878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6477001" y="4584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6742114" y="45688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6477001" y="4965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Text Box 19"/>
          <p:cNvSpPr txBox="1">
            <a:spLocks noChangeArrowheads="1"/>
          </p:cNvSpPr>
          <p:nvPr/>
        </p:nvSpPr>
        <p:spPr bwMode="auto">
          <a:xfrm>
            <a:off x="6721476" y="49498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grpSp>
        <p:nvGrpSpPr>
          <p:cNvPr id="53280" name="Group 33"/>
          <p:cNvGrpSpPr>
            <a:grpSpLocks/>
          </p:cNvGrpSpPr>
          <p:nvPr/>
        </p:nvGrpSpPr>
        <p:grpSpPr bwMode="auto">
          <a:xfrm>
            <a:off x="6477005" y="3441698"/>
            <a:ext cx="1703389" cy="400050"/>
            <a:chOff x="4055" y="2280"/>
            <a:chExt cx="1073" cy="252"/>
          </a:xfrm>
          <a:solidFill>
            <a:srgbClr val="CCFFFF"/>
          </a:solidFill>
        </p:grpSpPr>
        <p:sp>
          <p:nvSpPr>
            <p:cNvPr id="53287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8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</a:rPr>
                <a:t>Application</a:t>
              </a:r>
            </a:p>
          </p:txBody>
        </p:sp>
      </p:grpSp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1281325" y="6172201"/>
            <a:ext cx="1157076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A</a:t>
            </a:r>
          </a:p>
        </p:txBody>
      </p:sp>
      <p:sp>
        <p:nvSpPr>
          <p:cNvPr id="48" name="Text Box 40"/>
          <p:cNvSpPr txBox="1">
            <a:spLocks noChangeArrowheads="1"/>
          </p:cNvSpPr>
          <p:nvPr/>
        </p:nvSpPr>
        <p:spPr bwMode="auto">
          <a:xfrm>
            <a:off x="6826842" y="6170444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B</a:t>
            </a:r>
          </a:p>
        </p:txBody>
      </p:sp>
      <p:pic>
        <p:nvPicPr>
          <p:cNvPr id="4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 bwMode="auto">
          <a:xfrm>
            <a:off x="762000" y="2819400"/>
            <a:ext cx="2286000" cy="2743200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371600" y="5181600"/>
            <a:ext cx="1066800" cy="6858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 err="1">
                <a:latin typeface="+mn-lt"/>
              </a:rPr>
              <a:t>Datalink</a:t>
            </a:r>
            <a:endParaRPr lang="en-US" sz="1800" b="0" dirty="0">
              <a:latin typeface="+mn-lt"/>
            </a:endParaRPr>
          </a:p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Physical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0" y="3810000"/>
            <a:ext cx="2286000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914400" y="2895600"/>
            <a:ext cx="304800" cy="83820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650256" y="3141553"/>
            <a:ext cx="86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browser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752600" y="2895600"/>
            <a:ext cx="228600" cy="8382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514600" y="2895600"/>
            <a:ext cx="228600" cy="838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209800" y="2895600"/>
            <a:ext cx="2286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5400000">
            <a:off x="1549178" y="3122377"/>
            <a:ext cx="67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telnet</a:t>
            </a:r>
          </a:p>
        </p:txBody>
      </p:sp>
      <p:sp>
        <p:nvSpPr>
          <p:cNvPr id="42" name="TextBox 41"/>
          <p:cNvSpPr txBox="1"/>
          <p:nvPr/>
        </p:nvSpPr>
        <p:spPr>
          <a:xfrm rot="5400000">
            <a:off x="2216250" y="3157257"/>
            <a:ext cx="86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mmedia</a:t>
            </a:r>
            <a:endParaRPr lang="en-US" sz="1600" dirty="0"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 rot="5400000">
            <a:off x="2135922" y="3025852"/>
            <a:ext cx="418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ftp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290935" y="2895600"/>
            <a:ext cx="304800" cy="8382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5400000">
            <a:off x="1031256" y="3149292"/>
            <a:ext cx="86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browser</a:t>
            </a: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524000" y="4648200"/>
            <a:ext cx="762000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IP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914400" y="1524000"/>
            <a:ext cx="2514600" cy="990600"/>
          </a:xfrm>
          <a:prstGeom prst="wedgeEllipseCallout">
            <a:avLst>
              <a:gd name="adj1" fmla="val -4175"/>
              <a:gd name="adj2" fmla="val 88413"/>
            </a:avLst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40" y="1676401"/>
            <a:ext cx="1790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many application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processes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26798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1" dirty="0">
                <a:solidFill>
                  <a:srgbClr val="000090"/>
                </a:solidFill>
                <a:latin typeface="+mn-lt"/>
              </a:rPr>
              <a:t>Drivers</a:t>
            </a:r>
            <a:br>
              <a:rPr lang="en-US" sz="1400" b="0" i="1" dirty="0">
                <a:solidFill>
                  <a:srgbClr val="000090"/>
                </a:solidFill>
                <a:latin typeface="+mn-lt"/>
              </a:rPr>
            </a:br>
            <a:r>
              <a:rPr lang="en-US" sz="1400" b="0" i="1" dirty="0">
                <a:solidFill>
                  <a:srgbClr val="000090"/>
                </a:solidFill>
                <a:latin typeface="+mn-lt"/>
              </a:rPr>
              <a:t>+NIC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5800" y="3810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1" dirty="0">
                <a:solidFill>
                  <a:srgbClr val="000090"/>
                </a:solidFill>
                <a:latin typeface="+mn-lt"/>
              </a:rPr>
              <a:t>Operating </a:t>
            </a:r>
            <a:br>
              <a:rPr lang="en-US" sz="1400" b="0" i="1" dirty="0">
                <a:solidFill>
                  <a:srgbClr val="000090"/>
                </a:solidFill>
                <a:latin typeface="+mn-lt"/>
              </a:rPr>
            </a:br>
            <a:r>
              <a:rPr lang="en-US" sz="1400" b="0" i="1" dirty="0">
                <a:solidFill>
                  <a:srgbClr val="000090"/>
                </a:solidFill>
                <a:latin typeface="+mn-lt"/>
              </a:rPr>
              <a:t>System</a:t>
            </a:r>
          </a:p>
        </p:txBody>
      </p:sp>
      <p:sp>
        <p:nvSpPr>
          <p:cNvPr id="3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2081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Performance of rdt3.0 </a:t>
            </a:r>
            <a:r>
              <a:rPr lang="en-US" sz="2400" dirty="0"/>
              <a:t>(stop-and-wait)</a:t>
            </a:r>
            <a:endParaRPr lang="en-US" sz="3300" dirty="0"/>
          </a:p>
        </p:txBody>
      </p:sp>
      <p:sp>
        <p:nvSpPr>
          <p:cNvPr id="121" name="Rectangle 3">
            <a:extLst>
              <a:ext uri="{FF2B5EF4-FFF2-40B4-BE49-F238E27FC236}">
                <a16:creationId xmlns:a16="http://schemas.microsoft.com/office/drawing/2014/main" id="{FDDA46F1-23DA-904A-99AA-BA36ED7A6857}"/>
              </a:ext>
            </a:extLst>
          </p:cNvPr>
          <p:cNvSpPr txBox="1">
            <a:spLocks noChangeArrowheads="1"/>
          </p:cNvSpPr>
          <p:nvPr/>
        </p:nvSpPr>
        <p:spPr>
          <a:xfrm>
            <a:off x="652736" y="2696035"/>
            <a:ext cx="7899594" cy="7833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7181" indent="-209550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example: 1 Gbps link, 15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ms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prop. delay, 8000 bit packet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Rectangle 4">
            <a:extLst>
              <a:ext uri="{FF2B5EF4-FFF2-40B4-BE49-F238E27FC236}">
                <a16:creationId xmlns:a16="http://schemas.microsoft.com/office/drawing/2014/main" id="{04DE9E77-9329-F04E-A15C-5F38550FB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20" y="1961921"/>
            <a:ext cx="806444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8975" indent="-231775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516731" lvl="1" indent="-173831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/>
            </a:pP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</a:rPr>
              <a:t>U </a:t>
            </a:r>
            <a:r>
              <a:rPr lang="en-US" altLang="en-US" sz="2400" i="1" baseline="-25000" dirty="0">
                <a:solidFill>
                  <a:prstClr val="black"/>
                </a:solidFill>
                <a:latin typeface="Calibri" panose="020F0502020204030204"/>
              </a:rPr>
              <a:t>sender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</a:rPr>
              <a:t>utilization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</a:rPr>
              <a:t> – fraction of time sender busy sending</a:t>
            </a:r>
          </a:p>
        </p:txBody>
      </p:sp>
      <p:grpSp>
        <p:nvGrpSpPr>
          <p:cNvPr id="125" name="Group 24">
            <a:extLst>
              <a:ext uri="{FF2B5EF4-FFF2-40B4-BE49-F238E27FC236}">
                <a16:creationId xmlns:a16="http://schemas.microsoft.com/office/drawing/2014/main" id="{276312A9-6509-DC4A-B34D-FF403C6ACCF6}"/>
              </a:ext>
            </a:extLst>
          </p:cNvPr>
          <p:cNvGrpSpPr>
            <a:grpSpLocks/>
          </p:cNvGrpSpPr>
          <p:nvPr/>
        </p:nvGrpSpPr>
        <p:grpSpPr bwMode="auto">
          <a:xfrm>
            <a:off x="1337009" y="3502403"/>
            <a:ext cx="4339828" cy="635794"/>
            <a:chOff x="137" y="1675"/>
            <a:chExt cx="3645" cy="534"/>
          </a:xfrm>
        </p:grpSpPr>
        <p:sp>
          <p:nvSpPr>
            <p:cNvPr id="126" name="Text Box 10">
              <a:extLst>
                <a:ext uri="{FF2B5EF4-FFF2-40B4-BE49-F238E27FC236}">
                  <a16:creationId xmlns:a16="http://schemas.microsoft.com/office/drawing/2014/main" id="{F8134D58-7EAB-C542-A474-3D41F6C95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" y="1795"/>
              <a:ext cx="68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800" i="1" dirty="0" err="1">
                  <a:solidFill>
                    <a:prstClr val="black"/>
                  </a:solidFill>
                  <a:latin typeface="Calibri" panose="020F0502020204030204"/>
                </a:rPr>
                <a:t>D</a:t>
              </a:r>
              <a:r>
                <a:rPr lang="en-US" sz="1800" i="1" baseline="-25000" dirty="0" err="1">
                  <a:solidFill>
                    <a:prstClr val="black"/>
                  </a:solidFill>
                  <a:latin typeface="Calibri" panose="020F0502020204030204"/>
                </a:rPr>
                <a:t>trans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 =</a:t>
              </a:r>
            </a:p>
          </p:txBody>
        </p:sp>
        <p:grpSp>
          <p:nvGrpSpPr>
            <p:cNvPr id="127" name="Group 14">
              <a:extLst>
                <a:ext uri="{FF2B5EF4-FFF2-40B4-BE49-F238E27FC236}">
                  <a16:creationId xmlns:a16="http://schemas.microsoft.com/office/drawing/2014/main" id="{A1CD218D-EFB4-7747-AA6F-A8CADF3189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" y="1677"/>
              <a:ext cx="260" cy="518"/>
              <a:chOff x="155" y="2937"/>
              <a:chExt cx="260" cy="518"/>
            </a:xfrm>
          </p:grpSpPr>
          <p:sp>
            <p:nvSpPr>
              <p:cNvPr id="136" name="Text Box 11">
                <a:extLst>
                  <a:ext uri="{FF2B5EF4-FFF2-40B4-BE49-F238E27FC236}">
                    <a16:creationId xmlns:a16="http://schemas.microsoft.com/office/drawing/2014/main" id="{212B965A-7A53-E448-A951-4473C08E3F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" y="2937"/>
                <a:ext cx="237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1800" i="1">
                    <a:solidFill>
                      <a:prstClr val="black"/>
                    </a:solidFill>
                    <a:latin typeface="Calibri" panose="020F0502020204030204"/>
                  </a:rPr>
                  <a:t>L</a:t>
                </a:r>
              </a:p>
            </p:txBody>
          </p:sp>
          <p:sp>
            <p:nvSpPr>
              <p:cNvPr id="137" name="Text Box 12">
                <a:extLst>
                  <a:ext uri="{FF2B5EF4-FFF2-40B4-BE49-F238E27FC236}">
                    <a16:creationId xmlns:a16="http://schemas.microsoft.com/office/drawing/2014/main" id="{C0714D4B-8571-E443-B70B-3B39AC0A6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" y="3145"/>
                <a:ext cx="260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1800" i="1">
                    <a:solidFill>
                      <a:prstClr val="black"/>
                    </a:solidFill>
                    <a:latin typeface="Calibri" panose="020F0502020204030204"/>
                  </a:rPr>
                  <a:t>R</a:t>
                </a:r>
              </a:p>
            </p:txBody>
          </p:sp>
          <p:sp>
            <p:nvSpPr>
              <p:cNvPr id="138" name="Line 13">
                <a:extLst>
                  <a:ext uri="{FF2B5EF4-FFF2-40B4-BE49-F238E27FC236}">
                    <a16:creationId xmlns:a16="http://schemas.microsoft.com/office/drawing/2014/main" id="{487E8E54-B689-7340-8E19-EEBA8D6E7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" y="3192"/>
                <a:ext cx="18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endParaRPr>
              </a:p>
            </p:txBody>
          </p:sp>
        </p:grpSp>
        <p:grpSp>
          <p:nvGrpSpPr>
            <p:cNvPr id="128" name="Group 19">
              <a:extLst>
                <a:ext uri="{FF2B5EF4-FFF2-40B4-BE49-F238E27FC236}">
                  <a16:creationId xmlns:a16="http://schemas.microsoft.com/office/drawing/2014/main" id="{458C4EA2-733B-9843-BEDB-1D21ADD2E2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1675"/>
              <a:ext cx="1225" cy="534"/>
              <a:chOff x="1401" y="1693"/>
              <a:chExt cx="1225" cy="534"/>
            </a:xfrm>
          </p:grpSpPr>
          <p:sp>
            <p:nvSpPr>
              <p:cNvPr id="132" name="Text Box 6">
                <a:extLst>
                  <a:ext uri="{FF2B5EF4-FFF2-40B4-BE49-F238E27FC236}">
                    <a16:creationId xmlns:a16="http://schemas.microsoft.com/office/drawing/2014/main" id="{9DB04C83-679A-3C40-AE3F-F5626A9A46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5" y="1748"/>
                <a:ext cx="191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150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Text Box 16">
                <a:extLst>
                  <a:ext uri="{FF2B5EF4-FFF2-40B4-BE49-F238E27FC236}">
                    <a16:creationId xmlns:a16="http://schemas.microsoft.com/office/drawing/2014/main" id="{9A4E21FE-242E-F24A-8DFD-378A92E72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" y="1693"/>
                <a:ext cx="877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1800" i="1" dirty="0">
                    <a:solidFill>
                      <a:prstClr val="black"/>
                    </a:solidFill>
                    <a:latin typeface="Calibri" panose="020F0502020204030204"/>
                  </a:rPr>
                  <a:t>8000 bits</a:t>
                </a:r>
              </a:p>
            </p:txBody>
          </p:sp>
          <p:sp>
            <p:nvSpPr>
              <p:cNvPr id="134" name="Text Box 17">
                <a:extLst>
                  <a:ext uri="{FF2B5EF4-FFF2-40B4-BE49-F238E27FC236}">
                    <a16:creationId xmlns:a16="http://schemas.microsoft.com/office/drawing/2014/main" id="{261ED350-3F07-A542-906D-6B34A19F57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1" y="1917"/>
                <a:ext cx="1225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1800" i="1" dirty="0">
                    <a:solidFill>
                      <a:prstClr val="black"/>
                    </a:solidFill>
                    <a:latin typeface="Calibri" panose="020F0502020204030204"/>
                  </a:rPr>
                  <a:t>10</a:t>
                </a:r>
                <a:r>
                  <a:rPr lang="en-US" sz="1800" i="1" baseline="30000" dirty="0">
                    <a:solidFill>
                      <a:prstClr val="black"/>
                    </a:solidFill>
                    <a:latin typeface="Calibri" panose="020F0502020204030204"/>
                  </a:rPr>
                  <a:t>9 </a:t>
                </a:r>
                <a:r>
                  <a:rPr lang="en-US" sz="1800" i="1" dirty="0">
                    <a:solidFill>
                      <a:prstClr val="black"/>
                    </a:solidFill>
                    <a:latin typeface="Calibri" panose="020F0502020204030204"/>
                  </a:rPr>
                  <a:t>bits/sec</a:t>
                </a:r>
              </a:p>
            </p:txBody>
          </p:sp>
          <p:sp>
            <p:nvSpPr>
              <p:cNvPr id="135" name="Line 18">
                <a:extLst>
                  <a:ext uri="{FF2B5EF4-FFF2-40B4-BE49-F238E27FC236}">
                    <a16:creationId xmlns:a16="http://schemas.microsoft.com/office/drawing/2014/main" id="{EDB1D7D2-C87C-9F49-A2A1-833D85EAB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4" y="1950"/>
                <a:ext cx="97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endParaRPr>
              </a:p>
            </p:txBody>
          </p:sp>
        </p:grpSp>
        <p:sp>
          <p:nvSpPr>
            <p:cNvPr id="129" name="Text Box 20">
              <a:extLst>
                <a:ext uri="{FF2B5EF4-FFF2-40B4-BE49-F238E27FC236}">
                  <a16:creationId xmlns:a16="http://schemas.microsoft.com/office/drawing/2014/main" id="{93AC931A-E76C-A440-8E87-B489914F3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" y="1789"/>
              <a:ext cx="25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=</a:t>
              </a:r>
            </a:p>
          </p:txBody>
        </p:sp>
        <p:sp>
          <p:nvSpPr>
            <p:cNvPr id="130" name="Text Box 22">
              <a:extLst>
                <a:ext uri="{FF2B5EF4-FFF2-40B4-BE49-F238E27FC236}">
                  <a16:creationId xmlns:a16="http://schemas.microsoft.com/office/drawing/2014/main" id="{14ADD697-C49B-F141-9DE7-07AC5BD26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1789"/>
              <a:ext cx="25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=</a:t>
              </a:r>
            </a:p>
          </p:txBody>
        </p:sp>
        <p:sp>
          <p:nvSpPr>
            <p:cNvPr id="131" name="Text Box 23">
              <a:extLst>
                <a:ext uri="{FF2B5EF4-FFF2-40B4-BE49-F238E27FC236}">
                  <a16:creationId xmlns:a16="http://schemas.microsoft.com/office/drawing/2014/main" id="{108AD146-F5D0-F14B-AF3A-D8ADCB55A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1777"/>
              <a:ext cx="106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800" i="1">
                  <a:solidFill>
                    <a:prstClr val="black"/>
                  </a:solidFill>
                  <a:latin typeface="Calibri" panose="020F0502020204030204"/>
                </a:rPr>
                <a:t>8 microsecs</a:t>
              </a:r>
            </a:p>
          </p:txBody>
        </p: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B3DFFB42-6FBF-BC4B-ABC2-8ADE611947F8}"/>
              </a:ext>
            </a:extLst>
          </p:cNvPr>
          <p:cNvSpPr txBox="1">
            <a:spLocks noChangeArrowheads="1"/>
          </p:cNvSpPr>
          <p:nvPr/>
        </p:nvSpPr>
        <p:spPr>
          <a:xfrm>
            <a:off x="621807" y="3229883"/>
            <a:ext cx="7292512" cy="7833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7706" lvl="1" indent="-342900" defTabSz="685800">
              <a:spcBef>
                <a:spcPts val="750"/>
              </a:spcBef>
              <a:buClr>
                <a:srgbClr val="0000A3"/>
              </a:buClr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2100" dirty="0" err="1">
                <a:solidFill>
                  <a:prstClr val="black"/>
                </a:solidFill>
                <a:latin typeface="Calibri" panose="020F0502020204030204"/>
              </a:rPr>
              <a:t>ime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to transmit packet into channel: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5A944CFA-EDBD-154A-A022-BFEE848C7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3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  <p:bldP spid="122" grpId="0"/>
      <p:bldP spid="20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D2465DC7-0C2C-0844-AE9F-9804A3CBCD5C}" type="slidenum">
              <a:rPr lang="en-US" sz="1400" smtClean="0">
                <a:latin typeface="Calibri"/>
              </a:rPr>
              <a:pPr algn="r"/>
              <a:t>61</a:t>
            </a:fld>
            <a:endParaRPr lang="en-US" sz="1400" dirty="0">
              <a:latin typeface="Calibri"/>
            </a:endParaRPr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rdt3.0: stop-and-wait operation</a:t>
            </a:r>
          </a:p>
        </p:txBody>
      </p:sp>
      <p:sp>
        <p:nvSpPr>
          <p:cNvPr id="58374" name="Line 3"/>
          <p:cNvSpPr>
            <a:spLocks noChangeShapeType="1"/>
          </p:cNvSpPr>
          <p:nvPr/>
        </p:nvSpPr>
        <p:spPr bwMode="auto">
          <a:xfrm>
            <a:off x="3557589" y="2001839"/>
            <a:ext cx="2227263" cy="922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75" name="Text Box 4"/>
          <p:cNvSpPr txBox="1">
            <a:spLocks noChangeArrowheads="1"/>
          </p:cNvSpPr>
          <p:nvPr/>
        </p:nvSpPr>
        <p:spPr bwMode="auto">
          <a:xfrm>
            <a:off x="233363" y="1797050"/>
            <a:ext cx="3232151" cy="352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first packet bit transmitted, t = 0</a:t>
            </a:r>
          </a:p>
        </p:txBody>
      </p:sp>
      <p:sp>
        <p:nvSpPr>
          <p:cNvPr id="58376" name="Line 5"/>
          <p:cNvSpPr>
            <a:spLocks noChangeShapeType="1"/>
          </p:cNvSpPr>
          <p:nvPr/>
        </p:nvSpPr>
        <p:spPr bwMode="auto">
          <a:xfrm>
            <a:off x="3546476" y="1782763"/>
            <a:ext cx="23813" cy="2913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77" name="Line 6"/>
          <p:cNvSpPr>
            <a:spLocks noChangeShapeType="1"/>
          </p:cNvSpPr>
          <p:nvPr/>
        </p:nvSpPr>
        <p:spPr bwMode="auto">
          <a:xfrm>
            <a:off x="5773740" y="1795464"/>
            <a:ext cx="22225" cy="2890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78" name="Text Box 7"/>
          <p:cNvSpPr txBox="1">
            <a:spLocks noChangeArrowheads="1"/>
          </p:cNvSpPr>
          <p:nvPr/>
        </p:nvSpPr>
        <p:spPr bwMode="auto">
          <a:xfrm>
            <a:off x="3017840" y="1446214"/>
            <a:ext cx="885825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sender</a:t>
            </a:r>
            <a:endParaRPr lang="en-US" dirty="0">
              <a:latin typeface="Times New Roman" charset="0"/>
            </a:endParaRPr>
          </a:p>
        </p:txBody>
      </p:sp>
      <p:sp>
        <p:nvSpPr>
          <p:cNvPr id="58379" name="Text Box 8"/>
          <p:cNvSpPr txBox="1">
            <a:spLocks noChangeArrowheads="1"/>
          </p:cNvSpPr>
          <p:nvPr/>
        </p:nvSpPr>
        <p:spPr bwMode="auto">
          <a:xfrm>
            <a:off x="5195889" y="1446214"/>
            <a:ext cx="946151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receiver</a:t>
            </a:r>
            <a:endParaRPr lang="en-US" dirty="0">
              <a:latin typeface="Times New Roman" charset="0"/>
            </a:endParaRPr>
          </a:p>
        </p:txBody>
      </p:sp>
      <p:sp>
        <p:nvSpPr>
          <p:cNvPr id="58380" name="Line 9"/>
          <p:cNvSpPr>
            <a:spLocks noChangeShapeType="1"/>
          </p:cNvSpPr>
          <p:nvPr/>
        </p:nvSpPr>
        <p:spPr bwMode="auto">
          <a:xfrm>
            <a:off x="3570289" y="1997076"/>
            <a:ext cx="2190751" cy="31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1" name="Line 10"/>
          <p:cNvSpPr>
            <a:spLocks noChangeShapeType="1"/>
          </p:cNvSpPr>
          <p:nvPr/>
        </p:nvSpPr>
        <p:spPr bwMode="auto">
          <a:xfrm>
            <a:off x="3575049" y="4108450"/>
            <a:ext cx="2192339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2" name="Line 11"/>
          <p:cNvSpPr>
            <a:spLocks noChangeShapeType="1"/>
          </p:cNvSpPr>
          <p:nvPr/>
        </p:nvSpPr>
        <p:spPr bwMode="auto">
          <a:xfrm flipV="1">
            <a:off x="3575049" y="3165475"/>
            <a:ext cx="2209800" cy="922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3" name="Freeform 12"/>
          <p:cNvSpPr>
            <a:spLocks/>
          </p:cNvSpPr>
          <p:nvPr/>
        </p:nvSpPr>
        <p:spPr bwMode="auto">
          <a:xfrm>
            <a:off x="3552826" y="1995489"/>
            <a:ext cx="2232025" cy="1155700"/>
          </a:xfrm>
          <a:custGeom>
            <a:avLst/>
            <a:gdLst>
              <a:gd name="T0" fmla="*/ 0 w 2902"/>
              <a:gd name="T1" fmla="*/ 0 h 1185"/>
              <a:gd name="T2" fmla="*/ 1712583866 w 2902"/>
              <a:gd name="T3" fmla="*/ 891236829 h 1185"/>
              <a:gd name="T4" fmla="*/ 1716724880 w 2902"/>
              <a:gd name="T5" fmla="*/ 1127124464 h 1185"/>
              <a:gd name="T6" fmla="*/ 0 w 2902"/>
              <a:gd name="T7" fmla="*/ 234936743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8384" name="Line 13"/>
          <p:cNvSpPr>
            <a:spLocks noChangeShapeType="1"/>
          </p:cNvSpPr>
          <p:nvPr/>
        </p:nvSpPr>
        <p:spPr bwMode="auto">
          <a:xfrm flipH="1">
            <a:off x="3408363" y="1995488"/>
            <a:ext cx="1317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5" name="Line 14"/>
          <p:cNvSpPr>
            <a:spLocks noChangeShapeType="1"/>
          </p:cNvSpPr>
          <p:nvPr/>
        </p:nvSpPr>
        <p:spPr bwMode="auto">
          <a:xfrm flipH="1">
            <a:off x="3408363" y="2236788"/>
            <a:ext cx="1317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6" name="Line 15"/>
          <p:cNvSpPr>
            <a:spLocks noChangeShapeType="1"/>
          </p:cNvSpPr>
          <p:nvPr/>
        </p:nvSpPr>
        <p:spPr bwMode="auto">
          <a:xfrm flipH="1">
            <a:off x="3419475" y="4095750"/>
            <a:ext cx="13335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7" name="Text Box 16"/>
          <p:cNvSpPr txBox="1">
            <a:spLocks noChangeArrowheads="1"/>
          </p:cNvSpPr>
          <p:nvPr/>
        </p:nvSpPr>
        <p:spPr bwMode="auto">
          <a:xfrm>
            <a:off x="2755900" y="2968626"/>
            <a:ext cx="847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  <a:latin typeface="Calibri"/>
              </a:rPr>
              <a:t>RTT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8388" name="Line 17"/>
          <p:cNvSpPr>
            <a:spLocks noChangeShapeType="1"/>
          </p:cNvSpPr>
          <p:nvPr/>
        </p:nvSpPr>
        <p:spPr bwMode="auto">
          <a:xfrm>
            <a:off x="3443288" y="3276601"/>
            <a:ext cx="11112" cy="811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9" name="Line 18"/>
          <p:cNvSpPr>
            <a:spLocks noChangeShapeType="1"/>
          </p:cNvSpPr>
          <p:nvPr/>
        </p:nvSpPr>
        <p:spPr bwMode="auto">
          <a:xfrm flipV="1">
            <a:off x="3448051" y="2259013"/>
            <a:ext cx="3175" cy="76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90" name="Text Box 19"/>
          <p:cNvSpPr txBox="1">
            <a:spLocks noChangeArrowheads="1"/>
          </p:cNvSpPr>
          <p:nvPr/>
        </p:nvSpPr>
        <p:spPr bwMode="auto">
          <a:xfrm>
            <a:off x="1" y="2074864"/>
            <a:ext cx="3465513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last packet bit transmitted, 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t = L / R</a:t>
            </a:r>
            <a:endParaRPr lang="en-US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8391" name="Line 20"/>
          <p:cNvSpPr>
            <a:spLocks noChangeShapeType="1"/>
          </p:cNvSpPr>
          <p:nvPr/>
        </p:nvSpPr>
        <p:spPr bwMode="auto">
          <a:xfrm flipH="1">
            <a:off x="5761038" y="2909888"/>
            <a:ext cx="13335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92" name="Text Box 21"/>
          <p:cNvSpPr txBox="1">
            <a:spLocks noChangeArrowheads="1"/>
          </p:cNvSpPr>
          <p:nvPr/>
        </p:nvSpPr>
        <p:spPr bwMode="auto">
          <a:xfrm>
            <a:off x="5842001" y="2733676"/>
            <a:ext cx="24257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first packet bit arrives</a:t>
            </a:r>
            <a:endParaRPr lang="en-US" dirty="0">
              <a:latin typeface="Times New Roman" charset="0"/>
            </a:endParaRPr>
          </a:p>
        </p:txBody>
      </p:sp>
      <p:sp>
        <p:nvSpPr>
          <p:cNvPr id="58393" name="Line 22"/>
          <p:cNvSpPr>
            <a:spLocks noChangeShapeType="1"/>
          </p:cNvSpPr>
          <p:nvPr/>
        </p:nvSpPr>
        <p:spPr bwMode="auto">
          <a:xfrm>
            <a:off x="5784851" y="3159125"/>
            <a:ext cx="127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94" name="Text Box 23"/>
          <p:cNvSpPr txBox="1">
            <a:spLocks noChangeArrowheads="1"/>
          </p:cNvSpPr>
          <p:nvPr/>
        </p:nvSpPr>
        <p:spPr bwMode="auto">
          <a:xfrm>
            <a:off x="5848351" y="2986089"/>
            <a:ext cx="311467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last packet bit arrives, send ACK</a:t>
            </a:r>
            <a:endParaRPr lang="en-US" dirty="0">
              <a:latin typeface="Times New Roman" charset="0"/>
            </a:endParaRPr>
          </a:p>
        </p:txBody>
      </p:sp>
      <p:sp>
        <p:nvSpPr>
          <p:cNvPr id="58395" name="Text Box 24"/>
          <p:cNvSpPr txBox="1">
            <a:spLocks noChangeArrowheads="1"/>
          </p:cNvSpPr>
          <p:nvPr/>
        </p:nvSpPr>
        <p:spPr bwMode="auto">
          <a:xfrm>
            <a:off x="825500" y="3768726"/>
            <a:ext cx="2686051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ACK arrives, send next </a:t>
            </a:r>
          </a:p>
          <a:p>
            <a:pPr algn="r"/>
            <a:r>
              <a:rPr lang="en-US" dirty="0">
                <a:latin typeface="Calibri"/>
              </a:rPr>
              <a:t>packet, 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t = RTT + L / R</a:t>
            </a:r>
            <a:endParaRPr lang="en-US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8396" name="Freeform 25"/>
          <p:cNvSpPr>
            <a:spLocks/>
          </p:cNvSpPr>
          <p:nvPr/>
        </p:nvSpPr>
        <p:spPr bwMode="auto">
          <a:xfrm>
            <a:off x="3570289" y="4103689"/>
            <a:ext cx="1419225" cy="577850"/>
          </a:xfrm>
          <a:custGeom>
            <a:avLst/>
            <a:gdLst>
              <a:gd name="T0" fmla="*/ 0 w 1845"/>
              <a:gd name="T1" fmla="*/ 0 h 592"/>
              <a:gd name="T2" fmla="*/ 1091707101 w 1845"/>
              <a:gd name="T3" fmla="*/ 564038214 h 592"/>
              <a:gd name="T4" fmla="*/ 647923520 w 1845"/>
              <a:gd name="T5" fmla="*/ 564038214 h 592"/>
              <a:gd name="T6" fmla="*/ 0 w 1845"/>
              <a:gd name="T7" fmla="*/ 235333317 h 592"/>
              <a:gd name="T8" fmla="*/ 0 w 1845"/>
              <a:gd name="T9" fmla="*/ 0 h 5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5"/>
              <a:gd name="T16" fmla="*/ 0 h 592"/>
              <a:gd name="T17" fmla="*/ 1845 w 1845"/>
              <a:gd name="T18" fmla="*/ 592 h 5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5" h="592">
                <a:moveTo>
                  <a:pt x="0" y="0"/>
                </a:moveTo>
                <a:lnTo>
                  <a:pt x="1845" y="592"/>
                </a:lnTo>
                <a:lnTo>
                  <a:pt x="1095" y="592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58397" name="Group 26"/>
          <p:cNvGrpSpPr>
            <a:grpSpLocks/>
          </p:cNvGrpSpPr>
          <p:nvPr/>
        </p:nvGrpSpPr>
        <p:grpSpPr bwMode="auto">
          <a:xfrm>
            <a:off x="3563939" y="4095750"/>
            <a:ext cx="1281112" cy="534988"/>
            <a:chOff x="12315" y="13225"/>
            <a:chExt cx="2775" cy="913"/>
          </a:xfrm>
        </p:grpSpPr>
        <p:sp>
          <p:nvSpPr>
            <p:cNvPr id="58400" name="Line 27"/>
            <p:cNvSpPr>
              <a:spLocks noChangeShapeType="1"/>
            </p:cNvSpPr>
            <p:nvPr/>
          </p:nvSpPr>
          <p:spPr bwMode="auto">
            <a:xfrm>
              <a:off x="12315" y="13225"/>
              <a:ext cx="1587" cy="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58401" name="Line 28"/>
            <p:cNvSpPr>
              <a:spLocks noChangeShapeType="1"/>
            </p:cNvSpPr>
            <p:nvPr/>
          </p:nvSpPr>
          <p:spPr bwMode="auto">
            <a:xfrm>
              <a:off x="13915" y="13737"/>
              <a:ext cx="1175" cy="4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58398" name="Line 29"/>
          <p:cNvSpPr>
            <a:spLocks noChangeShapeType="1"/>
          </p:cNvSpPr>
          <p:nvPr/>
        </p:nvSpPr>
        <p:spPr bwMode="auto">
          <a:xfrm>
            <a:off x="3563939" y="4337051"/>
            <a:ext cx="317500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99" name="Line 30"/>
          <p:cNvSpPr>
            <a:spLocks noChangeShapeType="1"/>
          </p:cNvSpPr>
          <p:nvPr/>
        </p:nvSpPr>
        <p:spPr bwMode="auto">
          <a:xfrm>
            <a:off x="3887789" y="4460875"/>
            <a:ext cx="541337" cy="23495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33" name="Object 31"/>
          <p:cNvGraphicFramePr>
            <a:graphicFrameLocks noChangeAspect="1"/>
          </p:cNvGraphicFramePr>
          <p:nvPr/>
        </p:nvGraphicFramePr>
        <p:xfrm>
          <a:off x="1711325" y="5065713"/>
          <a:ext cx="5994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180654" imgH="501249" progId="Word.Picture.8">
                  <p:embed/>
                </p:oleObj>
              </mc:Choice>
              <mc:Fallback>
                <p:oleObj name="Picture" r:id="rId3" imgW="3180654" imgH="501249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5065713"/>
                        <a:ext cx="599440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712895" y="1538376"/>
            <a:ext cx="1422473" cy="698412"/>
          </a:xfrm>
          <a:prstGeom prst="rect">
            <a:avLst/>
          </a:prstGeom>
          <a:solidFill>
            <a:srgbClr val="E6ECFE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0" dirty="0">
                <a:latin typeface="+mn-lt"/>
              </a:rPr>
              <a:t>Inefficient if</a:t>
            </a:r>
          </a:p>
          <a:p>
            <a:pPr eaLnBrk="1" hangingPunct="1"/>
            <a:r>
              <a:rPr lang="en-US" sz="2000" dirty="0">
                <a:latin typeface="+mn-lt"/>
              </a:rPr>
              <a:t>t</a:t>
            </a:r>
            <a:r>
              <a:rPr lang="en-US" sz="2000" b="0" dirty="0">
                <a:latin typeface="+mn-lt"/>
              </a:rPr>
              <a:t> &lt;&lt; RTT</a:t>
            </a:r>
          </a:p>
        </p:txBody>
      </p:sp>
    </p:spTree>
    <p:extLst>
      <p:ext uri="{BB962C8B-B14F-4D97-AF65-F5344CB8AC3E}">
        <p14:creationId xmlns:p14="http://schemas.microsoft.com/office/powerpoint/2010/main" val="3334929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A0214BFC-8B04-674A-860E-AC83464D27FF}" type="slidenum">
              <a:rPr lang="en-US" sz="1400" smtClean="0">
                <a:latin typeface="Calibri"/>
              </a:rPr>
              <a:pPr algn="r"/>
              <a:t>62</a:t>
            </a:fld>
            <a:endParaRPr lang="en-US" sz="1400" dirty="0">
              <a:latin typeface="Calibri"/>
            </a:endParaRPr>
          </a:p>
        </p:txBody>
      </p:sp>
      <p:sp>
        <p:nvSpPr>
          <p:cNvPr id="573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Performance of rdt3.0 (stop-and-wait)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73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1" y="1600200"/>
            <a:ext cx="8372475" cy="9906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rdt3.0 works, but performance stinks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ex: 1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Gbps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link, 15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ms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prop. delay, 8000 bit packet: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7352" name="Rectangle 11"/>
          <p:cNvSpPr>
            <a:spLocks noChangeArrowheads="1"/>
          </p:cNvSpPr>
          <p:nvPr/>
        </p:nvSpPr>
        <p:spPr bwMode="auto">
          <a:xfrm>
            <a:off x="457201" y="3657600"/>
            <a:ext cx="8372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</a:rPr>
              <a:t>U </a:t>
            </a:r>
            <a:r>
              <a:rPr lang="en-US" sz="2000" baseline="-25000" dirty="0">
                <a:latin typeface="Calibri"/>
              </a:rPr>
              <a:t>sender</a:t>
            </a:r>
            <a:r>
              <a:rPr lang="en-US" sz="2000" dirty="0">
                <a:latin typeface="Calibri"/>
              </a:rPr>
              <a:t>: 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utilization</a:t>
            </a:r>
            <a:r>
              <a:rPr lang="en-US" sz="2000" dirty="0">
                <a:latin typeface="Calibri"/>
              </a:rPr>
              <a:t> – fraction of time sender busy sending</a:t>
            </a:r>
          </a:p>
        </p:txBody>
      </p:sp>
      <p:sp>
        <p:nvSpPr>
          <p:cNvPr id="57353" name="Text Box 13"/>
          <p:cNvSpPr txBox="1">
            <a:spLocks noChangeArrowheads="1"/>
          </p:cNvSpPr>
          <p:nvPr/>
        </p:nvSpPr>
        <p:spPr bwMode="auto">
          <a:xfrm>
            <a:off x="3347780" y="2774950"/>
            <a:ext cx="1846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7354" name="Rectangle 17"/>
          <p:cNvSpPr>
            <a:spLocks noChangeArrowheads="1"/>
          </p:cNvSpPr>
          <p:nvPr/>
        </p:nvSpPr>
        <p:spPr bwMode="auto">
          <a:xfrm>
            <a:off x="533401" y="5105400"/>
            <a:ext cx="8372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</a:rPr>
              <a:t>1KB pkt every 30 msec -&gt; 33kB/sec throughput over 1 Gbps link</a:t>
            </a:r>
          </a:p>
          <a:p>
            <a:pPr lvl="1" eaLnBrk="0" hangingPunct="0"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US" sz="2000" dirty="0">
              <a:latin typeface="Calibri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</a:rPr>
              <a:t>The network protocol limits use of physical resources!</a:t>
            </a: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1981200" y="4191000"/>
          <a:ext cx="5994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3180654" imgH="501249" progId="Word.Picture.8">
                  <p:embed/>
                </p:oleObj>
              </mc:Choice>
              <mc:Fallback>
                <p:oleObj name="Picture" r:id="rId2" imgW="3180654" imgH="501249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191000"/>
                        <a:ext cx="599440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8"/>
          <p:cNvGraphicFramePr>
            <a:graphicFrameLocks noChangeAspect="1"/>
          </p:cNvGraphicFramePr>
          <p:nvPr/>
        </p:nvGraphicFramePr>
        <p:xfrm>
          <a:off x="2149475" y="2676525"/>
          <a:ext cx="49911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87520" imgH="419040" progId="Equation.3">
                  <p:embed/>
                </p:oleObj>
              </mc:Choice>
              <mc:Fallback>
                <p:oleObj name="Equation" r:id="rId4" imgW="23875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5" y="2676525"/>
                        <a:ext cx="49911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081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6B5A8912-2F85-BF48-A0A1-D71C2CA5BC55}" type="slidenum">
              <a:rPr lang="en-US" sz="1400" smtClean="0">
                <a:latin typeface="Calibri"/>
              </a:rPr>
              <a:pPr algn="r"/>
              <a:t>63</a:t>
            </a:fld>
            <a:endParaRPr lang="en-US" sz="1400" dirty="0">
              <a:latin typeface="Calibri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Pipelined (Packet-Window) protocols</a:t>
            </a:r>
            <a:endParaRPr lang="en-US" sz="3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7" y="1304925"/>
            <a:ext cx="7591425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Pipelining: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sender allows multiple,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in-flight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yet-to-be-acknowledged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range of sequence numbers must be increased</a:t>
            </a:r>
          </a:p>
          <a:p>
            <a:pPr lvl="1"/>
            <a:r>
              <a:rPr lang="en-US" sz="2000" dirty="0">
                <a:ea typeface="ＭＳ Ｐゴシック" charset="0"/>
              </a:rPr>
              <a:t>buffering at sender and/or receiver</a:t>
            </a:r>
          </a:p>
        </p:txBody>
      </p:sp>
      <p:pic>
        <p:nvPicPr>
          <p:cNvPr id="60423" name="Picture 5" descr="rdt_pipeline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2890839"/>
            <a:ext cx="6105525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3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Pipelining: increased utilization</a:t>
            </a:r>
            <a:endParaRPr lang="en-US" sz="33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D9612C-CE0F-6C45-B7EC-FE1D2900506E}"/>
              </a:ext>
            </a:extLst>
          </p:cNvPr>
          <p:cNvGrpSpPr/>
          <p:nvPr/>
        </p:nvGrpSpPr>
        <p:grpSpPr>
          <a:xfrm>
            <a:off x="1077686" y="1920140"/>
            <a:ext cx="6858000" cy="2819400"/>
            <a:chOff x="1436915" y="1417186"/>
            <a:chExt cx="9144000" cy="3759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C3BE89-6F62-424C-BFB2-28F71C43CE69}"/>
                </a:ext>
              </a:extLst>
            </p:cNvPr>
            <p:cNvGrpSpPr/>
            <p:nvPr/>
          </p:nvGrpSpPr>
          <p:grpSpPr>
            <a:xfrm>
              <a:off x="1436915" y="1744211"/>
              <a:ext cx="5265738" cy="3432175"/>
              <a:chOff x="1436915" y="1744211"/>
              <a:chExt cx="5265738" cy="3432175"/>
            </a:xfrm>
          </p:grpSpPr>
          <p:sp>
            <p:nvSpPr>
              <p:cNvPr id="271" name="Text Box 4">
                <a:extLst>
                  <a:ext uri="{FF2B5EF4-FFF2-40B4-BE49-F238E27FC236}">
                    <a16:creationId xmlns:a16="http://schemas.microsoft.com/office/drawing/2014/main" id="{8A9D06FA-5302-274C-84A9-DD1CED4599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6915" y="1760086"/>
                <a:ext cx="3086100" cy="3540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first packet bit transmitted, t = 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2" name="Line 5">
                <a:extLst>
                  <a:ext uri="{FF2B5EF4-FFF2-40B4-BE49-F238E27FC236}">
                    <a16:creationId xmlns:a16="http://schemas.microsoft.com/office/drawing/2014/main" id="{EBE74238-0C8D-D64B-8C2E-687BBF228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9215" y="1744211"/>
                <a:ext cx="20638" cy="3284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73" name="Line 6">
                <a:extLst>
                  <a:ext uri="{FF2B5EF4-FFF2-40B4-BE49-F238E27FC236}">
                    <a16:creationId xmlns:a16="http://schemas.microsoft.com/office/drawing/2014/main" id="{0C9FFAAE-DCDE-8044-9CE7-6F8A7B2FC0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0428" y="1756911"/>
                <a:ext cx="22225" cy="33512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90" name="Group 23">
                <a:extLst>
                  <a:ext uri="{FF2B5EF4-FFF2-40B4-BE49-F238E27FC236}">
                    <a16:creationId xmlns:a16="http://schemas.microsoft.com/office/drawing/2014/main" id="{C2DCCE27-7917-EA41-B0D5-20716F45FD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0153" y="4081011"/>
                <a:ext cx="1466850" cy="608013"/>
                <a:chOff x="12502" y="21425"/>
                <a:chExt cx="3400" cy="1025"/>
              </a:xfrm>
            </p:grpSpPr>
            <p:sp>
              <p:nvSpPr>
                <p:cNvPr id="291" name="Line 24">
                  <a:extLst>
                    <a:ext uri="{FF2B5EF4-FFF2-40B4-BE49-F238E27FC236}">
                      <a16:creationId xmlns:a16="http://schemas.microsoft.com/office/drawing/2014/main" id="{A9FA2FEB-7650-5B42-A31A-A637A45CA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502" y="21425"/>
                  <a:ext cx="288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92" name="Freeform 25">
                  <a:extLst>
                    <a:ext uri="{FF2B5EF4-FFF2-40B4-BE49-F238E27FC236}">
                      <a16:creationId xmlns:a16="http://schemas.microsoft.com/office/drawing/2014/main" id="{5BCD89AD-C50C-6545-ADEB-A57C6CDD9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" y="21438"/>
                  <a:ext cx="3075" cy="987"/>
                </a:xfrm>
                <a:custGeom>
                  <a:avLst/>
                  <a:gdLst>
                    <a:gd name="T0" fmla="*/ 0 w 1845"/>
                    <a:gd name="T1" fmla="*/ 0 h 592"/>
                    <a:gd name="T2" fmla="*/ 305147 w 1845"/>
                    <a:gd name="T3" fmla="*/ 98267 h 592"/>
                    <a:gd name="T4" fmla="*/ 181112 w 1845"/>
                    <a:gd name="T5" fmla="*/ 98267 h 592"/>
                    <a:gd name="T6" fmla="*/ 0 w 1845"/>
                    <a:gd name="T7" fmla="*/ 41006 h 592"/>
                    <a:gd name="T8" fmla="*/ 0 w 1845"/>
                    <a:gd name="T9" fmla="*/ 0 h 5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92">
                      <a:moveTo>
                        <a:pt x="0" y="0"/>
                      </a:moveTo>
                      <a:lnTo>
                        <a:pt x="1845" y="592"/>
                      </a:lnTo>
                      <a:lnTo>
                        <a:pt x="1095" y="592"/>
                      </a:lnTo>
                      <a:lnTo>
                        <a:pt x="0" y="2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93" name="Group 26">
                  <a:extLst>
                    <a:ext uri="{FF2B5EF4-FFF2-40B4-BE49-F238E27FC236}">
                      <a16:creationId xmlns:a16="http://schemas.microsoft.com/office/drawing/2014/main" id="{CD5FB7C7-CD97-554F-9528-260B821760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815" y="21425"/>
                  <a:ext cx="2776" cy="913"/>
                  <a:chOff x="12315" y="13225"/>
                  <a:chExt cx="2775" cy="913"/>
                </a:xfrm>
              </p:grpSpPr>
              <p:sp>
                <p:nvSpPr>
                  <p:cNvPr id="296" name="Line 27">
                    <a:extLst>
                      <a:ext uri="{FF2B5EF4-FFF2-40B4-BE49-F238E27FC236}">
                        <a16:creationId xmlns:a16="http://schemas.microsoft.com/office/drawing/2014/main" id="{73F94F66-30C4-DD47-A1F3-8FC6B19EB6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15" y="13225"/>
                    <a:ext cx="1587" cy="51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>
                      <a:solidFill>
                        <a:srgbClr val="000000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97" name="Line 28">
                    <a:extLst>
                      <a:ext uri="{FF2B5EF4-FFF2-40B4-BE49-F238E27FC236}">
                        <a16:creationId xmlns:a16="http://schemas.microsoft.com/office/drawing/2014/main" id="{5CF9459B-BF29-474D-BD49-51BFB74A16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15" y="13737"/>
                    <a:ext cx="1175" cy="40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>
                      <a:solidFill>
                        <a:srgbClr val="000000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94" name="Line 29">
                  <a:extLst>
                    <a:ext uri="{FF2B5EF4-FFF2-40B4-BE49-F238E27FC236}">
                      <a16:creationId xmlns:a16="http://schemas.microsoft.com/office/drawing/2014/main" id="{C83DFF49-AFA9-B447-8725-97F2F7C266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15" y="21837"/>
                  <a:ext cx="687" cy="2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95" name="Line 30">
                  <a:extLst>
                    <a:ext uri="{FF2B5EF4-FFF2-40B4-BE49-F238E27FC236}">
                      <a16:creationId xmlns:a16="http://schemas.microsoft.com/office/drawing/2014/main" id="{9326AF50-13D7-574E-AFF2-CD2DDBD17B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15" y="22048"/>
                  <a:ext cx="1175" cy="40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302" name="Group 35">
                <a:extLst>
                  <a:ext uri="{FF2B5EF4-FFF2-40B4-BE49-F238E27FC236}">
                    <a16:creationId xmlns:a16="http://schemas.microsoft.com/office/drawing/2014/main" id="{22FDE4C6-35BE-AD41-8733-199E0B0C39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9040" y="4319136"/>
                <a:ext cx="1466850" cy="606425"/>
                <a:chOff x="12502" y="21425"/>
                <a:chExt cx="3400" cy="1025"/>
              </a:xfrm>
            </p:grpSpPr>
            <p:sp>
              <p:nvSpPr>
                <p:cNvPr id="303" name="Line 36">
                  <a:extLst>
                    <a:ext uri="{FF2B5EF4-FFF2-40B4-BE49-F238E27FC236}">
                      <a16:creationId xmlns:a16="http://schemas.microsoft.com/office/drawing/2014/main" id="{C65011A2-C10F-4E4E-950F-6344F3BFE5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502" y="21425"/>
                  <a:ext cx="288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304" name="Freeform 37">
                  <a:extLst>
                    <a:ext uri="{FF2B5EF4-FFF2-40B4-BE49-F238E27FC236}">
                      <a16:creationId xmlns:a16="http://schemas.microsoft.com/office/drawing/2014/main" id="{4BC1F15A-0B55-9B41-BB0E-8078C84DD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" y="21438"/>
                  <a:ext cx="3075" cy="987"/>
                </a:xfrm>
                <a:custGeom>
                  <a:avLst/>
                  <a:gdLst>
                    <a:gd name="T0" fmla="*/ 0 w 1845"/>
                    <a:gd name="T1" fmla="*/ 0 h 592"/>
                    <a:gd name="T2" fmla="*/ 305147 w 1845"/>
                    <a:gd name="T3" fmla="*/ 98267 h 592"/>
                    <a:gd name="T4" fmla="*/ 181112 w 1845"/>
                    <a:gd name="T5" fmla="*/ 98267 h 592"/>
                    <a:gd name="T6" fmla="*/ 0 w 1845"/>
                    <a:gd name="T7" fmla="*/ 41006 h 592"/>
                    <a:gd name="T8" fmla="*/ 0 w 1845"/>
                    <a:gd name="T9" fmla="*/ 0 h 5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92">
                      <a:moveTo>
                        <a:pt x="0" y="0"/>
                      </a:moveTo>
                      <a:lnTo>
                        <a:pt x="1845" y="592"/>
                      </a:lnTo>
                      <a:lnTo>
                        <a:pt x="1095" y="592"/>
                      </a:lnTo>
                      <a:lnTo>
                        <a:pt x="0" y="2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305" name="Group 38">
                  <a:extLst>
                    <a:ext uri="{FF2B5EF4-FFF2-40B4-BE49-F238E27FC236}">
                      <a16:creationId xmlns:a16="http://schemas.microsoft.com/office/drawing/2014/main" id="{C74149F6-2BD9-1547-B14C-69B2E641BD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815" y="21425"/>
                  <a:ext cx="2776" cy="913"/>
                  <a:chOff x="12315" y="13225"/>
                  <a:chExt cx="2775" cy="913"/>
                </a:xfrm>
              </p:grpSpPr>
              <p:sp>
                <p:nvSpPr>
                  <p:cNvPr id="308" name="Line 39">
                    <a:extLst>
                      <a:ext uri="{FF2B5EF4-FFF2-40B4-BE49-F238E27FC236}">
                        <a16:creationId xmlns:a16="http://schemas.microsoft.com/office/drawing/2014/main" id="{59CC4175-88B4-8C40-B032-807D24CE24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15" y="13225"/>
                    <a:ext cx="1587" cy="51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>
                      <a:solidFill>
                        <a:srgbClr val="000000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309" name="Line 40">
                    <a:extLst>
                      <a:ext uri="{FF2B5EF4-FFF2-40B4-BE49-F238E27FC236}">
                        <a16:creationId xmlns:a16="http://schemas.microsoft.com/office/drawing/2014/main" id="{2A62733E-86E9-C64F-8671-78D818E6BE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15" y="13737"/>
                    <a:ext cx="1175" cy="40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>
                      <a:solidFill>
                        <a:srgbClr val="000000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306" name="Line 41">
                  <a:extLst>
                    <a:ext uri="{FF2B5EF4-FFF2-40B4-BE49-F238E27FC236}">
                      <a16:creationId xmlns:a16="http://schemas.microsoft.com/office/drawing/2014/main" id="{11893E37-487E-1C43-93FA-50C9B2770C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15" y="21837"/>
                  <a:ext cx="687" cy="2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307" name="Line 42">
                  <a:extLst>
                    <a:ext uri="{FF2B5EF4-FFF2-40B4-BE49-F238E27FC236}">
                      <a16:creationId xmlns:a16="http://schemas.microsoft.com/office/drawing/2014/main" id="{30CC5948-C914-3749-A6FB-7CBA6CEFC2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15" y="22048"/>
                  <a:ext cx="1175" cy="40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310" name="Group 43">
                <a:extLst>
                  <a:ext uri="{FF2B5EF4-FFF2-40B4-BE49-F238E27FC236}">
                    <a16:creationId xmlns:a16="http://schemas.microsoft.com/office/drawing/2014/main" id="{EF1CBAE6-6435-1B41-BF0D-D5BDA59F7D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0153" y="4569961"/>
                <a:ext cx="1466850" cy="606425"/>
                <a:chOff x="12502" y="21425"/>
                <a:chExt cx="3400" cy="1025"/>
              </a:xfrm>
            </p:grpSpPr>
            <p:sp>
              <p:nvSpPr>
                <p:cNvPr id="311" name="Line 44">
                  <a:extLst>
                    <a:ext uri="{FF2B5EF4-FFF2-40B4-BE49-F238E27FC236}">
                      <a16:creationId xmlns:a16="http://schemas.microsoft.com/office/drawing/2014/main" id="{F14701CF-76F1-2A4D-B2B4-A5BD8ECC32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502" y="21425"/>
                  <a:ext cx="288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312" name="Freeform 45">
                  <a:extLst>
                    <a:ext uri="{FF2B5EF4-FFF2-40B4-BE49-F238E27FC236}">
                      <a16:creationId xmlns:a16="http://schemas.microsoft.com/office/drawing/2014/main" id="{731F34A3-5536-D645-BFF8-86128FA9A6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" y="21438"/>
                  <a:ext cx="3075" cy="987"/>
                </a:xfrm>
                <a:custGeom>
                  <a:avLst/>
                  <a:gdLst>
                    <a:gd name="T0" fmla="*/ 0 w 1845"/>
                    <a:gd name="T1" fmla="*/ 0 h 592"/>
                    <a:gd name="T2" fmla="*/ 305147 w 1845"/>
                    <a:gd name="T3" fmla="*/ 98267 h 592"/>
                    <a:gd name="T4" fmla="*/ 181112 w 1845"/>
                    <a:gd name="T5" fmla="*/ 98267 h 592"/>
                    <a:gd name="T6" fmla="*/ 0 w 1845"/>
                    <a:gd name="T7" fmla="*/ 41006 h 592"/>
                    <a:gd name="T8" fmla="*/ 0 w 1845"/>
                    <a:gd name="T9" fmla="*/ 0 h 5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92">
                      <a:moveTo>
                        <a:pt x="0" y="0"/>
                      </a:moveTo>
                      <a:lnTo>
                        <a:pt x="1845" y="592"/>
                      </a:lnTo>
                      <a:lnTo>
                        <a:pt x="1095" y="592"/>
                      </a:lnTo>
                      <a:lnTo>
                        <a:pt x="0" y="2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313" name="Group 46">
                  <a:extLst>
                    <a:ext uri="{FF2B5EF4-FFF2-40B4-BE49-F238E27FC236}">
                      <a16:creationId xmlns:a16="http://schemas.microsoft.com/office/drawing/2014/main" id="{85521E25-61DD-F442-81A5-F4A019724E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815" y="21425"/>
                  <a:ext cx="2776" cy="913"/>
                  <a:chOff x="12315" y="13225"/>
                  <a:chExt cx="2775" cy="913"/>
                </a:xfrm>
              </p:grpSpPr>
              <p:sp>
                <p:nvSpPr>
                  <p:cNvPr id="316" name="Line 47">
                    <a:extLst>
                      <a:ext uri="{FF2B5EF4-FFF2-40B4-BE49-F238E27FC236}">
                        <a16:creationId xmlns:a16="http://schemas.microsoft.com/office/drawing/2014/main" id="{1A001C50-CAEA-3442-AFBA-E51180AC45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15" y="13225"/>
                    <a:ext cx="1587" cy="51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>
                      <a:solidFill>
                        <a:srgbClr val="000000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317" name="Line 48">
                    <a:extLst>
                      <a:ext uri="{FF2B5EF4-FFF2-40B4-BE49-F238E27FC236}">
                        <a16:creationId xmlns:a16="http://schemas.microsoft.com/office/drawing/2014/main" id="{37926C33-0CD4-CD45-BDFA-BADA6AC2CF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15" y="13737"/>
                    <a:ext cx="1175" cy="40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>
                      <a:solidFill>
                        <a:srgbClr val="000000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314" name="Line 49">
                  <a:extLst>
                    <a:ext uri="{FF2B5EF4-FFF2-40B4-BE49-F238E27FC236}">
                      <a16:creationId xmlns:a16="http://schemas.microsoft.com/office/drawing/2014/main" id="{2F091D1F-079B-8B42-8F5F-7A038D533A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15" y="21837"/>
                  <a:ext cx="687" cy="2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315" name="Line 50">
                  <a:extLst>
                    <a:ext uri="{FF2B5EF4-FFF2-40B4-BE49-F238E27FC236}">
                      <a16:creationId xmlns:a16="http://schemas.microsoft.com/office/drawing/2014/main" id="{5D3DE632-11F8-E547-996E-81F2B81B1B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15" y="22048"/>
                  <a:ext cx="1175" cy="40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000000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318" name="Line 51">
                <a:extLst>
                  <a:ext uri="{FF2B5EF4-FFF2-40B4-BE49-F238E27FC236}">
                    <a16:creationId xmlns:a16="http://schemas.microsoft.com/office/drawing/2014/main" id="{DB7CC19A-0A6A-DC4D-BED1-5955B5949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30965" y="3646036"/>
                <a:ext cx="2065338" cy="931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E6FBFC-B25F-574B-9C74-BFE13D65297A}"/>
                </a:ext>
              </a:extLst>
            </p:cNvPr>
            <p:cNvGrpSpPr/>
            <p:nvPr/>
          </p:nvGrpSpPr>
          <p:grpSpPr>
            <a:xfrm>
              <a:off x="1782990" y="1417186"/>
              <a:ext cx="8797925" cy="2974975"/>
              <a:chOff x="1782990" y="1417186"/>
              <a:chExt cx="8797925" cy="2974975"/>
            </a:xfrm>
          </p:grpSpPr>
          <p:sp>
            <p:nvSpPr>
              <p:cNvPr id="270" name="Line 3">
                <a:extLst>
                  <a:ext uri="{FF2B5EF4-FFF2-40B4-BE49-F238E27FC236}">
                    <a16:creationId xmlns:a16="http://schemas.microsoft.com/office/drawing/2014/main" id="{8578E745-D056-4142-B481-0269A6134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740" y="1966461"/>
                <a:ext cx="2082800" cy="931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74" name="Text Box 7">
                <a:extLst>
                  <a:ext uri="{FF2B5EF4-FFF2-40B4-BE49-F238E27FC236}">
                    <a16:creationId xmlns:a16="http://schemas.microsoft.com/office/drawing/2014/main" id="{275A02AE-605A-8841-9D53-53820A5CF6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8840" y="1417186"/>
                <a:ext cx="1042988" cy="355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sender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Text Box 8">
                <a:extLst>
                  <a:ext uri="{FF2B5EF4-FFF2-40B4-BE49-F238E27FC236}">
                    <a16:creationId xmlns:a16="http://schemas.microsoft.com/office/drawing/2014/main" id="{27A750B8-38FA-9A48-B75F-4D9DAA80B3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67665" y="1417186"/>
                <a:ext cx="1108075" cy="355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receiver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Line 9">
                <a:extLst>
                  <a:ext uri="{FF2B5EF4-FFF2-40B4-BE49-F238E27FC236}">
                    <a16:creationId xmlns:a16="http://schemas.microsoft.com/office/drawing/2014/main" id="{9EF9145B-0631-6D40-844E-0FEE146AD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9853" y="1961699"/>
                <a:ext cx="2049462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77" name="Line 10">
                <a:extLst>
                  <a:ext uri="{FF2B5EF4-FFF2-40B4-BE49-F238E27FC236}">
                    <a16:creationId xmlns:a16="http://schemas.microsoft.com/office/drawing/2014/main" id="{89818B7B-1767-9D41-8631-8A3B93FF6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6203" y="4093711"/>
                <a:ext cx="204946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78" name="Freeform 11">
                <a:extLst>
                  <a:ext uri="{FF2B5EF4-FFF2-40B4-BE49-F238E27FC236}">
                    <a16:creationId xmlns:a16="http://schemas.microsoft.com/office/drawing/2014/main" id="{7C53C3B4-7876-5B43-ABD7-074C37F12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978" y="1958524"/>
                <a:ext cx="2087562" cy="1169987"/>
              </a:xfrm>
              <a:custGeom>
                <a:avLst/>
                <a:gdLst>
                  <a:gd name="T0" fmla="*/ 0 w 2902"/>
                  <a:gd name="T1" fmla="*/ 0 h 1185"/>
                  <a:gd name="T2" fmla="*/ 2147483647 w 2902"/>
                  <a:gd name="T3" fmla="*/ 2147483647 h 1185"/>
                  <a:gd name="T4" fmla="*/ 2147483647 w 2902"/>
                  <a:gd name="T5" fmla="*/ 2147483647 h 1185"/>
                  <a:gd name="T6" fmla="*/ 0 w 2902"/>
                  <a:gd name="T7" fmla="*/ 2147483647 h 1185"/>
                  <a:gd name="T8" fmla="*/ 0 w 2902"/>
                  <a:gd name="T9" fmla="*/ 0 h 1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02" h="1185">
                    <a:moveTo>
                      <a:pt x="0" y="0"/>
                    </a:moveTo>
                    <a:lnTo>
                      <a:pt x="2895" y="937"/>
                    </a:lnTo>
                    <a:lnTo>
                      <a:pt x="2902" y="1185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79" name="Line 12">
                <a:extLst>
                  <a:ext uri="{FF2B5EF4-FFF2-40B4-BE49-F238E27FC236}">
                    <a16:creationId xmlns:a16="http://schemas.microsoft.com/office/drawing/2014/main" id="{A956E0A5-AC1B-5447-84D9-4593A3E93C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9040" y="1958524"/>
                <a:ext cx="12382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80" name="Line 13">
                <a:extLst>
                  <a:ext uri="{FF2B5EF4-FFF2-40B4-BE49-F238E27FC236}">
                    <a16:creationId xmlns:a16="http://schemas.microsoft.com/office/drawing/2014/main" id="{4E911566-59D1-CB47-B826-2D5CA791D0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9040" y="2202999"/>
                <a:ext cx="12382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81" name="Text Box 14">
                <a:extLst>
                  <a:ext uri="{FF2B5EF4-FFF2-40B4-BE49-F238E27FC236}">
                    <a16:creationId xmlns:a16="http://schemas.microsoft.com/office/drawing/2014/main" id="{445CA97C-CB18-2644-916B-02A60272C8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990" y="2942774"/>
                <a:ext cx="96520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RTT 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" name="Line 15">
                <a:extLst>
                  <a:ext uri="{FF2B5EF4-FFF2-40B4-BE49-F238E27FC236}">
                    <a16:creationId xmlns:a16="http://schemas.microsoft.com/office/drawing/2014/main" id="{05D08CE0-2B2A-6943-A3AF-E51CE2FDF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2378" y="3253924"/>
                <a:ext cx="9525" cy="82073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83" name="Line 16">
                <a:extLst>
                  <a:ext uri="{FF2B5EF4-FFF2-40B4-BE49-F238E27FC236}">
                    <a16:creationId xmlns:a16="http://schemas.microsoft.com/office/drawing/2014/main" id="{E60C4BA4-F185-6C4D-81D1-73276FF1E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07140" y="2225224"/>
                <a:ext cx="1588" cy="7762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84" name="Text Box 17">
                <a:extLst>
                  <a:ext uri="{FF2B5EF4-FFF2-40B4-BE49-F238E27FC236}">
                    <a16:creationId xmlns:a16="http://schemas.microsoft.com/office/drawing/2014/main" id="{2D2A4BCC-1CF4-BE4F-9159-6547BADEC7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2990" y="2041074"/>
                <a:ext cx="2740025" cy="354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last bit transmitted, t = L / R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5" name="Line 18">
                <a:extLst>
                  <a:ext uri="{FF2B5EF4-FFF2-40B4-BE49-F238E27FC236}">
                    <a16:creationId xmlns:a16="http://schemas.microsoft.com/office/drawing/2014/main" id="{7DA72F70-6275-E44B-B3B2-867A077BB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69315" y="2884036"/>
                <a:ext cx="12541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86" name="Text Box 19">
                <a:extLst>
                  <a:ext uri="{FF2B5EF4-FFF2-40B4-BE49-F238E27FC236}">
                    <a16:creationId xmlns:a16="http://schemas.microsoft.com/office/drawing/2014/main" id="{090538B9-64B8-8249-A097-902A990BDC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5515" y="2706236"/>
                <a:ext cx="2641600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first packet bit arrives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" name="Line 20">
                <a:extLst>
                  <a:ext uri="{FF2B5EF4-FFF2-40B4-BE49-F238E27FC236}">
                    <a16:creationId xmlns:a16="http://schemas.microsoft.com/office/drawing/2014/main" id="{43859A12-C8B1-7F4C-996B-A2335F971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1540" y="3134861"/>
                <a:ext cx="1190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88" name="Text Box 21">
                <a:extLst>
                  <a:ext uri="{FF2B5EF4-FFF2-40B4-BE49-F238E27FC236}">
                    <a16:creationId xmlns:a16="http://schemas.microsoft.com/office/drawing/2014/main" id="{D5887813-0036-6B4B-A7D4-5F561E3F10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50278" y="2958649"/>
                <a:ext cx="3581400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last packet bit arrives, send ACK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9" name="Text Box 22">
                <a:extLst>
                  <a:ext uri="{FF2B5EF4-FFF2-40B4-BE49-F238E27FC236}">
                    <a16:creationId xmlns:a16="http://schemas.microsoft.com/office/drawing/2014/main" id="{FCD4E8AC-1B13-DA41-948F-91A8386496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0628" y="3750811"/>
                <a:ext cx="2635250" cy="64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ACK arrives, send next </a:t>
                </a:r>
              </a:p>
              <a:p>
                <a:pPr algn="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packet, t = RTT + L / R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8" name="Freeform 31">
                <a:extLst>
                  <a:ext uri="{FF2B5EF4-FFF2-40B4-BE49-F238E27FC236}">
                    <a16:creationId xmlns:a16="http://schemas.microsoft.com/office/drawing/2014/main" id="{F38321EB-FAE2-904A-9B81-21D0186CB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740" y="2210936"/>
                <a:ext cx="2087563" cy="1168400"/>
              </a:xfrm>
              <a:custGeom>
                <a:avLst/>
                <a:gdLst>
                  <a:gd name="T0" fmla="*/ 0 w 2902"/>
                  <a:gd name="T1" fmla="*/ 0 h 1185"/>
                  <a:gd name="T2" fmla="*/ 2147483647 w 2902"/>
                  <a:gd name="T3" fmla="*/ 2147483647 h 1185"/>
                  <a:gd name="T4" fmla="*/ 2147483647 w 2902"/>
                  <a:gd name="T5" fmla="*/ 2147483647 h 1185"/>
                  <a:gd name="T6" fmla="*/ 0 w 2902"/>
                  <a:gd name="T7" fmla="*/ 2147483647 h 1185"/>
                  <a:gd name="T8" fmla="*/ 0 w 2902"/>
                  <a:gd name="T9" fmla="*/ 0 h 1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02" h="1185">
                    <a:moveTo>
                      <a:pt x="0" y="0"/>
                    </a:moveTo>
                    <a:lnTo>
                      <a:pt x="2895" y="937"/>
                    </a:lnTo>
                    <a:lnTo>
                      <a:pt x="2902" y="1185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99" name="Freeform 32">
                <a:extLst>
                  <a:ext uri="{FF2B5EF4-FFF2-40B4-BE49-F238E27FC236}">
                    <a16:creationId xmlns:a16="http://schemas.microsoft.com/office/drawing/2014/main" id="{FBE57882-6BB0-FB42-8297-3020DB77F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740" y="2461761"/>
                <a:ext cx="2087563" cy="1168400"/>
              </a:xfrm>
              <a:custGeom>
                <a:avLst/>
                <a:gdLst>
                  <a:gd name="T0" fmla="*/ 0 w 2902"/>
                  <a:gd name="T1" fmla="*/ 0 h 1185"/>
                  <a:gd name="T2" fmla="*/ 2147483647 w 2902"/>
                  <a:gd name="T3" fmla="*/ 2147483647 h 1185"/>
                  <a:gd name="T4" fmla="*/ 2147483647 w 2902"/>
                  <a:gd name="T5" fmla="*/ 2147483647 h 1185"/>
                  <a:gd name="T6" fmla="*/ 0 w 2902"/>
                  <a:gd name="T7" fmla="*/ 2147483647 h 1185"/>
                  <a:gd name="T8" fmla="*/ 0 w 2902"/>
                  <a:gd name="T9" fmla="*/ 0 h 1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02" h="1185">
                    <a:moveTo>
                      <a:pt x="0" y="0"/>
                    </a:moveTo>
                    <a:lnTo>
                      <a:pt x="2895" y="937"/>
                    </a:lnTo>
                    <a:lnTo>
                      <a:pt x="2902" y="1185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0" name="Line 33">
                <a:extLst>
                  <a:ext uri="{FF2B5EF4-FFF2-40B4-BE49-F238E27FC236}">
                    <a16:creationId xmlns:a16="http://schemas.microsoft.com/office/drawing/2014/main" id="{FEACB0C4-D684-9C47-A7A0-8FB12C2D6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6203" y="3142799"/>
                <a:ext cx="2065337" cy="9318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Line 34">
                <a:extLst>
                  <a:ext uri="{FF2B5EF4-FFF2-40B4-BE49-F238E27FC236}">
                    <a16:creationId xmlns:a16="http://schemas.microsoft.com/office/drawing/2014/main" id="{B381B3DB-0359-7246-93D3-750B1DF80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6203" y="3393624"/>
                <a:ext cx="2065337" cy="9318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19" name="Text Box 52">
                <a:extLst>
                  <a:ext uri="{FF2B5EF4-FFF2-40B4-BE49-F238E27FC236}">
                    <a16:creationId xmlns:a16="http://schemas.microsoft.com/office/drawing/2014/main" id="{7C41A37A-EA25-6B42-B8A7-D7B83D3352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7103" y="3212649"/>
                <a:ext cx="3833812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last bit of 2</a:t>
                </a:r>
                <a:r>
                  <a:rPr lang="en-US" altLang="en-US" sz="1200" baseline="300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nd</a:t>
                </a: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 packet arrives, send ACK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" name="Line 53">
                <a:extLst>
                  <a:ext uri="{FF2B5EF4-FFF2-40B4-BE49-F238E27FC236}">
                    <a16:creationId xmlns:a16="http://schemas.microsoft.com/office/drawing/2014/main" id="{87E7DB36-E98C-7E44-A72B-F7EAC66CB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91540" y="3371399"/>
                <a:ext cx="11271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1" name="Line 54">
                <a:extLst>
                  <a:ext uri="{FF2B5EF4-FFF2-40B4-BE49-F238E27FC236}">
                    <a16:creationId xmlns:a16="http://schemas.microsoft.com/office/drawing/2014/main" id="{6F1B7C9A-215A-474C-BA01-5D7C972719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02653" y="3623811"/>
                <a:ext cx="1127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2" name="Text Box 55">
                <a:extLst>
                  <a:ext uri="{FF2B5EF4-FFF2-40B4-BE49-F238E27FC236}">
                    <a16:creationId xmlns:a16="http://schemas.microsoft.com/office/drawing/2014/main" id="{2CD16A00-05F1-344E-A3E7-C5304F7F92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2340" y="3446011"/>
                <a:ext cx="3838575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last bit of 3</a:t>
                </a:r>
                <a:r>
                  <a:rPr lang="en-US" altLang="en-US" sz="1200" baseline="30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rd</a:t>
                </a:r>
                <a:r>
                  <a:rPr lang="en-US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packet arrives, send ACK</a:t>
                </a:r>
                <a:endParaRPr lang="en-US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6176C9-7176-F240-9157-3D2494A14415}"/>
              </a:ext>
            </a:extLst>
          </p:cNvPr>
          <p:cNvGrpSpPr/>
          <p:nvPr/>
        </p:nvGrpSpPr>
        <p:grpSpPr>
          <a:xfrm>
            <a:off x="5177818" y="4113271"/>
            <a:ext cx="2672526" cy="858779"/>
            <a:chOff x="6903757" y="4341361"/>
            <a:chExt cx="3563367" cy="1145039"/>
          </a:xfrm>
        </p:grpSpPr>
        <p:sp>
          <p:nvSpPr>
            <p:cNvPr id="323" name="Text Box 57">
              <a:extLst>
                <a:ext uri="{FF2B5EF4-FFF2-40B4-BE49-F238E27FC236}">
                  <a16:creationId xmlns:a16="http://schemas.microsoft.com/office/drawing/2014/main" id="{FB511FDF-D49A-204F-9558-B726F99E6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3757" y="4341361"/>
              <a:ext cx="3563367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>
                  <a:solidFill>
                    <a:srgbClr val="CC0000"/>
                  </a:solidFill>
                  <a:latin typeface="Arial" charset="0"/>
                </a:rPr>
                <a:t>3-packet pipelining increases</a:t>
              </a:r>
            </a:p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>
                  <a:solidFill>
                    <a:srgbClr val="CC0000"/>
                  </a:solidFill>
                  <a:latin typeface="Arial" charset="0"/>
                </a:rPr>
                <a:t> utilization by a factor of 3!</a:t>
              </a:r>
            </a:p>
          </p:txBody>
        </p:sp>
        <p:sp>
          <p:nvSpPr>
            <p:cNvPr id="324" name="Line 58">
              <a:extLst>
                <a:ext uri="{FF2B5EF4-FFF2-40B4-BE49-F238E27FC236}">
                  <a16:creationId xmlns:a16="http://schemas.microsoft.com/office/drawing/2014/main" id="{D6D6E111-408F-FB4E-BDCF-4A37A9DB3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8840" y="5009699"/>
              <a:ext cx="1360" cy="476701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aphicFrame>
        <p:nvGraphicFramePr>
          <p:cNvPr id="325" name="Object 61">
            <a:extLst>
              <a:ext uri="{FF2B5EF4-FFF2-40B4-BE49-F238E27FC236}">
                <a16:creationId xmlns:a16="http://schemas.microsoft.com/office/drawing/2014/main" id="{A3FC3780-5690-F049-A6E0-28EEB6C29D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4499" y="4814549"/>
          <a:ext cx="506134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2578100" imgH="355600" progId="Word.Picture.8">
                  <p:embed/>
                </p:oleObj>
              </mc:Choice>
              <mc:Fallback>
                <p:oleObj name="Picture" r:id="rId3" imgW="2578100" imgH="355600" progId="Word.Picture.8">
                  <p:embed/>
                  <p:pic>
                    <p:nvPicPr>
                      <p:cNvPr id="325" name="Object 61">
                        <a:extLst>
                          <a:ext uri="{FF2B5EF4-FFF2-40B4-BE49-F238E27FC236}">
                            <a16:creationId xmlns:a16="http://schemas.microsoft.com/office/drawing/2014/main" id="{A3FC3780-5690-F049-A6E0-28EEB6C29D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499" y="4814549"/>
                        <a:ext cx="5061347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Slide Number Placeholder 2">
            <a:extLst>
              <a:ext uri="{FF2B5EF4-FFF2-40B4-BE49-F238E27FC236}">
                <a16:creationId xmlns:a16="http://schemas.microsoft.com/office/drawing/2014/main" id="{5140CCE3-35CF-C249-B39A-9608764C9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8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Sliding Packet Window</a:t>
            </a:r>
          </a:p>
        </p:txBody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153400" cy="4681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FF"/>
                </a:solidFill>
              </a:rPr>
              <a:t>window</a:t>
            </a:r>
            <a:r>
              <a:rPr lang="en-US" sz="2400" dirty="0"/>
              <a:t>  = set of adjacent sequence numbers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size of the set is the </a:t>
            </a:r>
            <a:r>
              <a:rPr lang="en-US" sz="2000" dirty="0">
                <a:solidFill>
                  <a:srgbClr val="0000FF"/>
                </a:solidFill>
              </a:rPr>
              <a:t>window size</a:t>
            </a:r>
            <a:r>
              <a:rPr lang="en-US" sz="2000" i="1" dirty="0"/>
              <a:t>; </a:t>
            </a:r>
            <a:r>
              <a:rPr lang="en-US" sz="2000" dirty="0"/>
              <a:t>assume window size is </a:t>
            </a:r>
            <a:r>
              <a:rPr lang="en-US" sz="2000" i="1" dirty="0">
                <a:solidFill>
                  <a:srgbClr val="0000FF"/>
                </a:solidFill>
              </a:rPr>
              <a:t>n</a:t>
            </a:r>
            <a:endParaRPr lang="en-US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General idea: send up to </a:t>
            </a:r>
            <a:r>
              <a:rPr lang="en-US" sz="2400" i="1" dirty="0"/>
              <a:t>n</a:t>
            </a:r>
            <a:r>
              <a:rPr lang="en-US" sz="2400" dirty="0"/>
              <a:t> packets at a time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Sender can send packets in its window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Receiver can accept packets in its window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Window of acceptable packets “slides” on successful reception/acknowledgement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65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004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435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Sliding Packet Window</a:t>
            </a:r>
          </a:p>
        </p:txBody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4"/>
            <a:ext cx="8229600" cy="9477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Let A be the </a:t>
            </a:r>
            <a:r>
              <a:rPr lang="en-US" sz="2000" dirty="0">
                <a:solidFill>
                  <a:srgbClr val="0000FF"/>
                </a:solidFill>
              </a:rPr>
              <a:t>last </a:t>
            </a:r>
            <a:r>
              <a:rPr lang="en-US" sz="2000" dirty="0" err="1">
                <a:solidFill>
                  <a:srgbClr val="0000FF"/>
                </a:solidFill>
              </a:rPr>
              <a:t>ack</a:t>
            </a:r>
            <a:r>
              <a:rPr lang="en-US" sz="2000" dirty="0" err="1">
                <a:solidFill>
                  <a:srgbClr val="0000FF"/>
                </a:solidFill>
                <a:latin typeface="Arial"/>
              </a:rPr>
              <a:t>’</a:t>
            </a:r>
            <a:r>
              <a:rPr lang="en-US" sz="2000" dirty="0" err="1">
                <a:solidFill>
                  <a:srgbClr val="0000FF"/>
                </a:solidFill>
              </a:rPr>
              <a:t>d</a:t>
            </a:r>
            <a:r>
              <a:rPr lang="en-US" sz="2000" dirty="0">
                <a:solidFill>
                  <a:srgbClr val="0000FF"/>
                </a:solidFill>
              </a:rPr>
              <a:t> packet of sender without gap</a:t>
            </a:r>
            <a:r>
              <a:rPr lang="en-US" sz="2000" dirty="0"/>
              <a:t>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	then window of sender = {A+1, A+2, …, </a:t>
            </a:r>
            <a:r>
              <a:rPr lang="en-US" sz="2000" dirty="0" err="1"/>
              <a:t>A+n</a:t>
            </a: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Let B be the </a:t>
            </a:r>
            <a:r>
              <a:rPr lang="en-US" sz="2000" dirty="0">
                <a:solidFill>
                  <a:srgbClr val="0000FF"/>
                </a:solidFill>
              </a:rPr>
              <a:t>last received packet without gap</a:t>
            </a:r>
            <a:r>
              <a:rPr lang="en-US" sz="2000" dirty="0"/>
              <a:t> by receiver,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	then window of receiver = {B+1,…, </a:t>
            </a:r>
            <a:r>
              <a:rPr lang="en-US" sz="2000" dirty="0" err="1"/>
              <a:t>B+n</a:t>
            </a: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9144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1430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3716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8288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0574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2860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146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432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9718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2004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4290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6576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8862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1148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3434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720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006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Left Brace 50"/>
          <p:cNvSpPr/>
          <p:nvPr/>
        </p:nvSpPr>
        <p:spPr bwMode="auto">
          <a:xfrm rot="5400000">
            <a:off x="3086100" y="48387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24202" y="52578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7421" y="5467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2116713" y="586740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Rectangle 54"/>
          <p:cNvSpPr/>
          <p:nvPr/>
        </p:nvSpPr>
        <p:spPr bwMode="auto">
          <a:xfrm>
            <a:off x="6437335" y="52578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13457" y="5238690"/>
            <a:ext cx="201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6431647" y="57150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29402" y="5602070"/>
            <a:ext cx="196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Acceptable but not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yet received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444471" y="62484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76472" y="6260068"/>
            <a:ext cx="199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received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83795" y="2495489"/>
            <a:ext cx="7795286" cy="1653064"/>
            <a:chOff x="783795" y="2495490"/>
            <a:chExt cx="7795286" cy="1653064"/>
          </a:xfrm>
        </p:grpSpPr>
        <p:sp>
          <p:nvSpPr>
            <p:cNvPr id="2" name="Rectangle 1"/>
            <p:cNvSpPr/>
            <p:nvPr/>
          </p:nvSpPr>
          <p:spPr bwMode="auto">
            <a:xfrm>
              <a:off x="9144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1430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3716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6002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8288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574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2860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5146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7432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9718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2004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4290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6576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8862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148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3434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20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8006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3" name="Left Brace 2"/>
            <p:cNvSpPr/>
            <p:nvPr/>
          </p:nvSpPr>
          <p:spPr bwMode="auto">
            <a:xfrm rot="5400000">
              <a:off x="2628900" y="2095500"/>
              <a:ext cx="381000" cy="198120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67000" y="2495490"/>
              <a:ext cx="30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437335" y="25908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90222" y="2724090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3" name="Straight Arrow Connector 22"/>
            <p:cNvCxnSpPr>
              <a:stCxn id="25" idx="2"/>
              <a:endCxn id="8" idx="0"/>
            </p:cNvCxnSpPr>
            <p:nvPr/>
          </p:nvCxnSpPr>
          <p:spPr bwMode="auto">
            <a:xfrm>
              <a:off x="1649337" y="3093422"/>
              <a:ext cx="27063" cy="33557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6629400" y="2571690"/>
              <a:ext cx="1489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Already </a:t>
              </a:r>
              <a:r>
                <a:rPr lang="en-US" sz="1800" b="0" dirty="0" err="1">
                  <a:latin typeface="+mn-lt"/>
                </a:rPr>
                <a:t>ACK’d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437335" y="306711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84" y="3048000"/>
              <a:ext cx="1936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Sent but not </a:t>
              </a:r>
              <a:r>
                <a:rPr lang="en-US" sz="1800" b="0" dirty="0" err="1">
                  <a:latin typeface="+mn-lt"/>
                </a:rPr>
                <a:t>ACK’d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453911" y="35814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41105" y="3593068"/>
              <a:ext cx="160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Cannot be sent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83795" y="3810000"/>
              <a:ext cx="26452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0" i="1" dirty="0">
                  <a:solidFill>
                    <a:srgbClr val="000090"/>
                  </a:solidFill>
                  <a:latin typeface="+mn-lt"/>
                </a:rPr>
                <a:t>sequence number </a:t>
              </a:r>
              <a:r>
                <a:rPr lang="en-US" sz="1600" b="0" i="1" dirty="0">
                  <a:solidFill>
                    <a:srgbClr val="000090"/>
                  </a:solidFill>
                  <a:latin typeface="+mn-lt"/>
                  <a:sym typeface="Wingdings"/>
                </a:rPr>
                <a:t></a:t>
              </a:r>
              <a:endParaRPr lang="en-US" sz="1600" b="0" i="1" dirty="0">
                <a:solidFill>
                  <a:srgbClr val="000090"/>
                </a:solidFill>
                <a:latin typeface="+mn-lt"/>
              </a:endParaRPr>
            </a:p>
          </p:txBody>
        </p:sp>
      </p:grpSp>
      <p:sp>
        <p:nvSpPr>
          <p:cNvPr id="6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66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55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5" grpId="0" animBg="1"/>
      <p:bldP spid="56" grpId="0"/>
      <p:bldP spid="59" grpId="0" animBg="1"/>
      <p:bldP spid="60" grpId="0"/>
      <p:bldP spid="61" grpId="0" animBg="1"/>
      <p:bldP spid="6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382000" cy="1173162"/>
          </a:xfrm>
        </p:spPr>
        <p:txBody>
          <a:bodyPr/>
          <a:lstStyle/>
          <a:p>
            <a:r>
              <a:rPr lang="en-US" dirty="0"/>
              <a:t>Acknowledgements (1)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19264"/>
            <a:ext cx="8229600" cy="5667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 receiver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858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430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716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002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8288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60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146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432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9718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004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4290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6576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862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1148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434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5720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5400000">
            <a:off x="2857500" y="188601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95602" y="230511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8821" y="2514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888113" y="291471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6208735" y="23051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4857" y="2286000"/>
            <a:ext cx="201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203047" y="2762310"/>
            <a:ext cx="1524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802" y="2649380"/>
            <a:ext cx="196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Acceptable but not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yet received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215871" y="32957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7872" y="3307378"/>
            <a:ext cx="199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received</a:t>
            </a:r>
          </a:p>
        </p:txBody>
      </p:sp>
      <p:sp>
        <p:nvSpPr>
          <p:cNvPr id="33" name="Content Placeholder 1"/>
          <p:cNvSpPr txBox="1">
            <a:spLocks/>
          </p:cNvSpPr>
          <p:nvPr/>
        </p:nvSpPr>
        <p:spPr bwMode="auto">
          <a:xfrm>
            <a:off x="457200" y="4081464"/>
            <a:ext cx="8229600" cy="56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/>
              <a:t>After receiving B+1, B+2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762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9906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2192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4478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6764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905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1336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3622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5908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8194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0480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2766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5052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9624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910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4196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648200" y="5410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Left Brace 51"/>
          <p:cNvSpPr/>
          <p:nvPr/>
        </p:nvSpPr>
        <p:spPr bwMode="auto">
          <a:xfrm rot="5400000">
            <a:off x="3390900" y="42291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29002" y="462909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327229" y="4705290"/>
            <a:ext cx="110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</a:t>
            </a:r>
            <a:r>
              <a:rPr lang="en-US" baseline="-25000" dirty="0" err="1"/>
              <a:t>new</a:t>
            </a:r>
            <a:r>
              <a:rPr lang="en-US" dirty="0"/>
              <a:t>= B+2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421513" y="510540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Content Placeholder 1"/>
          <p:cNvSpPr txBox="1">
            <a:spLocks/>
          </p:cNvSpPr>
          <p:nvPr/>
        </p:nvSpPr>
        <p:spPr bwMode="auto">
          <a:xfrm>
            <a:off x="457200" y="6062664"/>
            <a:ext cx="8229600" cy="56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/>
              <a:t>Receiver sends ACK(B</a:t>
            </a:r>
            <a:r>
              <a:rPr lang="en-US" b="0" baseline="-25000" dirty="0"/>
              <a:t>new</a:t>
            </a:r>
            <a:r>
              <a:rPr lang="en-US" b="0" dirty="0"/>
              <a:t>+1)</a:t>
            </a:r>
          </a:p>
        </p:txBody>
      </p:sp>
      <p:sp>
        <p:nvSpPr>
          <p:cNvPr id="5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67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6" grpId="0"/>
      <p:bldP spid="5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382000" cy="1173162"/>
          </a:xfrm>
        </p:spPr>
        <p:txBody>
          <a:bodyPr/>
          <a:lstStyle/>
          <a:p>
            <a:r>
              <a:rPr lang="en-US" dirty="0"/>
              <a:t>Acknowledgements (2)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19264"/>
            <a:ext cx="8229600" cy="5667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 receiver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858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430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716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002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8288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60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146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432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9718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004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4290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6576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862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1148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434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5720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5400000">
            <a:off x="2857500" y="188601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95602" y="230511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8821" y="2514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888113" y="291471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6208735" y="23051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4857" y="2286000"/>
            <a:ext cx="201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203047" y="2762310"/>
            <a:ext cx="1524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802" y="2649380"/>
            <a:ext cx="196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Acceptable but not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yet received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215871" y="32957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7872" y="3307378"/>
            <a:ext cx="199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received</a:t>
            </a:r>
          </a:p>
        </p:txBody>
      </p:sp>
      <p:sp>
        <p:nvSpPr>
          <p:cNvPr id="33" name="Content Placeholder 1"/>
          <p:cNvSpPr txBox="1">
            <a:spLocks/>
          </p:cNvSpPr>
          <p:nvPr/>
        </p:nvSpPr>
        <p:spPr bwMode="auto">
          <a:xfrm>
            <a:off x="457200" y="4081464"/>
            <a:ext cx="8229600" cy="56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/>
              <a:t>After receiving B+4, B+5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762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9906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2192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4478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6764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905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1336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3622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5908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8194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048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2766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5052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9624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91000" y="5410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419600" y="5410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648200" y="5410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Left Brace 51"/>
          <p:cNvSpPr/>
          <p:nvPr/>
        </p:nvSpPr>
        <p:spPr bwMode="auto">
          <a:xfrm rot="5400000">
            <a:off x="2933700" y="41529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71802" y="462909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52601" y="4705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baseline="-25000" dirty="0"/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1964313" y="510540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Content Placeholder 1"/>
          <p:cNvSpPr txBox="1">
            <a:spLocks/>
          </p:cNvSpPr>
          <p:nvPr/>
        </p:nvSpPr>
        <p:spPr bwMode="auto">
          <a:xfrm>
            <a:off x="457200" y="6062664"/>
            <a:ext cx="8229600" cy="56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/>
              <a:t>Receiver sends </a:t>
            </a:r>
            <a:r>
              <a:rPr lang="en-US" b="0" dirty="0">
                <a:solidFill>
                  <a:srgbClr val="FF0000"/>
                </a:solidFill>
              </a:rPr>
              <a:t>ACK(B+???)</a:t>
            </a:r>
          </a:p>
        </p:txBody>
      </p:sp>
      <p:sp>
        <p:nvSpPr>
          <p:cNvPr id="5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68</a:t>
            </a:fld>
            <a:endParaRPr lang="en-US" sz="1400" dirty="0"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4358" y="4100573"/>
            <a:ext cx="3145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Oh….</a:t>
            </a:r>
          </a:p>
          <a:p>
            <a:r>
              <a:rPr lang="en-US" sz="4800" b="1" dirty="0"/>
              <a:t>how do we recover?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5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6" grpId="0"/>
      <p:bldP spid="5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73162"/>
          </a:xfrm>
        </p:spPr>
        <p:txBody>
          <a:bodyPr/>
          <a:lstStyle/>
          <a:p>
            <a:r>
              <a:rPr lang="en-US" sz="3600" dirty="0"/>
              <a:t>Acknowledgements w/ Sliding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Dealing with loss….</a:t>
            </a:r>
          </a:p>
          <a:p>
            <a:endParaRPr lang="en-US" dirty="0"/>
          </a:p>
          <a:p>
            <a:r>
              <a:rPr lang="en-US" dirty="0"/>
              <a:t>Two common options</a:t>
            </a:r>
          </a:p>
          <a:p>
            <a:pPr lvl="1"/>
            <a:r>
              <a:rPr lang="en-US" dirty="0"/>
              <a:t>Go-Back-N (GBN)</a:t>
            </a:r>
          </a:p>
          <a:p>
            <a:pPr lvl="1"/>
            <a:r>
              <a:rPr lang="en-US" dirty="0"/>
              <a:t>Selective Repeat (SR)</a:t>
            </a:r>
          </a:p>
          <a:p>
            <a:pPr marL="914400" lvl="2" indent="0">
              <a:buNone/>
            </a:pPr>
            <a:r>
              <a:rPr lang="en-US" dirty="0"/>
              <a:t>Also called Selective Acknowledgement (SACK)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69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94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Why a transport layer? </a:t>
            </a:r>
          </a:p>
        </p:txBody>
      </p:sp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1281325" y="6172201"/>
            <a:ext cx="1157076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A</a:t>
            </a:r>
          </a:p>
        </p:txBody>
      </p:sp>
      <p:sp>
        <p:nvSpPr>
          <p:cNvPr id="48" name="Text Box 40"/>
          <p:cNvSpPr txBox="1">
            <a:spLocks noChangeArrowheads="1"/>
          </p:cNvSpPr>
          <p:nvPr/>
        </p:nvSpPr>
        <p:spPr bwMode="auto">
          <a:xfrm>
            <a:off x="6826842" y="6170444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B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762000" y="2819400"/>
            <a:ext cx="2286000" cy="2743200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371600" y="5181600"/>
            <a:ext cx="1066800" cy="6858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 err="1">
                <a:latin typeface="+mn-lt"/>
              </a:rPr>
              <a:t>Datalink</a:t>
            </a:r>
            <a:endParaRPr lang="en-US" sz="1800" b="0" dirty="0">
              <a:latin typeface="+mn-lt"/>
            </a:endParaRPr>
          </a:p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Physical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0" y="3810000"/>
            <a:ext cx="2286000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914400" y="2895600"/>
            <a:ext cx="304800" cy="83820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650256" y="3141553"/>
            <a:ext cx="86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browser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752600" y="2895600"/>
            <a:ext cx="228600" cy="8382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514600" y="2895600"/>
            <a:ext cx="228600" cy="838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209800" y="2895600"/>
            <a:ext cx="2286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5400000">
            <a:off x="1549178" y="3122377"/>
            <a:ext cx="67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telnet</a:t>
            </a:r>
          </a:p>
        </p:txBody>
      </p:sp>
      <p:sp>
        <p:nvSpPr>
          <p:cNvPr id="42" name="TextBox 41"/>
          <p:cNvSpPr txBox="1"/>
          <p:nvPr/>
        </p:nvSpPr>
        <p:spPr>
          <a:xfrm rot="5400000">
            <a:off x="2216250" y="3157257"/>
            <a:ext cx="86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mmedia</a:t>
            </a:r>
            <a:endParaRPr lang="en-US" sz="1600" dirty="0"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 rot="5400000">
            <a:off x="2135922" y="3025852"/>
            <a:ext cx="418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ftp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290935" y="2895600"/>
            <a:ext cx="304800" cy="8382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5400000">
            <a:off x="1031256" y="3149292"/>
            <a:ext cx="86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browser</a:t>
            </a: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524000" y="4648200"/>
            <a:ext cx="762000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IP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914400" y="1524000"/>
            <a:ext cx="2514600" cy="990600"/>
          </a:xfrm>
          <a:prstGeom prst="wedgeEllipseCallout">
            <a:avLst>
              <a:gd name="adj1" fmla="val -4175"/>
              <a:gd name="adj2" fmla="val 88413"/>
            </a:avLst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40" y="1676401"/>
            <a:ext cx="1790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many application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processes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6248400" y="2819400"/>
            <a:ext cx="2286000" cy="2743200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6858000" y="5181600"/>
            <a:ext cx="1066800" cy="6858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 err="1">
                <a:latin typeface="+mn-lt"/>
              </a:rPr>
              <a:t>Datalink</a:t>
            </a:r>
            <a:endParaRPr lang="en-US" sz="1800" b="0" dirty="0">
              <a:latin typeface="+mn-lt"/>
            </a:endParaRPr>
          </a:p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Physical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6248400" y="3810000"/>
            <a:ext cx="2286000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Rectangle 46"/>
          <p:cNvSpPr/>
          <p:nvPr/>
        </p:nvSpPr>
        <p:spPr bwMode="auto">
          <a:xfrm>
            <a:off x="7772400" y="2895600"/>
            <a:ext cx="228600" cy="8382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8110955" y="2895600"/>
            <a:ext cx="2286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5400000">
            <a:off x="7602732" y="3122377"/>
            <a:ext cx="67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telnet</a:t>
            </a:r>
          </a:p>
        </p:txBody>
      </p:sp>
      <p:sp>
        <p:nvSpPr>
          <p:cNvPr id="55" name="TextBox 54"/>
          <p:cNvSpPr txBox="1"/>
          <p:nvPr/>
        </p:nvSpPr>
        <p:spPr>
          <a:xfrm rot="5400000">
            <a:off x="8037077" y="3025852"/>
            <a:ext cx="418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ftp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6477000" y="2895600"/>
            <a:ext cx="1066800" cy="8382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7010400" y="4648200"/>
            <a:ext cx="762000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IP</a:t>
            </a:r>
          </a:p>
        </p:txBody>
      </p:sp>
      <p:sp>
        <p:nvSpPr>
          <p:cNvPr id="37" name="TextBox 36"/>
          <p:cNvSpPr txBox="1"/>
          <p:nvPr/>
        </p:nvSpPr>
        <p:spPr>
          <a:xfrm rot="5400000">
            <a:off x="6645619" y="3003622"/>
            <a:ext cx="7047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HTTP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server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6294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056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70104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>
            <a:off x="72390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74676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73914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>
            <a:off x="73152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>
            <a:off x="70866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>
            <a:off x="68580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/>
          <p:cNvCxnSpPr>
            <a:stCxn id="52" idx="3"/>
            <a:endCxn id="58" idx="1"/>
          </p:cNvCxnSpPr>
          <p:nvPr/>
        </p:nvCxnSpPr>
        <p:spPr bwMode="auto">
          <a:xfrm>
            <a:off x="2286000" y="4838700"/>
            <a:ext cx="47244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arrow"/>
            <a:tailEnd type="arrow"/>
          </a:ln>
          <a:effectLst/>
        </p:spPr>
      </p:cxnSp>
      <p:sp>
        <p:nvSpPr>
          <p:cNvPr id="67" name="Rectangle 10"/>
          <p:cNvSpPr>
            <a:spLocks noChangeArrowheads="1"/>
          </p:cNvSpPr>
          <p:nvPr/>
        </p:nvSpPr>
        <p:spPr bwMode="auto">
          <a:xfrm>
            <a:off x="1143000" y="4038600"/>
            <a:ext cx="13716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Transport</a:t>
            </a:r>
          </a:p>
        </p:txBody>
      </p:sp>
      <p:cxnSp>
        <p:nvCxnSpPr>
          <p:cNvPr id="69" name="Straight Arrow Connector 68"/>
          <p:cNvCxnSpPr>
            <a:stCxn id="67" idx="3"/>
            <a:endCxn id="70" idx="1"/>
          </p:cNvCxnSpPr>
          <p:nvPr/>
        </p:nvCxnSpPr>
        <p:spPr bwMode="auto">
          <a:xfrm>
            <a:off x="2514600" y="4229100"/>
            <a:ext cx="4191000" cy="0"/>
          </a:xfrm>
          <a:prstGeom prst="straightConnector1">
            <a:avLst/>
          </a:prstGeom>
          <a:noFill/>
          <a:ln w="28575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arrow"/>
            <a:tailEnd type="arrow"/>
          </a:ln>
          <a:effectLst/>
        </p:spPr>
      </p:cxnSp>
      <p:sp>
        <p:nvSpPr>
          <p:cNvPr id="70" name="Rectangle 10"/>
          <p:cNvSpPr>
            <a:spLocks noChangeArrowheads="1"/>
          </p:cNvSpPr>
          <p:nvPr/>
        </p:nvSpPr>
        <p:spPr bwMode="auto">
          <a:xfrm>
            <a:off x="6705600" y="4038600"/>
            <a:ext cx="1371600" cy="381000"/>
          </a:xfrm>
          <a:prstGeom prst="rect">
            <a:avLst/>
          </a:prstGeom>
          <a:solidFill>
            <a:srgbClr val="850A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Transport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48000" y="5334000"/>
            <a:ext cx="3200400" cy="1447800"/>
            <a:chOff x="3048000" y="5334000"/>
            <a:chExt cx="3200400" cy="1447800"/>
          </a:xfrm>
        </p:grpSpPr>
        <p:sp>
          <p:nvSpPr>
            <p:cNvPr id="71" name="Oval Callout 70"/>
            <p:cNvSpPr/>
            <p:nvPr/>
          </p:nvSpPr>
          <p:spPr bwMode="auto">
            <a:xfrm>
              <a:off x="3048000" y="5334000"/>
              <a:ext cx="3200400" cy="1447800"/>
            </a:xfrm>
            <a:prstGeom prst="wedgeEllipseCallout">
              <a:avLst>
                <a:gd name="adj1" fmla="val -3177"/>
                <a:gd name="adj2" fmla="val -84936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402986" y="5486400"/>
              <a:ext cx="252414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latin typeface="+mn-lt"/>
                </a:rPr>
                <a:t>Communication </a:t>
              </a:r>
              <a:br>
                <a:rPr lang="en-US" sz="1800" b="0" dirty="0">
                  <a:latin typeface="+mn-lt"/>
                </a:rPr>
              </a:br>
              <a:r>
                <a:rPr lang="en-US" sz="1800" b="0" dirty="0">
                  <a:latin typeface="+mn-lt"/>
                </a:rPr>
                <a:t>between hosts</a:t>
              </a:r>
            </a:p>
            <a:p>
              <a:pPr algn="ctr"/>
              <a:r>
                <a:rPr lang="en-US" sz="1600" b="0" dirty="0">
                  <a:latin typeface="+mn-lt"/>
                </a:rPr>
                <a:t>(128.4.5.6 </a:t>
              </a:r>
              <a:r>
                <a:rPr lang="en-US" sz="1600" b="0" dirty="0">
                  <a:latin typeface="+mn-lt"/>
                  <a:sym typeface="Wingdings"/>
                </a:rPr>
                <a:t>162.99.7.56)</a:t>
              </a:r>
              <a:endParaRPr lang="en-US" sz="1600" b="0" dirty="0">
                <a:latin typeface="+mn-l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200400" y="2286000"/>
            <a:ext cx="2971800" cy="1447800"/>
            <a:chOff x="3124200" y="5257800"/>
            <a:chExt cx="3200400" cy="1447800"/>
          </a:xfrm>
        </p:grpSpPr>
        <p:sp>
          <p:nvSpPr>
            <p:cNvPr id="75" name="Oval Callout 74"/>
            <p:cNvSpPr/>
            <p:nvPr/>
          </p:nvSpPr>
          <p:spPr bwMode="auto">
            <a:xfrm>
              <a:off x="3124200" y="5257800"/>
              <a:ext cx="3200400" cy="1447800"/>
            </a:xfrm>
            <a:prstGeom prst="wedgeEllipseCallout">
              <a:avLst>
                <a:gd name="adj1" fmla="val 623"/>
                <a:gd name="adj2" fmla="val 83029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41332" y="5562600"/>
              <a:ext cx="21895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+mn-lt"/>
                </a:rPr>
                <a:t>Communication</a:t>
              </a:r>
              <a:br>
                <a:rPr lang="en-US" b="0" dirty="0">
                  <a:solidFill>
                    <a:srgbClr val="FF0000"/>
                  </a:solidFill>
                  <a:latin typeface="+mn-lt"/>
                </a:rPr>
              </a:br>
              <a:r>
                <a:rPr lang="en-US" b="0" dirty="0">
                  <a:solidFill>
                    <a:srgbClr val="FF0000"/>
                  </a:solidFill>
                  <a:latin typeface="+mn-lt"/>
                </a:rPr>
                <a:t> between processes</a:t>
              </a:r>
            </a:p>
            <a:p>
              <a:pPr algn="ctr"/>
              <a:r>
                <a:rPr lang="en-US" b="0" dirty="0">
                  <a:solidFill>
                    <a:srgbClr val="FF0000"/>
                  </a:solidFill>
                  <a:latin typeface="+mn-lt"/>
                </a:rPr>
                <a:t>at hosts</a:t>
              </a:r>
            </a:p>
          </p:txBody>
        </p:sp>
      </p:grpSp>
      <p:sp>
        <p:nvSpPr>
          <p:cNvPr id="16" name="Freeform 15"/>
          <p:cNvSpPr/>
          <p:nvPr/>
        </p:nvSpPr>
        <p:spPr>
          <a:xfrm>
            <a:off x="1268347" y="3526104"/>
            <a:ext cx="6447579" cy="778069"/>
          </a:xfrm>
          <a:custGeom>
            <a:avLst/>
            <a:gdLst>
              <a:gd name="connsiteX0" fmla="*/ 163886 w 6447578"/>
              <a:gd name="connsiteY0" fmla="*/ 0 h 778069"/>
              <a:gd name="connsiteX1" fmla="*/ 744887 w 6447578"/>
              <a:gd name="connsiteY1" fmla="*/ 661989 h 778069"/>
              <a:gd name="connsiteX2" fmla="*/ 6041448 w 6447578"/>
              <a:gd name="connsiteY2" fmla="*/ 716028 h 778069"/>
              <a:gd name="connsiteX3" fmla="*/ 6081983 w 6447578"/>
              <a:gd name="connsiteY3" fmla="*/ 13510 h 7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7578" h="778069">
                <a:moveTo>
                  <a:pt x="163886" y="0"/>
                </a:moveTo>
                <a:cubicBezTo>
                  <a:pt x="-35411" y="271325"/>
                  <a:pt x="-234707" y="542651"/>
                  <a:pt x="744887" y="661989"/>
                </a:cubicBezTo>
                <a:cubicBezTo>
                  <a:pt x="1724481" y="781327"/>
                  <a:pt x="5151932" y="824108"/>
                  <a:pt x="6041448" y="716028"/>
                </a:cubicBezTo>
                <a:cubicBezTo>
                  <a:pt x="6930964" y="607948"/>
                  <a:pt x="6081983" y="13510"/>
                  <a:pt x="6081983" y="13510"/>
                </a:cubicBezTo>
              </a:path>
            </a:pathLst>
          </a:custGeom>
          <a:ln w="38100" cmpd="sng">
            <a:solidFill>
              <a:srgbClr val="FF0000"/>
            </a:solidFill>
            <a:headEnd type="arrow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72742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 (GBN)</a:t>
            </a:r>
          </a:p>
        </p:txBody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19263"/>
            <a:ext cx="8686800" cy="4411662"/>
          </a:xfrm>
        </p:spPr>
        <p:txBody>
          <a:bodyPr/>
          <a:lstStyle/>
          <a:p>
            <a:r>
              <a:rPr lang="en-US" sz="2400" dirty="0"/>
              <a:t>Sender transmits up to </a:t>
            </a:r>
            <a:r>
              <a:rPr lang="en-US" sz="2400" i="1" dirty="0"/>
              <a:t>n</a:t>
            </a:r>
            <a:r>
              <a:rPr lang="en-US" sz="2400" dirty="0"/>
              <a:t> unacknowledged packets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Receiver only accepts packets in order</a:t>
            </a:r>
          </a:p>
          <a:p>
            <a:pPr lvl="1"/>
            <a:r>
              <a:rPr lang="en-US" sz="2000" dirty="0"/>
              <a:t>discards out-of-order packets (i.e., packets other than</a:t>
            </a:r>
            <a:r>
              <a:rPr lang="en-US" sz="2000" i="1" dirty="0"/>
              <a:t> B+1</a:t>
            </a:r>
            <a:r>
              <a:rPr lang="en-US" sz="2000" dirty="0"/>
              <a:t>)</a:t>
            </a:r>
          </a:p>
          <a:p>
            <a:r>
              <a:rPr lang="en-US" sz="2400" dirty="0"/>
              <a:t>Receiver uses </a:t>
            </a:r>
            <a:r>
              <a:rPr lang="en-US" sz="2400" dirty="0">
                <a:solidFill>
                  <a:srgbClr val="000090"/>
                </a:solidFill>
              </a:rPr>
              <a:t>cumulative acknowledgements</a:t>
            </a:r>
          </a:p>
          <a:p>
            <a:pPr lvl="1"/>
            <a:r>
              <a:rPr lang="en-US" sz="2000" dirty="0"/>
              <a:t>i.e., sequence# in ACK = next expected in-order sequence# </a:t>
            </a:r>
          </a:p>
          <a:p>
            <a:endParaRPr lang="en-US" sz="2400" dirty="0"/>
          </a:p>
          <a:p>
            <a:r>
              <a:rPr lang="en-US" sz="2400" dirty="0"/>
              <a:t>Sender sets timer for 1</a:t>
            </a:r>
            <a:r>
              <a:rPr lang="en-US" sz="2400" baseline="30000" dirty="0"/>
              <a:t>st</a:t>
            </a:r>
            <a:r>
              <a:rPr lang="en-US" sz="2400" dirty="0"/>
              <a:t> outstanding </a:t>
            </a:r>
            <a:r>
              <a:rPr lang="en-US" sz="2400" dirty="0" err="1"/>
              <a:t>ack</a:t>
            </a:r>
            <a:r>
              <a:rPr lang="en-US" sz="2400" dirty="0"/>
              <a:t> (A+1)</a:t>
            </a:r>
          </a:p>
          <a:p>
            <a:r>
              <a:rPr lang="en-US" sz="2400" dirty="0"/>
              <a:t>If timeout, retransmit </a:t>
            </a:r>
            <a:r>
              <a:rPr lang="en-US" sz="2400" i="1" dirty="0"/>
              <a:t>A+1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sz="2400" dirty="0"/>
              <a:t>… , </a:t>
            </a:r>
            <a:r>
              <a:rPr lang="en-US" sz="2400" i="1" dirty="0" err="1"/>
              <a:t>A+n</a:t>
            </a:r>
            <a:endParaRPr lang="en-US" sz="2400" i="1" dirty="0"/>
          </a:p>
          <a:p>
            <a:endParaRPr lang="en-US" sz="24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70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88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53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with GBN</a:t>
            </a:r>
          </a:p>
        </p:txBody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4"/>
            <a:ext cx="8229600" cy="9477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Let A be the </a:t>
            </a:r>
            <a:r>
              <a:rPr lang="en-US" sz="2000" dirty="0">
                <a:solidFill>
                  <a:srgbClr val="0000FF"/>
                </a:solidFill>
              </a:rPr>
              <a:t>last </a:t>
            </a:r>
            <a:r>
              <a:rPr lang="en-US" sz="2000" dirty="0" err="1">
                <a:solidFill>
                  <a:srgbClr val="0000FF"/>
                </a:solidFill>
              </a:rPr>
              <a:t>ack</a:t>
            </a:r>
            <a:r>
              <a:rPr lang="en-US" sz="2000" dirty="0" err="1">
                <a:solidFill>
                  <a:srgbClr val="0000FF"/>
                </a:solidFill>
                <a:latin typeface="Arial"/>
              </a:rPr>
              <a:t>’</a:t>
            </a:r>
            <a:r>
              <a:rPr lang="en-US" sz="2000" dirty="0" err="1">
                <a:solidFill>
                  <a:srgbClr val="0000FF"/>
                </a:solidFill>
              </a:rPr>
              <a:t>d</a:t>
            </a:r>
            <a:r>
              <a:rPr lang="en-US" sz="2000" dirty="0">
                <a:solidFill>
                  <a:srgbClr val="0000FF"/>
                </a:solidFill>
              </a:rPr>
              <a:t> packet of sender without gap</a:t>
            </a:r>
            <a:r>
              <a:rPr lang="en-US" sz="2000" dirty="0"/>
              <a:t>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	then window of sender = {A+1, A+2, …, </a:t>
            </a:r>
            <a:r>
              <a:rPr lang="en-US" sz="2000" dirty="0" err="1"/>
              <a:t>A+n</a:t>
            </a: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Let B be the </a:t>
            </a:r>
            <a:r>
              <a:rPr lang="en-US" sz="2000" dirty="0">
                <a:solidFill>
                  <a:srgbClr val="0000FF"/>
                </a:solidFill>
              </a:rPr>
              <a:t>last received packet without gap</a:t>
            </a:r>
            <a:r>
              <a:rPr lang="en-US" sz="2000" dirty="0"/>
              <a:t> by receiver,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	then window of receiver = {B+1,…, </a:t>
            </a:r>
            <a:r>
              <a:rPr lang="en-US" sz="2000" dirty="0" err="1"/>
              <a:t>B+n</a:t>
            </a: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" y="34290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43000" y="34290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71600" y="34290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200" y="34290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288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0574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60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5146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32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718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2004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4290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6576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862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1148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3434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8006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" name="Left Brace 2"/>
          <p:cNvSpPr/>
          <p:nvPr/>
        </p:nvSpPr>
        <p:spPr bwMode="auto">
          <a:xfrm rot="5400000">
            <a:off x="2628900" y="20955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2" y="249549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37335" y="25908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90222" y="2724090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3" name="Straight Arrow Connector 22"/>
          <p:cNvCxnSpPr>
            <a:stCxn id="25" idx="2"/>
            <a:endCxn id="8" idx="0"/>
          </p:cNvCxnSpPr>
          <p:nvPr/>
        </p:nvCxnSpPr>
        <p:spPr bwMode="auto">
          <a:xfrm>
            <a:off x="1649337" y="3093422"/>
            <a:ext cx="27063" cy="33557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629400" y="2571690"/>
            <a:ext cx="148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Already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437335" y="306711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42885" y="3048000"/>
            <a:ext cx="193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but not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53911" y="35814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41106" y="3593068"/>
            <a:ext cx="160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sent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9144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1430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3716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8288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0574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2860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146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432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9718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2004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4290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6576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8862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1148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3434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720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006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Left Brace 50"/>
          <p:cNvSpPr/>
          <p:nvPr/>
        </p:nvSpPr>
        <p:spPr bwMode="auto">
          <a:xfrm rot="5400000">
            <a:off x="3086100" y="48387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24202" y="52578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7421" y="5467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2116713" y="586740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Rectangle 54"/>
          <p:cNvSpPr/>
          <p:nvPr/>
        </p:nvSpPr>
        <p:spPr bwMode="auto">
          <a:xfrm>
            <a:off x="6437335" y="52578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13457" y="5238690"/>
            <a:ext cx="201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6431647" y="57150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29402" y="5602070"/>
            <a:ext cx="196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Acceptable but not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yet received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444471" y="62484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76472" y="6260068"/>
            <a:ext cx="199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received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796" y="3810000"/>
            <a:ext cx="26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solidFill>
                  <a:srgbClr val="000090"/>
                </a:solidFill>
                <a:latin typeface="+mn-lt"/>
              </a:rPr>
              <a:t>sequence number </a:t>
            </a:r>
            <a:r>
              <a:rPr lang="en-US" sz="1600" b="0" i="1" dirty="0">
                <a:solidFill>
                  <a:srgbClr val="000090"/>
                </a:solidFill>
                <a:latin typeface="+mn-lt"/>
                <a:sym typeface="Wingdings"/>
              </a:rPr>
              <a:t></a:t>
            </a:r>
            <a:endParaRPr lang="en-US" sz="1600" b="0" i="1" dirty="0">
              <a:solidFill>
                <a:srgbClr val="000090"/>
              </a:solidFill>
              <a:latin typeface="+mn-lt"/>
            </a:endParaRPr>
          </a:p>
        </p:txBody>
      </p:sp>
      <p:sp>
        <p:nvSpPr>
          <p:cNvPr id="6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71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9892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GBN Example w/o Errors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43384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4446050" y="6144575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Time</a:t>
            </a:r>
          </a:p>
        </p:txBody>
      </p:sp>
      <p:sp>
        <p:nvSpPr>
          <p:cNvPr id="1127429" name="Text Box 5"/>
          <p:cNvSpPr txBox="1">
            <a:spLocks noChangeArrowheads="1"/>
          </p:cNvSpPr>
          <p:nvPr/>
        </p:nvSpPr>
        <p:spPr bwMode="auto">
          <a:xfrm>
            <a:off x="2987676" y="1524001"/>
            <a:ext cx="3224238" cy="46165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rgbClr val="0000FF"/>
                </a:solidFill>
                <a:latin typeface="+mn-lt"/>
              </a:rPr>
              <a:t>Window size = 3 packets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5" y="22764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3" name="Line 9"/>
          <p:cNvSpPr>
            <a:spLocks noChangeShapeType="1"/>
          </p:cNvSpPr>
          <p:nvPr/>
        </p:nvSpPr>
        <p:spPr bwMode="auto">
          <a:xfrm flipH="1">
            <a:off x="2011365" y="2886075"/>
            <a:ext cx="5367337" cy="533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2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5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Receiver</a:t>
            </a:r>
          </a:p>
        </p:txBody>
      </p:sp>
      <p:sp>
        <p:nvSpPr>
          <p:cNvPr id="1127437" name="Line 13"/>
          <p:cNvSpPr>
            <a:spLocks noChangeShapeType="1"/>
          </p:cNvSpPr>
          <p:nvPr/>
        </p:nvSpPr>
        <p:spPr bwMode="auto">
          <a:xfrm>
            <a:off x="2011365" y="25812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8" name="Line 14"/>
          <p:cNvSpPr>
            <a:spLocks noChangeShapeType="1"/>
          </p:cNvSpPr>
          <p:nvPr/>
        </p:nvSpPr>
        <p:spPr bwMode="auto">
          <a:xfrm>
            <a:off x="2011365" y="28860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9" name="Line 15"/>
          <p:cNvSpPr>
            <a:spLocks noChangeShapeType="1"/>
          </p:cNvSpPr>
          <p:nvPr/>
        </p:nvSpPr>
        <p:spPr bwMode="auto">
          <a:xfrm flipH="1">
            <a:off x="2011365" y="3190875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495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66" name="Line 42"/>
          <p:cNvSpPr>
            <a:spLocks noChangeShapeType="1"/>
          </p:cNvSpPr>
          <p:nvPr/>
        </p:nvSpPr>
        <p:spPr bwMode="auto">
          <a:xfrm flipH="1">
            <a:off x="1997075" y="3505200"/>
            <a:ext cx="5367339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1127488" name="Group 64"/>
          <p:cNvGrpSpPr>
            <a:grpSpLocks/>
          </p:cNvGrpSpPr>
          <p:nvPr/>
        </p:nvGrpSpPr>
        <p:grpSpPr bwMode="auto">
          <a:xfrm>
            <a:off x="681038" y="1946280"/>
            <a:ext cx="1176338" cy="487364"/>
            <a:chOff x="429" y="1226"/>
            <a:chExt cx="741" cy="307"/>
          </a:xfrm>
        </p:grpSpPr>
        <p:sp>
          <p:nvSpPr>
            <p:cNvPr id="1127444" name="Text Box 20"/>
            <p:cNvSpPr txBox="1">
              <a:spLocks noChangeArrowheads="1"/>
            </p:cNvSpPr>
            <p:nvPr/>
          </p:nvSpPr>
          <p:spPr bwMode="auto">
            <a:xfrm>
              <a:off x="967" y="1248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1</a:t>
              </a:r>
            </a:p>
          </p:txBody>
        </p:sp>
        <p:sp>
          <p:nvSpPr>
            <p:cNvPr id="1127476" name="Text Box 52"/>
            <p:cNvSpPr txBox="1">
              <a:spLocks noChangeArrowheads="1"/>
            </p:cNvSpPr>
            <p:nvPr/>
          </p:nvSpPr>
          <p:spPr bwMode="auto">
            <a:xfrm>
              <a:off x="429" y="1226"/>
              <a:ext cx="34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{1}</a:t>
              </a:r>
            </a:p>
          </p:txBody>
        </p:sp>
      </p:grpSp>
      <p:grpSp>
        <p:nvGrpSpPr>
          <p:cNvPr id="1127489" name="Group 65"/>
          <p:cNvGrpSpPr>
            <a:grpSpLocks/>
          </p:cNvGrpSpPr>
          <p:nvPr/>
        </p:nvGrpSpPr>
        <p:grpSpPr bwMode="auto">
          <a:xfrm>
            <a:off x="338139" y="2289181"/>
            <a:ext cx="1525588" cy="481014"/>
            <a:chOff x="213" y="1442"/>
            <a:chExt cx="961" cy="303"/>
          </a:xfrm>
        </p:grpSpPr>
        <p:sp>
          <p:nvSpPr>
            <p:cNvPr id="1127445" name="Text Box 21"/>
            <p:cNvSpPr txBox="1">
              <a:spLocks noChangeArrowheads="1"/>
            </p:cNvSpPr>
            <p:nvPr/>
          </p:nvSpPr>
          <p:spPr bwMode="auto">
            <a:xfrm>
              <a:off x="971" y="1460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2</a:t>
              </a:r>
            </a:p>
          </p:txBody>
        </p:sp>
        <p:sp>
          <p:nvSpPr>
            <p:cNvPr id="1127477" name="Text Box 53"/>
            <p:cNvSpPr txBox="1">
              <a:spLocks noChangeArrowheads="1"/>
            </p:cNvSpPr>
            <p:nvPr/>
          </p:nvSpPr>
          <p:spPr bwMode="auto">
            <a:xfrm>
              <a:off x="213" y="1442"/>
              <a:ext cx="527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{1, 2}</a:t>
              </a:r>
            </a:p>
          </p:txBody>
        </p:sp>
      </p:grpSp>
      <p:grpSp>
        <p:nvGrpSpPr>
          <p:cNvPr id="1127492" name="Group 68"/>
          <p:cNvGrpSpPr>
            <a:grpSpLocks/>
          </p:cNvGrpSpPr>
          <p:nvPr/>
        </p:nvGrpSpPr>
        <p:grpSpPr bwMode="auto">
          <a:xfrm>
            <a:off x="104776" y="2670183"/>
            <a:ext cx="1758950" cy="461964"/>
            <a:chOff x="66" y="1682"/>
            <a:chExt cx="1108" cy="291"/>
          </a:xfrm>
        </p:grpSpPr>
        <p:sp>
          <p:nvSpPr>
            <p:cNvPr id="1127446" name="Text Box 22"/>
            <p:cNvSpPr txBox="1">
              <a:spLocks noChangeArrowheads="1"/>
            </p:cNvSpPr>
            <p:nvPr/>
          </p:nvSpPr>
          <p:spPr bwMode="auto">
            <a:xfrm>
              <a:off x="971" y="1688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3</a:t>
              </a:r>
            </a:p>
          </p:txBody>
        </p:sp>
        <p:sp>
          <p:nvSpPr>
            <p:cNvPr id="1127478" name="Text Box 54"/>
            <p:cNvSpPr txBox="1">
              <a:spLocks noChangeArrowheads="1"/>
            </p:cNvSpPr>
            <p:nvPr/>
          </p:nvSpPr>
          <p:spPr bwMode="auto">
            <a:xfrm>
              <a:off x="66" y="1682"/>
              <a:ext cx="72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{1, 2, 3}</a:t>
              </a:r>
            </a:p>
          </p:txBody>
        </p:sp>
      </p:grpSp>
      <p:grpSp>
        <p:nvGrpSpPr>
          <p:cNvPr id="1127494" name="Group 70"/>
          <p:cNvGrpSpPr>
            <a:grpSpLocks/>
          </p:cNvGrpSpPr>
          <p:nvPr/>
        </p:nvGrpSpPr>
        <p:grpSpPr bwMode="auto">
          <a:xfrm>
            <a:off x="104776" y="3124208"/>
            <a:ext cx="1758950" cy="519114"/>
            <a:chOff x="66" y="1968"/>
            <a:chExt cx="1108" cy="327"/>
          </a:xfrm>
        </p:grpSpPr>
        <p:sp>
          <p:nvSpPr>
            <p:cNvPr id="1127447" name="Text Box 23"/>
            <p:cNvSpPr txBox="1">
              <a:spLocks noChangeArrowheads="1"/>
            </p:cNvSpPr>
            <p:nvPr/>
          </p:nvSpPr>
          <p:spPr bwMode="auto">
            <a:xfrm>
              <a:off x="971" y="2010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4</a:t>
              </a:r>
            </a:p>
          </p:txBody>
        </p:sp>
        <p:sp>
          <p:nvSpPr>
            <p:cNvPr id="1127479" name="Text Box 55"/>
            <p:cNvSpPr txBox="1">
              <a:spLocks noChangeArrowheads="1"/>
            </p:cNvSpPr>
            <p:nvPr/>
          </p:nvSpPr>
          <p:spPr bwMode="auto">
            <a:xfrm>
              <a:off x="66" y="1968"/>
              <a:ext cx="72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{2, 3, 4}</a:t>
              </a:r>
            </a:p>
          </p:txBody>
        </p:sp>
      </p:grpSp>
      <p:grpSp>
        <p:nvGrpSpPr>
          <p:cNvPr id="1127495" name="Group 71"/>
          <p:cNvGrpSpPr>
            <a:grpSpLocks/>
          </p:cNvGrpSpPr>
          <p:nvPr/>
        </p:nvGrpSpPr>
        <p:grpSpPr bwMode="auto">
          <a:xfrm>
            <a:off x="104776" y="3505205"/>
            <a:ext cx="1758950" cy="474663"/>
            <a:chOff x="66" y="2208"/>
            <a:chExt cx="1108" cy="299"/>
          </a:xfrm>
        </p:grpSpPr>
        <p:sp>
          <p:nvSpPr>
            <p:cNvPr id="1127448" name="Text Box 24"/>
            <p:cNvSpPr txBox="1">
              <a:spLocks noChangeArrowheads="1"/>
            </p:cNvSpPr>
            <p:nvPr/>
          </p:nvSpPr>
          <p:spPr bwMode="auto">
            <a:xfrm>
              <a:off x="971" y="2222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5</a:t>
              </a:r>
            </a:p>
          </p:txBody>
        </p:sp>
        <p:sp>
          <p:nvSpPr>
            <p:cNvPr id="1127480" name="Text Box 56"/>
            <p:cNvSpPr txBox="1">
              <a:spLocks noChangeArrowheads="1"/>
            </p:cNvSpPr>
            <p:nvPr/>
          </p:nvSpPr>
          <p:spPr bwMode="auto">
            <a:xfrm>
              <a:off x="66" y="2208"/>
              <a:ext cx="72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{3, 4, 5}</a:t>
              </a:r>
            </a:p>
          </p:txBody>
        </p:sp>
      </p:grpSp>
      <p:sp>
        <p:nvSpPr>
          <p:cNvPr id="1127483" name="Text Box 59"/>
          <p:cNvSpPr txBox="1">
            <a:spLocks noChangeArrowheads="1"/>
          </p:cNvSpPr>
          <p:nvPr/>
        </p:nvSpPr>
        <p:spPr bwMode="auto">
          <a:xfrm>
            <a:off x="6352" y="1524000"/>
            <a:ext cx="1846861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Sender Window</a:t>
            </a:r>
          </a:p>
        </p:txBody>
      </p:sp>
      <p:sp>
        <p:nvSpPr>
          <p:cNvPr id="1127484" name="Text Box 60"/>
          <p:cNvSpPr txBox="1">
            <a:spLocks noChangeArrowheads="1"/>
          </p:cNvSpPr>
          <p:nvPr/>
        </p:nvSpPr>
        <p:spPr bwMode="auto">
          <a:xfrm>
            <a:off x="6705601" y="1600200"/>
            <a:ext cx="2003755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Receiver Window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114800"/>
            <a:ext cx="5367339" cy="533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69" name="Line 45"/>
          <p:cNvSpPr>
            <a:spLocks noChangeShapeType="1"/>
          </p:cNvSpPr>
          <p:nvPr/>
        </p:nvSpPr>
        <p:spPr bwMode="auto">
          <a:xfrm>
            <a:off x="1997075" y="3810000"/>
            <a:ext cx="5367339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70" name="Line 46"/>
          <p:cNvSpPr>
            <a:spLocks noChangeShapeType="1"/>
          </p:cNvSpPr>
          <p:nvPr/>
        </p:nvSpPr>
        <p:spPr bwMode="auto">
          <a:xfrm>
            <a:off x="1997075" y="4114800"/>
            <a:ext cx="5367339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1127497" name="Group 73"/>
          <p:cNvGrpSpPr>
            <a:grpSpLocks/>
          </p:cNvGrpSpPr>
          <p:nvPr/>
        </p:nvGrpSpPr>
        <p:grpSpPr bwMode="auto">
          <a:xfrm>
            <a:off x="1997075" y="4419600"/>
            <a:ext cx="5367339" cy="1143000"/>
            <a:chOff x="1258" y="2784"/>
            <a:chExt cx="3381" cy="720"/>
          </a:xfrm>
        </p:grpSpPr>
        <p:sp>
          <p:nvSpPr>
            <p:cNvPr id="1127472" name="Line 48"/>
            <p:cNvSpPr>
              <a:spLocks noChangeShapeType="1"/>
            </p:cNvSpPr>
            <p:nvPr/>
          </p:nvSpPr>
          <p:spPr bwMode="auto">
            <a:xfrm flipH="1">
              <a:off x="1258" y="2784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1127473" name="Line 49"/>
            <p:cNvSpPr>
              <a:spLocks noChangeShapeType="1"/>
            </p:cNvSpPr>
            <p:nvPr/>
          </p:nvSpPr>
          <p:spPr bwMode="auto">
            <a:xfrm flipH="1">
              <a:off x="1258" y="2976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1127474" name="Line 50"/>
            <p:cNvSpPr>
              <a:spLocks noChangeShapeType="1"/>
            </p:cNvSpPr>
            <p:nvPr/>
          </p:nvSpPr>
          <p:spPr bwMode="auto">
            <a:xfrm>
              <a:off x="1258" y="2976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1127475" name="Line 51"/>
            <p:cNvSpPr>
              <a:spLocks noChangeShapeType="1"/>
            </p:cNvSpPr>
            <p:nvPr/>
          </p:nvSpPr>
          <p:spPr bwMode="auto">
            <a:xfrm>
              <a:off x="1258" y="316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1127496" name="Group 72"/>
          <p:cNvGrpSpPr>
            <a:grpSpLocks/>
          </p:cNvGrpSpPr>
          <p:nvPr/>
        </p:nvGrpSpPr>
        <p:grpSpPr bwMode="auto">
          <a:xfrm>
            <a:off x="104775" y="3889384"/>
            <a:ext cx="1752600" cy="458789"/>
            <a:chOff x="66" y="2450"/>
            <a:chExt cx="1104" cy="289"/>
          </a:xfrm>
        </p:grpSpPr>
        <p:sp>
          <p:nvSpPr>
            <p:cNvPr id="1127471" name="Text Box 47"/>
            <p:cNvSpPr txBox="1">
              <a:spLocks noChangeArrowheads="1"/>
            </p:cNvSpPr>
            <p:nvPr/>
          </p:nvSpPr>
          <p:spPr bwMode="auto">
            <a:xfrm>
              <a:off x="967" y="245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6</a:t>
              </a:r>
            </a:p>
          </p:txBody>
        </p:sp>
        <p:sp>
          <p:nvSpPr>
            <p:cNvPr id="1127481" name="Text Box 57"/>
            <p:cNvSpPr txBox="1">
              <a:spLocks noChangeArrowheads="1"/>
            </p:cNvSpPr>
            <p:nvPr/>
          </p:nvSpPr>
          <p:spPr bwMode="auto">
            <a:xfrm>
              <a:off x="66" y="2450"/>
              <a:ext cx="72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{4, 5, 6}</a:t>
              </a:r>
            </a:p>
          </p:txBody>
        </p:sp>
      </p:grpSp>
      <p:sp>
        <p:nvSpPr>
          <p:cNvPr id="1127482" name="Text Box 58"/>
          <p:cNvSpPr txBox="1">
            <a:spLocks noChangeArrowheads="1"/>
          </p:cNvSpPr>
          <p:nvPr/>
        </p:nvSpPr>
        <p:spPr bwMode="auto">
          <a:xfrm>
            <a:off x="722346" y="4191000"/>
            <a:ext cx="260439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</p:txBody>
      </p:sp>
      <p:sp>
        <p:nvSpPr>
          <p:cNvPr id="1127486" name="Text Box 62"/>
          <p:cNvSpPr txBox="1">
            <a:spLocks noChangeArrowheads="1"/>
          </p:cNvSpPr>
          <p:nvPr/>
        </p:nvSpPr>
        <p:spPr bwMode="auto">
          <a:xfrm>
            <a:off x="7693059" y="3657600"/>
            <a:ext cx="260439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</p:txBody>
      </p:sp>
      <p:sp>
        <p:nvSpPr>
          <p:cNvPr id="4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72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0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32" grpId="0" animBg="1"/>
      <p:bldP spid="1127433" grpId="0" animBg="1"/>
      <p:bldP spid="1127437" grpId="0" animBg="1"/>
      <p:bldP spid="1127438" grpId="0" animBg="1"/>
      <p:bldP spid="1127439" grpId="0" animBg="1"/>
      <p:bldP spid="1127441" grpId="0" animBg="1"/>
      <p:bldP spid="1127466" grpId="0" animBg="1"/>
      <p:bldP spid="1127468" grpId="0" animBg="1"/>
      <p:bldP spid="1127469" grpId="0" animBg="1"/>
      <p:bldP spid="1127470" grpId="0" animBg="1"/>
      <p:bldP spid="1127482" grpId="0"/>
      <p:bldP spid="112748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GBN Example with Errors</a:t>
            </a:r>
          </a:p>
        </p:txBody>
      </p:sp>
      <p:sp>
        <p:nvSpPr>
          <p:cNvPr id="1149957" name="Text Box 5"/>
          <p:cNvSpPr txBox="1">
            <a:spLocks noChangeArrowheads="1"/>
          </p:cNvSpPr>
          <p:nvPr/>
        </p:nvSpPr>
        <p:spPr bwMode="auto">
          <a:xfrm>
            <a:off x="2799909" y="1438276"/>
            <a:ext cx="3224238" cy="46165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rgbClr val="0000FF"/>
                </a:solidFill>
                <a:latin typeface="+mn-lt"/>
              </a:rPr>
              <a:t>Window size = 3 packets</a:t>
            </a:r>
          </a:p>
        </p:txBody>
      </p:sp>
      <p:sp>
        <p:nvSpPr>
          <p:cNvPr id="1149958" name="Line 6"/>
          <p:cNvSpPr>
            <a:spLocks noChangeShapeType="1"/>
          </p:cNvSpPr>
          <p:nvPr/>
        </p:nvSpPr>
        <p:spPr bwMode="auto">
          <a:xfrm>
            <a:off x="1928813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49959" name="Line 7"/>
          <p:cNvSpPr>
            <a:spLocks noChangeShapeType="1"/>
          </p:cNvSpPr>
          <p:nvPr/>
        </p:nvSpPr>
        <p:spPr bwMode="auto">
          <a:xfrm>
            <a:off x="7283451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49963" name="Text Box 11"/>
          <p:cNvSpPr txBox="1">
            <a:spLocks noChangeArrowheads="1"/>
          </p:cNvSpPr>
          <p:nvPr/>
        </p:nvSpPr>
        <p:spPr bwMode="auto">
          <a:xfrm>
            <a:off x="790077" y="59413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149964" name="Text Box 12"/>
          <p:cNvSpPr txBox="1">
            <a:spLocks noChangeArrowheads="1"/>
          </p:cNvSpPr>
          <p:nvPr/>
        </p:nvSpPr>
        <p:spPr bwMode="auto">
          <a:xfrm>
            <a:off x="6782356" y="59413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Receiver</a:t>
            </a:r>
          </a:p>
        </p:txBody>
      </p:sp>
      <p:grpSp>
        <p:nvGrpSpPr>
          <p:cNvPr id="1150009" name="Group 57"/>
          <p:cNvGrpSpPr>
            <a:grpSpLocks/>
          </p:cNvGrpSpPr>
          <p:nvPr/>
        </p:nvGrpSpPr>
        <p:grpSpPr bwMode="auto">
          <a:xfrm>
            <a:off x="1452563" y="1625600"/>
            <a:ext cx="5843588" cy="2057400"/>
            <a:chOff x="915" y="1024"/>
            <a:chExt cx="3681" cy="1296"/>
          </a:xfrm>
        </p:grpSpPr>
        <p:sp>
          <p:nvSpPr>
            <p:cNvPr id="1149960" name="Line 8"/>
            <p:cNvSpPr>
              <a:spLocks noChangeShapeType="1"/>
            </p:cNvSpPr>
            <p:nvPr/>
          </p:nvSpPr>
          <p:spPr bwMode="auto">
            <a:xfrm>
              <a:off x="1215" y="1210"/>
              <a:ext cx="338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1" name="Line 9"/>
            <p:cNvSpPr>
              <a:spLocks noChangeShapeType="1"/>
            </p:cNvSpPr>
            <p:nvPr/>
          </p:nvSpPr>
          <p:spPr bwMode="auto">
            <a:xfrm flipH="1">
              <a:off x="1215" y="1594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2" name="Line 10"/>
            <p:cNvSpPr>
              <a:spLocks noChangeShapeType="1"/>
            </p:cNvSpPr>
            <p:nvPr/>
          </p:nvSpPr>
          <p:spPr bwMode="auto">
            <a:xfrm>
              <a:off x="1215" y="1984"/>
              <a:ext cx="2295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5" name="Line 13"/>
            <p:cNvSpPr>
              <a:spLocks noChangeShapeType="1"/>
            </p:cNvSpPr>
            <p:nvPr/>
          </p:nvSpPr>
          <p:spPr bwMode="auto">
            <a:xfrm>
              <a:off x="1215" y="1402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6" name="Line 14"/>
            <p:cNvSpPr>
              <a:spLocks noChangeShapeType="1"/>
            </p:cNvSpPr>
            <p:nvPr/>
          </p:nvSpPr>
          <p:spPr bwMode="auto">
            <a:xfrm>
              <a:off x="1215" y="1594"/>
              <a:ext cx="338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7" name="Line 15"/>
            <p:cNvSpPr>
              <a:spLocks noChangeShapeType="1"/>
            </p:cNvSpPr>
            <p:nvPr/>
          </p:nvSpPr>
          <p:spPr bwMode="auto">
            <a:xfrm flipH="1">
              <a:off x="1215" y="1786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8" name="Line 16"/>
            <p:cNvSpPr>
              <a:spLocks noChangeShapeType="1"/>
            </p:cNvSpPr>
            <p:nvPr/>
          </p:nvSpPr>
          <p:spPr bwMode="auto">
            <a:xfrm flipH="1">
              <a:off x="1215" y="1978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72" name="Text Box 20"/>
            <p:cNvSpPr txBox="1">
              <a:spLocks noChangeArrowheads="1"/>
            </p:cNvSpPr>
            <p:nvPr/>
          </p:nvSpPr>
          <p:spPr bwMode="auto">
            <a:xfrm>
              <a:off x="915" y="102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1</a:t>
              </a:r>
            </a:p>
          </p:txBody>
        </p:sp>
        <p:sp>
          <p:nvSpPr>
            <p:cNvPr id="1149973" name="Text Box 21"/>
            <p:cNvSpPr txBox="1">
              <a:spLocks noChangeArrowheads="1"/>
            </p:cNvSpPr>
            <p:nvPr/>
          </p:nvSpPr>
          <p:spPr bwMode="auto">
            <a:xfrm>
              <a:off x="919" y="1236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2</a:t>
              </a:r>
            </a:p>
          </p:txBody>
        </p:sp>
        <p:sp>
          <p:nvSpPr>
            <p:cNvPr id="1149974" name="Text Box 22"/>
            <p:cNvSpPr txBox="1">
              <a:spLocks noChangeArrowheads="1"/>
            </p:cNvSpPr>
            <p:nvPr/>
          </p:nvSpPr>
          <p:spPr bwMode="auto">
            <a:xfrm>
              <a:off x="919" y="146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3</a:t>
              </a:r>
            </a:p>
          </p:txBody>
        </p:sp>
        <p:sp>
          <p:nvSpPr>
            <p:cNvPr id="1149975" name="Text Box 23"/>
            <p:cNvSpPr txBox="1">
              <a:spLocks noChangeArrowheads="1"/>
            </p:cNvSpPr>
            <p:nvPr/>
          </p:nvSpPr>
          <p:spPr bwMode="auto">
            <a:xfrm>
              <a:off x="919" y="174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4</a:t>
              </a:r>
            </a:p>
          </p:txBody>
        </p:sp>
        <p:sp>
          <p:nvSpPr>
            <p:cNvPr id="1149976" name="Text Box 24"/>
            <p:cNvSpPr txBox="1">
              <a:spLocks noChangeArrowheads="1"/>
            </p:cNvSpPr>
            <p:nvPr/>
          </p:nvSpPr>
          <p:spPr bwMode="auto">
            <a:xfrm>
              <a:off x="919" y="1998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5</a:t>
              </a:r>
            </a:p>
          </p:txBody>
        </p:sp>
        <p:sp>
          <p:nvSpPr>
            <p:cNvPr id="1149992" name="Line 40"/>
            <p:cNvSpPr>
              <a:spLocks noChangeShapeType="1"/>
            </p:cNvSpPr>
            <p:nvPr/>
          </p:nvSpPr>
          <p:spPr bwMode="auto">
            <a:xfrm>
              <a:off x="3462" y="2128"/>
              <a:ext cx="9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93" name="Line 41"/>
            <p:cNvSpPr>
              <a:spLocks noChangeShapeType="1"/>
            </p:cNvSpPr>
            <p:nvPr/>
          </p:nvSpPr>
          <p:spPr bwMode="auto">
            <a:xfrm flipH="1">
              <a:off x="3462" y="2128"/>
              <a:ext cx="9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150010" name="Group 58"/>
          <p:cNvGrpSpPr>
            <a:grpSpLocks/>
          </p:cNvGrpSpPr>
          <p:nvPr/>
        </p:nvGrpSpPr>
        <p:grpSpPr bwMode="auto">
          <a:xfrm>
            <a:off x="1458914" y="3454400"/>
            <a:ext cx="5837239" cy="828675"/>
            <a:chOff x="919" y="2176"/>
            <a:chExt cx="3677" cy="522"/>
          </a:xfrm>
        </p:grpSpPr>
        <p:sp>
          <p:nvSpPr>
            <p:cNvPr id="1149969" name="Line 17"/>
            <p:cNvSpPr>
              <a:spLocks noChangeShapeType="1"/>
            </p:cNvSpPr>
            <p:nvPr/>
          </p:nvSpPr>
          <p:spPr bwMode="auto">
            <a:xfrm>
              <a:off x="1215" y="2176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70" name="Line 18"/>
            <p:cNvSpPr>
              <a:spLocks noChangeShapeType="1"/>
            </p:cNvSpPr>
            <p:nvPr/>
          </p:nvSpPr>
          <p:spPr bwMode="auto">
            <a:xfrm>
              <a:off x="1215" y="2362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77" name="Text Box 25"/>
            <p:cNvSpPr txBox="1">
              <a:spLocks noChangeArrowheads="1"/>
            </p:cNvSpPr>
            <p:nvPr/>
          </p:nvSpPr>
          <p:spPr bwMode="auto">
            <a:xfrm>
              <a:off x="919" y="218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6</a:t>
              </a:r>
            </a:p>
          </p:txBody>
        </p:sp>
      </p:grpSp>
      <p:grpSp>
        <p:nvGrpSpPr>
          <p:cNvPr id="1150013" name="Group 61"/>
          <p:cNvGrpSpPr>
            <a:grpSpLocks/>
          </p:cNvGrpSpPr>
          <p:nvPr/>
        </p:nvGrpSpPr>
        <p:grpSpPr bwMode="auto">
          <a:xfrm>
            <a:off x="-87312" y="3124200"/>
            <a:ext cx="2036763" cy="1905000"/>
            <a:chOff x="-55" y="1968"/>
            <a:chExt cx="1283" cy="1200"/>
          </a:xfrm>
        </p:grpSpPr>
        <p:sp>
          <p:nvSpPr>
            <p:cNvPr id="1150014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5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6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7" name="Text Box 65"/>
            <p:cNvSpPr txBox="1">
              <a:spLocks noChangeArrowheads="1"/>
            </p:cNvSpPr>
            <p:nvPr/>
          </p:nvSpPr>
          <p:spPr bwMode="auto">
            <a:xfrm>
              <a:off x="-55" y="2160"/>
              <a:ext cx="654" cy="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rgbClr val="FF0000"/>
                  </a:solidFill>
                  <a:latin typeface="+mn-lt"/>
                </a:rPr>
                <a:t>Timeout</a:t>
              </a:r>
            </a:p>
            <a:p>
              <a:pPr eaLnBrk="1" hangingPunct="1"/>
              <a:r>
                <a:rPr lang="en-US" sz="2000">
                  <a:solidFill>
                    <a:srgbClr val="FF0000"/>
                  </a:solidFill>
                  <a:latin typeface="+mn-lt"/>
                </a:rPr>
                <a:t>Packet 4</a:t>
              </a:r>
            </a:p>
          </p:txBody>
        </p:sp>
      </p:grpSp>
      <p:grpSp>
        <p:nvGrpSpPr>
          <p:cNvPr id="1150018" name="Group 66"/>
          <p:cNvGrpSpPr>
            <a:grpSpLocks/>
          </p:cNvGrpSpPr>
          <p:nvPr/>
        </p:nvGrpSpPr>
        <p:grpSpPr bwMode="auto">
          <a:xfrm>
            <a:off x="1595437" y="4810126"/>
            <a:ext cx="5686427" cy="1031875"/>
            <a:chOff x="1005" y="3030"/>
            <a:chExt cx="3582" cy="650"/>
          </a:xfrm>
        </p:grpSpPr>
        <p:sp>
          <p:nvSpPr>
            <p:cNvPr id="1150019" name="Text Box 67"/>
            <p:cNvSpPr txBox="1">
              <a:spLocks noChangeArrowheads="1"/>
            </p:cNvSpPr>
            <p:nvPr/>
          </p:nvSpPr>
          <p:spPr bwMode="auto">
            <a:xfrm>
              <a:off x="1022" y="3030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4</a:t>
              </a:r>
            </a:p>
          </p:txBody>
        </p:sp>
        <p:sp>
          <p:nvSpPr>
            <p:cNvPr id="1150020" name="Text Box 68"/>
            <p:cNvSpPr txBox="1">
              <a:spLocks noChangeArrowheads="1"/>
            </p:cNvSpPr>
            <p:nvPr/>
          </p:nvSpPr>
          <p:spPr bwMode="auto">
            <a:xfrm>
              <a:off x="1022" y="317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5</a:t>
              </a:r>
            </a:p>
          </p:txBody>
        </p:sp>
        <p:sp>
          <p:nvSpPr>
            <p:cNvPr id="1150021" name="Text Box 69"/>
            <p:cNvSpPr txBox="1">
              <a:spLocks noChangeArrowheads="1"/>
            </p:cNvSpPr>
            <p:nvPr/>
          </p:nvSpPr>
          <p:spPr bwMode="auto">
            <a:xfrm>
              <a:off x="1005" y="3318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6</a:t>
              </a:r>
            </a:p>
          </p:txBody>
        </p:sp>
        <p:sp>
          <p:nvSpPr>
            <p:cNvPr id="1150022" name="Line 70"/>
            <p:cNvSpPr>
              <a:spLocks noChangeShapeType="1"/>
            </p:cNvSpPr>
            <p:nvPr/>
          </p:nvSpPr>
          <p:spPr bwMode="auto">
            <a:xfrm>
              <a:off x="1206" y="316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23" name="Line 71"/>
            <p:cNvSpPr>
              <a:spLocks noChangeShapeType="1"/>
            </p:cNvSpPr>
            <p:nvPr/>
          </p:nvSpPr>
          <p:spPr bwMode="auto">
            <a:xfrm>
              <a:off x="1206" y="324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24" name="Line 72"/>
            <p:cNvSpPr>
              <a:spLocks noChangeShapeType="1"/>
            </p:cNvSpPr>
            <p:nvPr/>
          </p:nvSpPr>
          <p:spPr bwMode="auto">
            <a:xfrm>
              <a:off x="1206" y="3344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73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3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GBN Example with Errors - ALTERNATIVE</a:t>
            </a:r>
          </a:p>
        </p:txBody>
      </p:sp>
      <p:sp>
        <p:nvSpPr>
          <p:cNvPr id="1149957" name="Text Box 5"/>
          <p:cNvSpPr txBox="1">
            <a:spLocks noChangeArrowheads="1"/>
          </p:cNvSpPr>
          <p:nvPr/>
        </p:nvSpPr>
        <p:spPr bwMode="auto">
          <a:xfrm>
            <a:off x="2799909" y="1438276"/>
            <a:ext cx="3224238" cy="46165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rgbClr val="0000FF"/>
                </a:solidFill>
                <a:latin typeface="+mn-lt"/>
              </a:rPr>
              <a:t>Window size = 3 packets</a:t>
            </a:r>
          </a:p>
        </p:txBody>
      </p:sp>
      <p:sp>
        <p:nvSpPr>
          <p:cNvPr id="1149958" name="Line 6"/>
          <p:cNvSpPr>
            <a:spLocks noChangeShapeType="1"/>
          </p:cNvSpPr>
          <p:nvPr/>
        </p:nvSpPr>
        <p:spPr bwMode="auto">
          <a:xfrm>
            <a:off x="1928813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49959" name="Line 7"/>
          <p:cNvSpPr>
            <a:spLocks noChangeShapeType="1"/>
          </p:cNvSpPr>
          <p:nvPr/>
        </p:nvSpPr>
        <p:spPr bwMode="auto">
          <a:xfrm>
            <a:off x="7283451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49963" name="Text Box 11"/>
          <p:cNvSpPr txBox="1">
            <a:spLocks noChangeArrowheads="1"/>
          </p:cNvSpPr>
          <p:nvPr/>
        </p:nvSpPr>
        <p:spPr bwMode="auto">
          <a:xfrm>
            <a:off x="790077" y="59413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149964" name="Text Box 12"/>
          <p:cNvSpPr txBox="1">
            <a:spLocks noChangeArrowheads="1"/>
          </p:cNvSpPr>
          <p:nvPr/>
        </p:nvSpPr>
        <p:spPr bwMode="auto">
          <a:xfrm>
            <a:off x="6782356" y="59413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Receiver</a:t>
            </a:r>
          </a:p>
        </p:txBody>
      </p:sp>
      <p:grpSp>
        <p:nvGrpSpPr>
          <p:cNvPr id="1150009" name="Group 57"/>
          <p:cNvGrpSpPr>
            <a:grpSpLocks/>
          </p:cNvGrpSpPr>
          <p:nvPr/>
        </p:nvGrpSpPr>
        <p:grpSpPr bwMode="auto">
          <a:xfrm>
            <a:off x="1452563" y="1625600"/>
            <a:ext cx="5843588" cy="1595438"/>
            <a:chOff x="915" y="1024"/>
            <a:chExt cx="3681" cy="1005"/>
          </a:xfrm>
        </p:grpSpPr>
        <p:sp>
          <p:nvSpPr>
            <p:cNvPr id="1149960" name="Line 8"/>
            <p:cNvSpPr>
              <a:spLocks noChangeShapeType="1"/>
            </p:cNvSpPr>
            <p:nvPr/>
          </p:nvSpPr>
          <p:spPr bwMode="auto">
            <a:xfrm>
              <a:off x="1215" y="1210"/>
              <a:ext cx="338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1" name="Line 9"/>
            <p:cNvSpPr>
              <a:spLocks noChangeShapeType="1"/>
            </p:cNvSpPr>
            <p:nvPr/>
          </p:nvSpPr>
          <p:spPr bwMode="auto">
            <a:xfrm flipH="1">
              <a:off x="1215" y="1594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6" name="Line 14"/>
            <p:cNvSpPr>
              <a:spLocks noChangeShapeType="1"/>
            </p:cNvSpPr>
            <p:nvPr/>
          </p:nvSpPr>
          <p:spPr bwMode="auto">
            <a:xfrm>
              <a:off x="1215" y="1594"/>
              <a:ext cx="338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72" name="Text Box 20"/>
            <p:cNvSpPr txBox="1">
              <a:spLocks noChangeArrowheads="1"/>
            </p:cNvSpPr>
            <p:nvPr/>
          </p:nvSpPr>
          <p:spPr bwMode="auto">
            <a:xfrm>
              <a:off x="915" y="102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1</a:t>
              </a:r>
            </a:p>
          </p:txBody>
        </p:sp>
        <p:sp>
          <p:nvSpPr>
            <p:cNvPr id="1149973" name="Text Box 21"/>
            <p:cNvSpPr txBox="1">
              <a:spLocks noChangeArrowheads="1"/>
            </p:cNvSpPr>
            <p:nvPr/>
          </p:nvSpPr>
          <p:spPr bwMode="auto">
            <a:xfrm>
              <a:off x="919" y="1236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2</a:t>
              </a:r>
            </a:p>
          </p:txBody>
        </p:sp>
        <p:sp>
          <p:nvSpPr>
            <p:cNvPr id="1149974" name="Text Box 22"/>
            <p:cNvSpPr txBox="1">
              <a:spLocks noChangeArrowheads="1"/>
            </p:cNvSpPr>
            <p:nvPr/>
          </p:nvSpPr>
          <p:spPr bwMode="auto">
            <a:xfrm>
              <a:off x="919" y="146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3</a:t>
              </a:r>
            </a:p>
          </p:txBody>
        </p:sp>
        <p:sp>
          <p:nvSpPr>
            <p:cNvPr id="1149975" name="Text Box 23"/>
            <p:cNvSpPr txBox="1">
              <a:spLocks noChangeArrowheads="1"/>
            </p:cNvSpPr>
            <p:nvPr/>
          </p:nvSpPr>
          <p:spPr bwMode="auto">
            <a:xfrm>
              <a:off x="919" y="174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4</a:t>
              </a:r>
            </a:p>
          </p:txBody>
        </p:sp>
        <p:sp>
          <p:nvSpPr>
            <p:cNvPr id="1149992" name="Line 40"/>
            <p:cNvSpPr>
              <a:spLocks noChangeShapeType="1"/>
            </p:cNvSpPr>
            <p:nvPr/>
          </p:nvSpPr>
          <p:spPr bwMode="auto">
            <a:xfrm>
              <a:off x="3462" y="1547"/>
              <a:ext cx="9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93" name="Line 41"/>
            <p:cNvSpPr>
              <a:spLocks noChangeShapeType="1"/>
            </p:cNvSpPr>
            <p:nvPr/>
          </p:nvSpPr>
          <p:spPr bwMode="auto">
            <a:xfrm flipH="1">
              <a:off x="3462" y="1547"/>
              <a:ext cx="9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1149969" name="Line 17"/>
          <p:cNvSpPr>
            <a:spLocks noChangeShapeType="1"/>
          </p:cNvSpPr>
          <p:nvPr/>
        </p:nvSpPr>
        <p:spPr bwMode="auto">
          <a:xfrm>
            <a:off x="1928814" y="3086102"/>
            <a:ext cx="5367339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grpSp>
        <p:nvGrpSpPr>
          <p:cNvPr id="1150013" name="Group 61"/>
          <p:cNvGrpSpPr>
            <a:grpSpLocks/>
          </p:cNvGrpSpPr>
          <p:nvPr/>
        </p:nvGrpSpPr>
        <p:grpSpPr bwMode="auto">
          <a:xfrm>
            <a:off x="-87312" y="2209800"/>
            <a:ext cx="2036763" cy="1905000"/>
            <a:chOff x="-55" y="1968"/>
            <a:chExt cx="1283" cy="1200"/>
          </a:xfrm>
        </p:grpSpPr>
        <p:sp>
          <p:nvSpPr>
            <p:cNvPr id="1150014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5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6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7" name="Text Box 65"/>
            <p:cNvSpPr txBox="1">
              <a:spLocks noChangeArrowheads="1"/>
            </p:cNvSpPr>
            <p:nvPr/>
          </p:nvSpPr>
          <p:spPr bwMode="auto">
            <a:xfrm>
              <a:off x="-55" y="2160"/>
              <a:ext cx="654" cy="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Timeout</a:t>
              </a:r>
            </a:p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Packet 2</a:t>
              </a:r>
            </a:p>
          </p:txBody>
        </p:sp>
      </p:grpSp>
      <p:grpSp>
        <p:nvGrpSpPr>
          <p:cNvPr id="1150018" name="Group 66"/>
          <p:cNvGrpSpPr>
            <a:grpSpLocks/>
          </p:cNvGrpSpPr>
          <p:nvPr/>
        </p:nvGrpSpPr>
        <p:grpSpPr bwMode="auto">
          <a:xfrm>
            <a:off x="1595437" y="4810126"/>
            <a:ext cx="5686427" cy="1031875"/>
            <a:chOff x="1005" y="3030"/>
            <a:chExt cx="3582" cy="650"/>
          </a:xfrm>
        </p:grpSpPr>
        <p:sp>
          <p:nvSpPr>
            <p:cNvPr id="1150019" name="Text Box 67"/>
            <p:cNvSpPr txBox="1">
              <a:spLocks noChangeArrowheads="1"/>
            </p:cNvSpPr>
            <p:nvPr/>
          </p:nvSpPr>
          <p:spPr bwMode="auto">
            <a:xfrm>
              <a:off x="1022" y="3030"/>
              <a:ext cx="20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</a:rPr>
                <a:t>2</a:t>
              </a:r>
            </a:p>
          </p:txBody>
        </p:sp>
        <p:sp>
          <p:nvSpPr>
            <p:cNvPr id="1150020" name="Text Box 68"/>
            <p:cNvSpPr txBox="1">
              <a:spLocks noChangeArrowheads="1"/>
            </p:cNvSpPr>
            <p:nvPr/>
          </p:nvSpPr>
          <p:spPr bwMode="auto">
            <a:xfrm>
              <a:off x="1022" y="3174"/>
              <a:ext cx="20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</a:rPr>
                <a:t>3</a:t>
              </a:r>
            </a:p>
          </p:txBody>
        </p:sp>
        <p:sp>
          <p:nvSpPr>
            <p:cNvPr id="1150021" name="Text Box 69"/>
            <p:cNvSpPr txBox="1">
              <a:spLocks noChangeArrowheads="1"/>
            </p:cNvSpPr>
            <p:nvPr/>
          </p:nvSpPr>
          <p:spPr bwMode="auto">
            <a:xfrm>
              <a:off x="1005" y="3318"/>
              <a:ext cx="20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</a:rPr>
                <a:t>4</a:t>
              </a:r>
            </a:p>
          </p:txBody>
        </p:sp>
        <p:sp>
          <p:nvSpPr>
            <p:cNvPr id="1150022" name="Line 70"/>
            <p:cNvSpPr>
              <a:spLocks noChangeShapeType="1"/>
            </p:cNvSpPr>
            <p:nvPr/>
          </p:nvSpPr>
          <p:spPr bwMode="auto">
            <a:xfrm>
              <a:off x="1206" y="316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23" name="Line 71"/>
            <p:cNvSpPr>
              <a:spLocks noChangeShapeType="1"/>
            </p:cNvSpPr>
            <p:nvPr/>
          </p:nvSpPr>
          <p:spPr bwMode="auto">
            <a:xfrm>
              <a:off x="1206" y="324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24" name="Line 72"/>
            <p:cNvSpPr>
              <a:spLocks noChangeShapeType="1"/>
            </p:cNvSpPr>
            <p:nvPr/>
          </p:nvSpPr>
          <p:spPr bwMode="auto">
            <a:xfrm>
              <a:off x="1206" y="3344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74</a:t>
            </a:fld>
            <a:endParaRPr lang="en-US" sz="1400" dirty="0">
              <a:latin typeface="Calibri"/>
            </a:endParaRPr>
          </a:p>
        </p:txBody>
      </p:sp>
      <p:sp>
        <p:nvSpPr>
          <p:cNvPr id="40" name="Line 10">
            <a:extLst>
              <a:ext uri="{FF2B5EF4-FFF2-40B4-BE49-F238E27FC236}">
                <a16:creationId xmlns:a16="http://schemas.microsoft.com/office/drawing/2014/main" id="{B672218D-AC77-A240-BD1A-C57CFBDAD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6112" y="2220119"/>
            <a:ext cx="3643313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67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7A4E8EC5-7580-5D46-A490-5D5E1E97FBFD}" type="slidenum">
              <a:rPr lang="en-US" sz="1400" smtClean="0">
                <a:latin typeface="Calibri"/>
              </a:rPr>
              <a:pPr algn="r"/>
              <a:t>75</a:t>
            </a:fld>
            <a:endParaRPr lang="en-US" sz="1400" dirty="0">
              <a:latin typeface="Calibri"/>
            </a:endParaRPr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296864"/>
            <a:ext cx="7772400" cy="700087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GBN: sender extended FSM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66565" name="Group 3"/>
          <p:cNvGrpSpPr>
            <a:grpSpLocks/>
          </p:cNvGrpSpPr>
          <p:nvPr/>
        </p:nvGrpSpPr>
        <p:grpSpPr bwMode="auto">
          <a:xfrm>
            <a:off x="3535363" y="3743326"/>
            <a:ext cx="800100" cy="657225"/>
            <a:chOff x="1939" y="2515"/>
            <a:chExt cx="504" cy="414"/>
          </a:xfrm>
        </p:grpSpPr>
        <p:sp>
          <p:nvSpPr>
            <p:cNvPr id="66585" name="Oval 4"/>
            <p:cNvSpPr>
              <a:spLocks noChangeArrowheads="1"/>
            </p:cNvSpPr>
            <p:nvPr/>
          </p:nvSpPr>
          <p:spPr bwMode="auto">
            <a:xfrm>
              <a:off x="2004" y="2515"/>
              <a:ext cx="420" cy="41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66586" name="Text Box 5"/>
            <p:cNvSpPr txBox="1">
              <a:spLocks noChangeArrowheads="1"/>
            </p:cNvSpPr>
            <p:nvPr/>
          </p:nvSpPr>
          <p:spPr bwMode="auto">
            <a:xfrm>
              <a:off x="1939" y="2611"/>
              <a:ext cx="50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Calibri"/>
                </a:rPr>
                <a:t>Wait</a:t>
              </a:r>
              <a:endParaRPr lang="en-US" dirty="0">
                <a:latin typeface="Times New Roman" charset="0"/>
              </a:endParaRPr>
            </a:p>
          </p:txBody>
        </p:sp>
      </p:grpSp>
      <p:sp>
        <p:nvSpPr>
          <p:cNvPr id="66566" name="Line 6"/>
          <p:cNvSpPr>
            <a:spLocks noChangeShapeType="1"/>
          </p:cNvSpPr>
          <p:nvPr/>
        </p:nvSpPr>
        <p:spPr bwMode="auto">
          <a:xfrm>
            <a:off x="2028826" y="2830514"/>
            <a:ext cx="1624013" cy="1069975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4751389" y="3810001"/>
            <a:ext cx="27765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(packet[base])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(packet[base+1])</a:t>
            </a:r>
          </a:p>
          <a:p>
            <a:pPr algn="l"/>
            <a:r>
              <a:rPr lang="en-US" sz="1400" dirty="0">
                <a:latin typeface="Calibri"/>
              </a:rPr>
              <a:t>…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(packet[nextseqnum-1])</a:t>
            </a:r>
          </a:p>
          <a:p>
            <a:endParaRPr lang="en-US" sz="1400" dirty="0">
              <a:latin typeface="Times New Roman" charset="0"/>
            </a:endParaRPr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4773614" y="3575050"/>
            <a:ext cx="11001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timeout</a:t>
            </a:r>
            <a:endParaRPr lang="en-US" sz="1400" dirty="0">
              <a:latin typeface="Times New Roman" charset="0"/>
            </a:endParaRPr>
          </a:p>
          <a:p>
            <a:endParaRPr lang="en-US" sz="1400" dirty="0">
              <a:latin typeface="Times New Roman" charset="0"/>
            </a:endParaRPr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>
            <a:off x="4857749" y="3851275"/>
            <a:ext cx="161925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70" name="Freeform 10"/>
          <p:cNvSpPr>
            <a:spLocks/>
          </p:cNvSpPr>
          <p:nvPr/>
        </p:nvSpPr>
        <p:spPr bwMode="auto">
          <a:xfrm>
            <a:off x="4360863" y="3498851"/>
            <a:ext cx="393700" cy="1152525"/>
          </a:xfrm>
          <a:custGeom>
            <a:avLst/>
            <a:gdLst>
              <a:gd name="T0" fmla="*/ 15776621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71" name="Text Box 11"/>
          <p:cNvSpPr txBox="1">
            <a:spLocks noChangeArrowheads="1"/>
          </p:cNvSpPr>
          <p:nvPr/>
        </p:nvSpPr>
        <p:spPr bwMode="auto">
          <a:xfrm>
            <a:off x="3194052" y="1069976"/>
            <a:ext cx="2333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rdt_send</a:t>
            </a:r>
            <a:r>
              <a:rPr lang="en-US" sz="1400" dirty="0">
                <a:latin typeface="Calibri"/>
              </a:rPr>
              <a:t>(data)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66572" name="Line 12"/>
          <p:cNvSpPr>
            <a:spLocks noChangeShapeType="1"/>
          </p:cNvSpPr>
          <p:nvPr/>
        </p:nvSpPr>
        <p:spPr bwMode="auto">
          <a:xfrm>
            <a:off x="3302000" y="1389063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73" name="Text Box 13"/>
          <p:cNvSpPr txBox="1">
            <a:spLocks noChangeArrowheads="1"/>
          </p:cNvSpPr>
          <p:nvPr/>
        </p:nvSpPr>
        <p:spPr bwMode="auto">
          <a:xfrm>
            <a:off x="3194051" y="1411288"/>
            <a:ext cx="55213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if (</a:t>
            </a:r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 &lt; </a:t>
            </a:r>
            <a:r>
              <a:rPr lang="en-US" sz="1400" dirty="0" err="1">
                <a:latin typeface="Calibri"/>
              </a:rPr>
              <a:t>base+N</a:t>
            </a:r>
            <a:r>
              <a:rPr lang="en-US" sz="1400" dirty="0">
                <a:latin typeface="Calibri"/>
              </a:rPr>
              <a:t>) {</a:t>
            </a:r>
          </a:p>
          <a:p>
            <a:pPr algn="l"/>
            <a:r>
              <a:rPr lang="en-US" sz="1400" dirty="0">
                <a:latin typeface="Calibri"/>
              </a:rPr>
              <a:t>    </a:t>
            </a:r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</a:t>
            </a:r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])</a:t>
            </a:r>
          </a:p>
          <a:p>
            <a:pPr algn="l"/>
            <a:r>
              <a:rPr lang="en-US" sz="1400" dirty="0">
                <a:latin typeface="Calibri"/>
              </a:rPr>
              <a:t>    </a:t>
            </a:r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++</a:t>
            </a:r>
          </a:p>
          <a:p>
            <a:pPr algn="l"/>
            <a:r>
              <a:rPr lang="en-US" sz="1400" dirty="0">
                <a:latin typeface="Calibri"/>
              </a:rPr>
              <a:t>    }</a:t>
            </a:r>
          </a:p>
          <a:p>
            <a:pPr algn="l"/>
            <a:r>
              <a:rPr lang="en-US" sz="1400" dirty="0">
                <a:latin typeface="Calibri"/>
              </a:rPr>
              <a:t>else</a:t>
            </a:r>
          </a:p>
          <a:p>
            <a:pPr algn="l"/>
            <a:r>
              <a:rPr lang="en-US" sz="1400" dirty="0">
                <a:latin typeface="Calibri"/>
              </a:rPr>
              <a:t>  </a:t>
            </a:r>
            <a:r>
              <a:rPr lang="en-US" sz="1400" dirty="0" err="1">
                <a:latin typeface="Calibri"/>
              </a:rPr>
              <a:t>refuse_data</a:t>
            </a:r>
            <a:r>
              <a:rPr lang="en-US" sz="1400" dirty="0">
                <a:latin typeface="Calibri"/>
              </a:rPr>
              <a:t>(data)   </a:t>
            </a:r>
            <a:r>
              <a:rPr lang="en-US" sz="1400" b="1" i="1" dirty="0">
                <a:latin typeface="Calibri"/>
              </a:rPr>
              <a:t>Block?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6574" name="Freeform 14"/>
          <p:cNvSpPr>
            <a:spLocks/>
          </p:cNvSpPr>
          <p:nvPr/>
        </p:nvSpPr>
        <p:spPr bwMode="auto">
          <a:xfrm rot="5142103" flipH="1">
            <a:off x="3787777" y="2933701"/>
            <a:ext cx="393700" cy="1152525"/>
          </a:xfrm>
          <a:custGeom>
            <a:avLst/>
            <a:gdLst>
              <a:gd name="T0" fmla="*/ 15776621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3343277" y="5478464"/>
            <a:ext cx="3686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base = </a:t>
            </a:r>
            <a:r>
              <a:rPr lang="en-US" sz="1400" dirty="0" err="1">
                <a:latin typeface="Calibri"/>
              </a:rPr>
              <a:t>getacknum</a:t>
            </a:r>
            <a:r>
              <a:rPr lang="en-US" sz="1400" dirty="0">
                <a:latin typeface="Calibri"/>
              </a:rPr>
              <a:t>(reply)+1</a:t>
            </a:r>
          </a:p>
          <a:p>
            <a:pPr algn="l"/>
            <a:endParaRPr lang="en-US" sz="1400" dirty="0">
              <a:latin typeface="Times New Roman" charset="0"/>
            </a:endParaRPr>
          </a:p>
        </p:txBody>
      </p:sp>
      <p:sp>
        <p:nvSpPr>
          <p:cNvPr id="66576" name="Text Box 16"/>
          <p:cNvSpPr txBox="1">
            <a:spLocks noChangeArrowheads="1"/>
          </p:cNvSpPr>
          <p:nvPr/>
        </p:nvSpPr>
        <p:spPr bwMode="auto">
          <a:xfrm>
            <a:off x="3355975" y="4978400"/>
            <a:ext cx="28336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&amp;&amp; </a:t>
            </a:r>
          </a:p>
          <a:p>
            <a:pPr algn="l"/>
            <a:r>
              <a:rPr lang="en-US" sz="1400" dirty="0">
                <a:latin typeface="Calibri"/>
              </a:rPr>
              <a:t>   </a:t>
            </a:r>
            <a:r>
              <a:rPr lang="en-US" sz="1400" dirty="0" err="1">
                <a:latin typeface="Calibri"/>
              </a:rPr>
              <a:t>notcorrupt</a:t>
            </a:r>
            <a:r>
              <a:rPr lang="en-US" sz="1400" dirty="0">
                <a:latin typeface="Calibri"/>
              </a:rPr>
              <a:t>(reply) </a:t>
            </a:r>
          </a:p>
          <a:p>
            <a:endParaRPr lang="en-US" sz="1400" dirty="0">
              <a:latin typeface="Times New Roman" charset="0"/>
            </a:endParaRPr>
          </a:p>
        </p:txBody>
      </p:sp>
      <p:sp>
        <p:nvSpPr>
          <p:cNvPr id="66577" name="Line 17"/>
          <p:cNvSpPr>
            <a:spLocks noChangeShapeType="1"/>
          </p:cNvSpPr>
          <p:nvPr/>
        </p:nvSpPr>
        <p:spPr bwMode="auto">
          <a:xfrm>
            <a:off x="3448049" y="5502275"/>
            <a:ext cx="16192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78" name="Freeform 18"/>
          <p:cNvSpPr>
            <a:spLocks/>
          </p:cNvSpPr>
          <p:nvPr/>
        </p:nvSpPr>
        <p:spPr bwMode="auto">
          <a:xfrm>
            <a:off x="3505201" y="4446589"/>
            <a:ext cx="1054100" cy="674687"/>
          </a:xfrm>
          <a:custGeom>
            <a:avLst/>
            <a:gdLst>
              <a:gd name="T0" fmla="*/ 607358450 w 664"/>
              <a:gd name="T1" fmla="*/ 50403088 h 425"/>
              <a:gd name="T2" fmla="*/ 977820625 w 664"/>
              <a:gd name="T3" fmla="*/ 0 h 425"/>
              <a:gd name="T4" fmla="*/ 0 60000 65536"/>
              <a:gd name="T5" fmla="*/ 0 60000 65536"/>
              <a:gd name="T6" fmla="*/ 0 w 664"/>
              <a:gd name="T7" fmla="*/ 0 h 425"/>
              <a:gd name="T8" fmla="*/ 664 w 664"/>
              <a:gd name="T9" fmla="*/ 425 h 4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4" h="425">
                <a:moveTo>
                  <a:pt x="241" y="20"/>
                </a:moveTo>
                <a:cubicBezTo>
                  <a:pt x="0" y="393"/>
                  <a:pt x="664" y="425"/>
                  <a:pt x="388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79" name="Line 19"/>
          <p:cNvSpPr>
            <a:spLocks noChangeShapeType="1"/>
          </p:cNvSpPr>
          <p:nvPr/>
        </p:nvSpPr>
        <p:spPr bwMode="auto">
          <a:xfrm>
            <a:off x="1614489" y="3257550"/>
            <a:ext cx="8032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80" name="Text Box 20"/>
          <p:cNvSpPr txBox="1">
            <a:spLocks noChangeArrowheads="1"/>
          </p:cNvSpPr>
          <p:nvPr/>
        </p:nvSpPr>
        <p:spPr bwMode="auto">
          <a:xfrm>
            <a:off x="1487489" y="3227389"/>
            <a:ext cx="148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base=1</a:t>
            </a:r>
          </a:p>
          <a:p>
            <a:pPr algn="l"/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=1</a:t>
            </a:r>
            <a:endParaRPr lang="en-US" sz="1400" dirty="0">
              <a:latin typeface="Times New Roman" charset="0"/>
            </a:endParaRP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66581" name="Text Box 21"/>
          <p:cNvSpPr txBox="1">
            <a:spLocks noChangeArrowheads="1"/>
          </p:cNvSpPr>
          <p:nvPr/>
        </p:nvSpPr>
        <p:spPr bwMode="auto">
          <a:xfrm>
            <a:off x="1250951" y="4289426"/>
            <a:ext cx="20478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</a:t>
            </a:r>
          </a:p>
          <a:p>
            <a:pPr algn="l"/>
            <a:r>
              <a:rPr lang="en-US" sz="1400" dirty="0">
                <a:latin typeface="Calibri"/>
              </a:rPr>
              <a:t>   &amp;&amp; corrupt(reply)</a:t>
            </a:r>
            <a:r>
              <a:rPr lang="en-US" sz="1000" dirty="0">
                <a:latin typeface="Calibri"/>
              </a:rPr>
              <a:t> </a:t>
            </a: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66582" name="Line 22"/>
          <p:cNvSpPr>
            <a:spLocks noChangeShapeType="1"/>
          </p:cNvSpPr>
          <p:nvPr/>
        </p:nvSpPr>
        <p:spPr bwMode="auto">
          <a:xfrm flipV="1">
            <a:off x="1343026" y="4787900"/>
            <a:ext cx="15208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83" name="Freeform 23"/>
          <p:cNvSpPr>
            <a:spLocks/>
          </p:cNvSpPr>
          <p:nvPr/>
        </p:nvSpPr>
        <p:spPr bwMode="auto">
          <a:xfrm>
            <a:off x="2898776" y="4221164"/>
            <a:ext cx="695325" cy="638175"/>
          </a:xfrm>
          <a:custGeom>
            <a:avLst/>
            <a:gdLst>
              <a:gd name="T0" fmla="*/ 405241125 w 1095"/>
              <a:gd name="T1" fmla="*/ 0 h 1005"/>
              <a:gd name="T2" fmla="*/ 441531375 w 1095"/>
              <a:gd name="T3" fmla="*/ 66532125 h 1005"/>
              <a:gd name="T4" fmla="*/ 0 60000 65536"/>
              <a:gd name="T5" fmla="*/ 0 60000 65536"/>
              <a:gd name="T6" fmla="*/ 0 w 1095"/>
              <a:gd name="T7" fmla="*/ 0 h 1005"/>
              <a:gd name="T8" fmla="*/ 1095 w 1095"/>
              <a:gd name="T9" fmla="*/ 1005 h 10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5" h="1005">
                <a:moveTo>
                  <a:pt x="1005" y="0"/>
                </a:moveTo>
                <a:cubicBezTo>
                  <a:pt x="0" y="30"/>
                  <a:pt x="645" y="1005"/>
                  <a:pt x="1095" y="16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84" name="Text Box 24"/>
          <p:cNvSpPr txBox="1">
            <a:spLocks noChangeArrowheads="1"/>
          </p:cNvSpPr>
          <p:nvPr/>
        </p:nvSpPr>
        <p:spPr bwMode="auto">
          <a:xfrm>
            <a:off x="1529409" y="2927350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1681809" y="481012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8287663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D32B952B-CF45-644E-A152-837DEDFF458F}" type="slidenum">
              <a:rPr lang="en-US" sz="1400" smtClean="0">
                <a:latin typeface="Calibri"/>
              </a:rPr>
              <a:pPr algn="r"/>
              <a:t>76</a:t>
            </a:fld>
            <a:endParaRPr lang="en-US" sz="1400" dirty="0">
              <a:latin typeface="Calibri"/>
            </a:endParaRPr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GBN: receiver extended FSM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801688" y="3641726"/>
            <a:ext cx="8148637" cy="28543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ACK-only: always send an ACK for correctly-received packet with the highest </a:t>
            </a:r>
            <a:r>
              <a:rPr lang="en-US" sz="2400" i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in-order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seq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#</a:t>
            </a:r>
          </a:p>
          <a:p>
            <a:pPr lvl="1"/>
            <a:r>
              <a:rPr lang="en-US" sz="2000" dirty="0">
                <a:ea typeface="ＭＳ Ｐゴシック" charset="0"/>
              </a:rPr>
              <a:t>may generate duplicate ACKs</a:t>
            </a:r>
          </a:p>
          <a:p>
            <a:pPr lvl="1"/>
            <a:r>
              <a:rPr lang="en-US" sz="2000" dirty="0">
                <a:ea typeface="ＭＳ Ｐゴシック" charset="0"/>
              </a:rPr>
              <a:t>need only remember </a:t>
            </a:r>
            <a:r>
              <a:rPr lang="en-US" sz="2000" b="1" dirty="0" err="1">
                <a:latin typeface="Courier New" charset="0"/>
                <a:ea typeface="ＭＳ Ｐゴシック" charset="0"/>
              </a:rPr>
              <a:t>expectedseqnum</a:t>
            </a:r>
            <a:endParaRPr lang="en-US" sz="2000" b="1" dirty="0">
              <a:latin typeface="Courier New" charset="0"/>
              <a:ea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out-of-order packet: </a:t>
            </a:r>
          </a:p>
          <a:p>
            <a:pPr lvl="1"/>
            <a:r>
              <a:rPr lang="en-US" sz="2000" dirty="0">
                <a:ea typeface="ＭＳ Ｐゴシック" charset="0"/>
              </a:rPr>
              <a:t>discard (don’t buffer) -&gt;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no receiver buffering</a:t>
            </a:r>
            <a:r>
              <a:rPr lang="en-US" sz="2000" dirty="0">
                <a:ea typeface="ＭＳ Ｐゴシック" charset="0"/>
              </a:rPr>
              <a:t>!</a:t>
            </a:r>
          </a:p>
          <a:p>
            <a:pPr lvl="1"/>
            <a:r>
              <a:rPr lang="en-US" sz="2000" dirty="0">
                <a:ea typeface="ＭＳ Ｐゴシック" charset="0"/>
              </a:rPr>
              <a:t>Re-ACK packet with highest in-order </a:t>
            </a:r>
            <a:r>
              <a:rPr lang="en-US" sz="2000" dirty="0" err="1">
                <a:ea typeface="ＭＳ Ｐゴシック" charset="0"/>
              </a:rPr>
              <a:t>seq</a:t>
            </a:r>
            <a:r>
              <a:rPr lang="en-US" sz="2000" dirty="0">
                <a:ea typeface="ＭＳ Ｐゴシック" charset="0"/>
              </a:rPr>
              <a:t> #</a:t>
            </a:r>
          </a:p>
        </p:txBody>
      </p:sp>
      <p:sp>
        <p:nvSpPr>
          <p:cNvPr id="67590" name="Oval 4"/>
          <p:cNvSpPr>
            <a:spLocks noChangeArrowheads="1"/>
          </p:cNvSpPr>
          <p:nvPr/>
        </p:nvSpPr>
        <p:spPr bwMode="auto">
          <a:xfrm>
            <a:off x="3159126" y="2041526"/>
            <a:ext cx="666751" cy="6572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7591" name="Text Box 5"/>
          <p:cNvSpPr txBox="1">
            <a:spLocks noChangeArrowheads="1"/>
          </p:cNvSpPr>
          <p:nvPr/>
        </p:nvSpPr>
        <p:spPr bwMode="auto">
          <a:xfrm>
            <a:off x="3068639" y="2209801"/>
            <a:ext cx="8001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/>
              </a:rPr>
              <a:t>Wait</a:t>
            </a:r>
            <a:endParaRPr lang="en-US" dirty="0">
              <a:latin typeface="Times New Roman" charset="0"/>
            </a:endParaRPr>
          </a:p>
        </p:txBody>
      </p:sp>
      <p:sp>
        <p:nvSpPr>
          <p:cNvPr id="67592" name="Line 6"/>
          <p:cNvSpPr>
            <a:spLocks noChangeShapeType="1"/>
          </p:cNvSpPr>
          <p:nvPr/>
        </p:nvSpPr>
        <p:spPr bwMode="auto">
          <a:xfrm>
            <a:off x="844551" y="1881188"/>
            <a:ext cx="2298700" cy="4746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593" name="Text Box 7"/>
          <p:cNvSpPr txBox="1">
            <a:spLocks noChangeArrowheads="1"/>
          </p:cNvSpPr>
          <p:nvPr/>
        </p:nvSpPr>
        <p:spPr bwMode="auto">
          <a:xfrm>
            <a:off x="2557463" y="1468439"/>
            <a:ext cx="161766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(reply)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7594" name="Text Box 8"/>
          <p:cNvSpPr txBox="1">
            <a:spLocks noChangeArrowheads="1"/>
          </p:cNvSpPr>
          <p:nvPr/>
        </p:nvSpPr>
        <p:spPr bwMode="auto">
          <a:xfrm>
            <a:off x="2597151" y="1192213"/>
            <a:ext cx="7254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Symbol" charset="0"/>
              </a:rPr>
              <a:t>L</a:t>
            </a:r>
          </a:p>
        </p:txBody>
      </p:sp>
      <p:sp>
        <p:nvSpPr>
          <p:cNvPr id="67595" name="Line 9"/>
          <p:cNvSpPr>
            <a:spLocks noChangeShapeType="1"/>
          </p:cNvSpPr>
          <p:nvPr/>
        </p:nvSpPr>
        <p:spPr bwMode="auto">
          <a:xfrm>
            <a:off x="2678114" y="1489075"/>
            <a:ext cx="8159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596" name="Freeform 10"/>
          <p:cNvSpPr>
            <a:spLocks/>
          </p:cNvSpPr>
          <p:nvPr/>
        </p:nvSpPr>
        <p:spPr bwMode="auto">
          <a:xfrm>
            <a:off x="3832225" y="1784351"/>
            <a:ext cx="828675" cy="1152525"/>
          </a:xfrm>
          <a:custGeom>
            <a:avLst/>
            <a:gdLst>
              <a:gd name="T0" fmla="*/ 69896527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7597" name="Text Box 11"/>
          <p:cNvSpPr txBox="1">
            <a:spLocks noChangeArrowheads="1"/>
          </p:cNvSpPr>
          <p:nvPr/>
        </p:nvSpPr>
        <p:spPr bwMode="auto">
          <a:xfrm>
            <a:off x="4325939" y="1554163"/>
            <a:ext cx="357028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</a:t>
            </a:r>
          </a:p>
          <a:p>
            <a:pPr algn="l"/>
            <a:r>
              <a:rPr lang="en-US" sz="1400" dirty="0">
                <a:latin typeface="Calibri"/>
              </a:rPr>
              <a:t>  &amp;&amp; </a:t>
            </a:r>
            <a:r>
              <a:rPr lang="en-US" sz="1400" dirty="0" err="1">
                <a:latin typeface="Calibri"/>
              </a:rPr>
              <a:t>notcurrupt</a:t>
            </a:r>
            <a:r>
              <a:rPr lang="en-US" sz="1400" dirty="0">
                <a:latin typeface="Calibri"/>
              </a:rPr>
              <a:t>(packet)</a:t>
            </a:r>
          </a:p>
          <a:p>
            <a:pPr algn="l"/>
            <a:r>
              <a:rPr lang="en-US" sz="1400" dirty="0">
                <a:latin typeface="Calibri"/>
              </a:rPr>
              <a:t>  &amp;&amp; </a:t>
            </a:r>
            <a:r>
              <a:rPr lang="en-US" sz="1400" dirty="0" err="1">
                <a:latin typeface="Calibri"/>
              </a:rPr>
              <a:t>hasseqnum</a:t>
            </a:r>
            <a:r>
              <a:rPr lang="en-US" sz="1400" dirty="0">
                <a:latin typeface="Calibri"/>
              </a:rPr>
              <a:t>(</a:t>
            </a:r>
            <a:r>
              <a:rPr lang="en-US" sz="1400" dirty="0" err="1">
                <a:latin typeface="Calibri"/>
              </a:rPr>
              <a:t>rcvpkt,expectedseqnum</a:t>
            </a:r>
            <a:r>
              <a:rPr lang="en-US" sz="1400" dirty="0">
                <a:latin typeface="Calibri"/>
              </a:rPr>
              <a:t>) 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7598" name="Line 12"/>
          <p:cNvSpPr>
            <a:spLocks noChangeShapeType="1"/>
          </p:cNvSpPr>
          <p:nvPr/>
        </p:nvSpPr>
        <p:spPr bwMode="auto">
          <a:xfrm>
            <a:off x="4395788" y="2246314"/>
            <a:ext cx="31750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599" name="Text Box 13"/>
          <p:cNvSpPr txBox="1">
            <a:spLocks noChangeArrowheads="1"/>
          </p:cNvSpPr>
          <p:nvPr/>
        </p:nvSpPr>
        <p:spPr bwMode="auto">
          <a:xfrm>
            <a:off x="4330701" y="2289176"/>
            <a:ext cx="431482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rdt_rcv</a:t>
            </a:r>
            <a:r>
              <a:rPr lang="en-US" sz="1400" dirty="0">
                <a:latin typeface="Calibri"/>
              </a:rPr>
              <a:t>(data)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</a:p>
          <a:p>
            <a:pPr algn="l"/>
            <a:r>
              <a:rPr lang="en-US" sz="1400" dirty="0" err="1">
                <a:latin typeface="Calibri"/>
              </a:rPr>
              <a:t>expectedseqnum</a:t>
            </a:r>
            <a:r>
              <a:rPr lang="en-US" sz="1400" dirty="0">
                <a:latin typeface="Calibri"/>
              </a:rPr>
              <a:t>++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7600" name="Freeform 14"/>
          <p:cNvSpPr>
            <a:spLocks/>
          </p:cNvSpPr>
          <p:nvPr/>
        </p:nvSpPr>
        <p:spPr bwMode="auto">
          <a:xfrm rot="5142103" flipH="1">
            <a:off x="3305177" y="1260476"/>
            <a:ext cx="393700" cy="1152525"/>
          </a:xfrm>
          <a:custGeom>
            <a:avLst/>
            <a:gdLst>
              <a:gd name="T0" fmla="*/ 15776621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7601" name="Line 15"/>
          <p:cNvSpPr>
            <a:spLocks noChangeShapeType="1"/>
          </p:cNvSpPr>
          <p:nvPr/>
        </p:nvSpPr>
        <p:spPr bwMode="auto">
          <a:xfrm>
            <a:off x="784225" y="2293938"/>
            <a:ext cx="12382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602" name="Text Box 16"/>
          <p:cNvSpPr txBox="1">
            <a:spLocks noChangeArrowheads="1"/>
          </p:cNvSpPr>
          <p:nvPr/>
        </p:nvSpPr>
        <p:spPr bwMode="auto">
          <a:xfrm>
            <a:off x="693739" y="2314576"/>
            <a:ext cx="36417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expectedseqnum</a:t>
            </a:r>
            <a:r>
              <a:rPr lang="en-US" sz="1400" dirty="0">
                <a:latin typeface="Calibri"/>
              </a:rPr>
              <a:t>=1</a:t>
            </a:r>
          </a:p>
          <a:p>
            <a:pPr algn="l"/>
            <a:endParaRPr lang="en-US" sz="1400" dirty="0">
              <a:latin typeface="Times New Roman" charset="0"/>
            </a:endParaRP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67603" name="Text Box 17"/>
          <p:cNvSpPr txBox="1">
            <a:spLocks noChangeArrowheads="1"/>
          </p:cNvSpPr>
          <p:nvPr/>
        </p:nvSpPr>
        <p:spPr bwMode="auto">
          <a:xfrm>
            <a:off x="729309" y="199072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525609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73162"/>
          </a:xfrm>
        </p:spPr>
        <p:txBody>
          <a:bodyPr/>
          <a:lstStyle/>
          <a:p>
            <a:r>
              <a:rPr lang="en-US" sz="3600" dirty="0"/>
              <a:t>Acknowledgements w/ Sliding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 common options</a:t>
            </a:r>
          </a:p>
          <a:p>
            <a:pPr lvl="1"/>
            <a:r>
              <a:rPr lang="en-US" dirty="0"/>
              <a:t>cumulative ACKs: ACK carries next in-order sequence number the receiver expects</a:t>
            </a:r>
          </a:p>
          <a:p>
            <a:pPr lvl="1"/>
            <a:r>
              <a:rPr lang="en-US" dirty="0"/>
              <a:t>selective ACKs: ACK individually acknowledges correctly received packets</a:t>
            </a:r>
          </a:p>
          <a:p>
            <a:pPr lvl="1"/>
            <a:endParaRPr lang="en-US" dirty="0"/>
          </a:p>
          <a:p>
            <a:r>
              <a:rPr lang="en-US" dirty="0"/>
              <a:t>Selective ACKs offer more precise information but require more complicated book-keeping</a:t>
            </a:r>
          </a:p>
          <a:p>
            <a:endParaRPr lang="en-US" dirty="0"/>
          </a:p>
          <a:p>
            <a:r>
              <a:rPr lang="en-US" dirty="0"/>
              <a:t>Many variants that differ in implementation details</a:t>
            </a:r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77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84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(SR)</a:t>
            </a:r>
          </a:p>
        </p:txBody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60538"/>
            <a:ext cx="8686800" cy="44116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Sender: transmit up to </a:t>
            </a:r>
            <a:r>
              <a:rPr lang="en-US" i="1" dirty="0"/>
              <a:t>n</a:t>
            </a:r>
            <a:r>
              <a:rPr lang="en-US" dirty="0"/>
              <a:t> unacknowledged packets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Assume packet </a:t>
            </a:r>
            <a:r>
              <a:rPr lang="en-US" i="1" dirty="0"/>
              <a:t>k</a:t>
            </a:r>
            <a:r>
              <a:rPr lang="en-US" dirty="0"/>
              <a:t> is lost, </a:t>
            </a:r>
            <a:r>
              <a:rPr lang="en-US" i="1" dirty="0"/>
              <a:t>k+1</a:t>
            </a:r>
            <a:r>
              <a:rPr lang="en-US" dirty="0"/>
              <a:t> is not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Receiver: indicates packet </a:t>
            </a:r>
            <a:r>
              <a:rPr lang="en-US" i="1" dirty="0"/>
              <a:t>k+1</a:t>
            </a:r>
            <a:r>
              <a:rPr lang="en-US" dirty="0"/>
              <a:t> correctly received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Sender: retransmit only packet </a:t>
            </a:r>
            <a:r>
              <a:rPr lang="en-US" i="1" dirty="0"/>
              <a:t>k</a:t>
            </a:r>
            <a:r>
              <a:rPr lang="en-US" dirty="0"/>
              <a:t> on timeout</a:t>
            </a:r>
          </a:p>
          <a:p>
            <a:endParaRPr lang="en-US" sz="2500" dirty="0"/>
          </a:p>
          <a:p>
            <a:r>
              <a:rPr lang="en-US" sz="2500" dirty="0"/>
              <a:t>Efficient in retransmissions but complex book-keeping</a:t>
            </a:r>
          </a:p>
          <a:p>
            <a:pPr lvl="1"/>
            <a:r>
              <a:rPr lang="en-US" sz="2100" dirty="0"/>
              <a:t>need a timer per packet</a:t>
            </a:r>
          </a:p>
          <a:p>
            <a:pPr lvl="1"/>
            <a:endParaRPr lang="en-US" sz="2100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78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35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45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 Example with Errors</a:t>
            </a:r>
          </a:p>
        </p:txBody>
      </p:sp>
      <p:sp>
        <p:nvSpPr>
          <p:cNvPr id="1129475" name="Line 3"/>
          <p:cNvSpPr>
            <a:spLocks noChangeShapeType="1"/>
          </p:cNvSpPr>
          <p:nvPr/>
        </p:nvSpPr>
        <p:spPr bwMode="auto">
          <a:xfrm>
            <a:off x="7356475" y="4452938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76" name="Text Box 4"/>
          <p:cNvSpPr txBox="1">
            <a:spLocks noChangeArrowheads="1"/>
          </p:cNvSpPr>
          <p:nvPr/>
        </p:nvSpPr>
        <p:spPr bwMode="auto">
          <a:xfrm>
            <a:off x="7479810" y="4960301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Time</a:t>
            </a:r>
          </a:p>
        </p:txBody>
      </p:sp>
      <p:sp>
        <p:nvSpPr>
          <p:cNvPr id="1129477" name="Line 5"/>
          <p:cNvSpPr>
            <a:spLocks noChangeShapeType="1"/>
          </p:cNvSpPr>
          <p:nvPr/>
        </p:nvSpPr>
        <p:spPr bwMode="auto">
          <a:xfrm>
            <a:off x="1808163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78" name="Line 6"/>
          <p:cNvSpPr>
            <a:spLocks noChangeShapeType="1"/>
          </p:cNvSpPr>
          <p:nvPr/>
        </p:nvSpPr>
        <p:spPr bwMode="auto">
          <a:xfrm>
            <a:off x="7162800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79" name="Line 7"/>
          <p:cNvSpPr>
            <a:spLocks noChangeShapeType="1"/>
          </p:cNvSpPr>
          <p:nvPr/>
        </p:nvSpPr>
        <p:spPr bwMode="auto">
          <a:xfrm>
            <a:off x="1808165" y="19208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0" name="Line 8"/>
          <p:cNvSpPr>
            <a:spLocks noChangeShapeType="1"/>
          </p:cNvSpPr>
          <p:nvPr/>
        </p:nvSpPr>
        <p:spPr bwMode="auto">
          <a:xfrm flipH="1">
            <a:off x="1808165" y="2530475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1" name="Line 9"/>
          <p:cNvSpPr>
            <a:spLocks noChangeShapeType="1"/>
          </p:cNvSpPr>
          <p:nvPr/>
        </p:nvSpPr>
        <p:spPr bwMode="auto">
          <a:xfrm>
            <a:off x="1808163" y="3073400"/>
            <a:ext cx="3871912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2" name="Text Box 10"/>
          <p:cNvSpPr txBox="1">
            <a:spLocks noChangeArrowheads="1"/>
          </p:cNvSpPr>
          <p:nvPr/>
        </p:nvSpPr>
        <p:spPr bwMode="auto">
          <a:xfrm>
            <a:off x="1290138" y="6400802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Sender</a:t>
            </a:r>
          </a:p>
        </p:txBody>
      </p:sp>
      <p:sp>
        <p:nvSpPr>
          <p:cNvPr id="1129483" name="Text Box 11"/>
          <p:cNvSpPr txBox="1">
            <a:spLocks noChangeArrowheads="1"/>
          </p:cNvSpPr>
          <p:nvPr/>
        </p:nvSpPr>
        <p:spPr bwMode="auto">
          <a:xfrm>
            <a:off x="6661705" y="6400802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Receiver</a:t>
            </a:r>
          </a:p>
        </p:txBody>
      </p:sp>
      <p:sp>
        <p:nvSpPr>
          <p:cNvPr id="1129484" name="Line 12"/>
          <p:cNvSpPr>
            <a:spLocks noChangeShapeType="1"/>
          </p:cNvSpPr>
          <p:nvPr/>
        </p:nvSpPr>
        <p:spPr bwMode="auto">
          <a:xfrm>
            <a:off x="1808165" y="2225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5" name="Line 13"/>
          <p:cNvSpPr>
            <a:spLocks noChangeShapeType="1"/>
          </p:cNvSpPr>
          <p:nvPr/>
        </p:nvSpPr>
        <p:spPr bwMode="auto">
          <a:xfrm>
            <a:off x="1808165" y="25304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6" name="Line 14"/>
          <p:cNvSpPr>
            <a:spLocks noChangeShapeType="1"/>
          </p:cNvSpPr>
          <p:nvPr/>
        </p:nvSpPr>
        <p:spPr bwMode="auto">
          <a:xfrm flipH="1">
            <a:off x="1808165" y="2835275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7" name="Line 15"/>
          <p:cNvSpPr>
            <a:spLocks noChangeShapeType="1"/>
          </p:cNvSpPr>
          <p:nvPr/>
        </p:nvSpPr>
        <p:spPr bwMode="auto">
          <a:xfrm flipH="1">
            <a:off x="1808165" y="3140075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8" name="Line 16"/>
          <p:cNvSpPr>
            <a:spLocks noChangeShapeType="1"/>
          </p:cNvSpPr>
          <p:nvPr/>
        </p:nvSpPr>
        <p:spPr bwMode="auto">
          <a:xfrm>
            <a:off x="1808165" y="3378200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9" name="Line 17"/>
          <p:cNvSpPr>
            <a:spLocks noChangeShapeType="1"/>
          </p:cNvSpPr>
          <p:nvPr/>
        </p:nvSpPr>
        <p:spPr bwMode="auto">
          <a:xfrm>
            <a:off x="1808165" y="3749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90" name="Line 18"/>
          <p:cNvSpPr>
            <a:spLocks noChangeShapeType="1"/>
          </p:cNvSpPr>
          <p:nvPr/>
        </p:nvSpPr>
        <p:spPr bwMode="auto">
          <a:xfrm flipH="1">
            <a:off x="1808165" y="3962400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91" name="Text Box 19"/>
          <p:cNvSpPr txBox="1">
            <a:spLocks noChangeArrowheads="1"/>
          </p:cNvSpPr>
          <p:nvPr/>
        </p:nvSpPr>
        <p:spPr bwMode="auto">
          <a:xfrm>
            <a:off x="1331575" y="1625602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1</a:t>
            </a:r>
          </a:p>
        </p:txBody>
      </p:sp>
      <p:sp>
        <p:nvSpPr>
          <p:cNvPr id="1129492" name="Text Box 20"/>
          <p:cNvSpPr txBox="1">
            <a:spLocks noChangeArrowheads="1"/>
          </p:cNvSpPr>
          <p:nvPr/>
        </p:nvSpPr>
        <p:spPr bwMode="auto">
          <a:xfrm>
            <a:off x="1337925" y="196215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2</a:t>
            </a:r>
          </a:p>
        </p:txBody>
      </p:sp>
      <p:sp>
        <p:nvSpPr>
          <p:cNvPr id="1129493" name="Text Box 21"/>
          <p:cNvSpPr txBox="1">
            <a:spLocks noChangeArrowheads="1"/>
          </p:cNvSpPr>
          <p:nvPr/>
        </p:nvSpPr>
        <p:spPr bwMode="auto">
          <a:xfrm>
            <a:off x="1337925" y="232410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3</a:t>
            </a:r>
          </a:p>
        </p:txBody>
      </p:sp>
      <p:sp>
        <p:nvSpPr>
          <p:cNvPr id="1129494" name="Text Box 22"/>
          <p:cNvSpPr txBox="1">
            <a:spLocks noChangeArrowheads="1"/>
          </p:cNvSpPr>
          <p:nvPr/>
        </p:nvSpPr>
        <p:spPr bwMode="auto">
          <a:xfrm>
            <a:off x="1337925" y="2835277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4</a:t>
            </a:r>
          </a:p>
        </p:txBody>
      </p:sp>
      <p:sp>
        <p:nvSpPr>
          <p:cNvPr id="1129495" name="Text Box 23"/>
          <p:cNvSpPr txBox="1">
            <a:spLocks noChangeArrowheads="1"/>
          </p:cNvSpPr>
          <p:nvPr/>
        </p:nvSpPr>
        <p:spPr bwMode="auto">
          <a:xfrm>
            <a:off x="1337925" y="3171826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5</a:t>
            </a:r>
          </a:p>
        </p:txBody>
      </p:sp>
      <p:sp>
        <p:nvSpPr>
          <p:cNvPr id="1129496" name="Text Box 24"/>
          <p:cNvSpPr txBox="1">
            <a:spLocks noChangeArrowheads="1"/>
          </p:cNvSpPr>
          <p:nvPr/>
        </p:nvSpPr>
        <p:spPr bwMode="auto">
          <a:xfrm>
            <a:off x="1337925" y="346710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6</a:t>
            </a:r>
          </a:p>
        </p:txBody>
      </p:sp>
      <p:sp>
        <p:nvSpPr>
          <p:cNvPr id="1129497" name="Text Box 25"/>
          <p:cNvSpPr txBox="1">
            <a:spLocks noChangeArrowheads="1"/>
          </p:cNvSpPr>
          <p:nvPr/>
        </p:nvSpPr>
        <p:spPr bwMode="auto">
          <a:xfrm>
            <a:off x="1491913" y="434340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dirty="0">
                <a:latin typeface="+mn-lt"/>
              </a:rPr>
              <a:t>4</a:t>
            </a:r>
          </a:p>
        </p:txBody>
      </p:sp>
      <p:sp>
        <p:nvSpPr>
          <p:cNvPr id="1129498" name="Text Box 26"/>
          <p:cNvSpPr txBox="1">
            <a:spLocks noChangeArrowheads="1"/>
          </p:cNvSpPr>
          <p:nvPr/>
        </p:nvSpPr>
        <p:spPr bwMode="auto">
          <a:xfrm>
            <a:off x="1415713" y="564381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7</a:t>
            </a:r>
          </a:p>
        </p:txBody>
      </p:sp>
      <p:sp>
        <p:nvSpPr>
          <p:cNvPr id="1129501" name="Line 29"/>
          <p:cNvSpPr>
            <a:spLocks noChangeShapeType="1"/>
          </p:cNvSpPr>
          <p:nvPr/>
        </p:nvSpPr>
        <p:spPr bwMode="auto">
          <a:xfrm flipH="1">
            <a:off x="1808163" y="4359275"/>
            <a:ext cx="5365751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503" name="Line 31"/>
          <p:cNvSpPr>
            <a:spLocks noChangeShapeType="1"/>
          </p:cNvSpPr>
          <p:nvPr/>
        </p:nvSpPr>
        <p:spPr bwMode="auto">
          <a:xfrm>
            <a:off x="1828800" y="4724400"/>
            <a:ext cx="5367339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504" name="Text Box 32"/>
          <p:cNvSpPr txBox="1">
            <a:spLocks noChangeArrowheads="1"/>
          </p:cNvSpPr>
          <p:nvPr/>
        </p:nvSpPr>
        <p:spPr bwMode="auto">
          <a:xfrm rot="21254809">
            <a:off x="3633326" y="3932149"/>
            <a:ext cx="7915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FF0000"/>
                </a:solidFill>
                <a:latin typeface="+mn-lt"/>
              </a:rPr>
              <a:t>ACK=5</a:t>
            </a:r>
          </a:p>
        </p:txBody>
      </p:sp>
      <p:sp>
        <p:nvSpPr>
          <p:cNvPr id="1129505" name="Line 33"/>
          <p:cNvSpPr>
            <a:spLocks noChangeShapeType="1"/>
          </p:cNvSpPr>
          <p:nvPr/>
        </p:nvSpPr>
        <p:spPr bwMode="auto">
          <a:xfrm>
            <a:off x="5603875" y="3302000"/>
            <a:ext cx="1524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>
              <a:latin typeface="+mn-lt"/>
            </a:endParaRPr>
          </a:p>
        </p:txBody>
      </p:sp>
      <p:sp>
        <p:nvSpPr>
          <p:cNvPr id="1129506" name="Line 34"/>
          <p:cNvSpPr>
            <a:spLocks noChangeShapeType="1"/>
          </p:cNvSpPr>
          <p:nvPr/>
        </p:nvSpPr>
        <p:spPr bwMode="auto">
          <a:xfrm flipH="1">
            <a:off x="5603875" y="3302000"/>
            <a:ext cx="1524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>
              <a:latin typeface="+mn-lt"/>
            </a:endParaRPr>
          </a:p>
        </p:txBody>
      </p:sp>
      <p:sp>
        <p:nvSpPr>
          <p:cNvPr id="1129507" name="Text Box 35"/>
          <p:cNvSpPr txBox="1">
            <a:spLocks noChangeArrowheads="1"/>
          </p:cNvSpPr>
          <p:nvPr/>
        </p:nvSpPr>
        <p:spPr bwMode="auto">
          <a:xfrm>
            <a:off x="2917384" y="1438276"/>
            <a:ext cx="3224238" cy="46165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rgbClr val="0000FF"/>
                </a:solidFill>
                <a:latin typeface="+mn-lt"/>
              </a:rPr>
              <a:t>Window size = 3 packets</a:t>
            </a:r>
          </a:p>
        </p:txBody>
      </p:sp>
      <p:sp>
        <p:nvSpPr>
          <p:cNvPr id="1129508" name="Text Box 36"/>
          <p:cNvSpPr txBox="1">
            <a:spLocks noChangeArrowheads="1"/>
          </p:cNvSpPr>
          <p:nvPr/>
        </p:nvSpPr>
        <p:spPr bwMode="auto">
          <a:xfrm>
            <a:off x="702566" y="1600200"/>
            <a:ext cx="541816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{1}</a:t>
            </a:r>
          </a:p>
        </p:txBody>
      </p:sp>
      <p:sp>
        <p:nvSpPr>
          <p:cNvPr id="1129509" name="Text Box 37"/>
          <p:cNvSpPr txBox="1">
            <a:spLocks noChangeArrowheads="1"/>
          </p:cNvSpPr>
          <p:nvPr/>
        </p:nvSpPr>
        <p:spPr bwMode="auto">
          <a:xfrm>
            <a:off x="359746" y="1943100"/>
            <a:ext cx="83676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{1, 2}</a:t>
            </a:r>
          </a:p>
        </p:txBody>
      </p:sp>
      <p:sp>
        <p:nvSpPr>
          <p:cNvPr id="1129510" name="Text Box 38"/>
          <p:cNvSpPr txBox="1">
            <a:spLocks noChangeArrowheads="1"/>
          </p:cNvSpPr>
          <p:nvPr/>
        </p:nvSpPr>
        <p:spPr bwMode="auto">
          <a:xfrm>
            <a:off x="28669" y="2324100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{1, 2, 3}</a:t>
            </a:r>
          </a:p>
        </p:txBody>
      </p:sp>
      <p:sp>
        <p:nvSpPr>
          <p:cNvPr id="1129511" name="Text Box 39"/>
          <p:cNvSpPr txBox="1">
            <a:spLocks noChangeArrowheads="1"/>
          </p:cNvSpPr>
          <p:nvPr/>
        </p:nvSpPr>
        <p:spPr bwMode="auto">
          <a:xfrm>
            <a:off x="28669" y="2778125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{2, 3, 4}</a:t>
            </a:r>
          </a:p>
        </p:txBody>
      </p:sp>
      <p:sp>
        <p:nvSpPr>
          <p:cNvPr id="1129512" name="Text Box 40"/>
          <p:cNvSpPr txBox="1">
            <a:spLocks noChangeArrowheads="1"/>
          </p:cNvSpPr>
          <p:nvPr/>
        </p:nvSpPr>
        <p:spPr bwMode="auto">
          <a:xfrm>
            <a:off x="28669" y="3159125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{3, 4, 5}</a:t>
            </a:r>
          </a:p>
        </p:txBody>
      </p:sp>
      <p:sp>
        <p:nvSpPr>
          <p:cNvPr id="1129513" name="Text Box 41"/>
          <p:cNvSpPr txBox="1">
            <a:spLocks noChangeArrowheads="1"/>
          </p:cNvSpPr>
          <p:nvPr/>
        </p:nvSpPr>
        <p:spPr bwMode="auto">
          <a:xfrm>
            <a:off x="28669" y="3543300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{4, 5, 6}</a:t>
            </a:r>
          </a:p>
        </p:txBody>
      </p:sp>
      <p:sp>
        <p:nvSpPr>
          <p:cNvPr id="1129515" name="Text Box 43"/>
          <p:cNvSpPr txBox="1">
            <a:spLocks noChangeArrowheads="1"/>
          </p:cNvSpPr>
          <p:nvPr/>
        </p:nvSpPr>
        <p:spPr bwMode="auto">
          <a:xfrm>
            <a:off x="188576" y="4191000"/>
            <a:ext cx="1003481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 dirty="0">
                <a:latin typeface="+mn-lt"/>
              </a:rPr>
              <a:t>{4,5,6}</a:t>
            </a:r>
          </a:p>
        </p:txBody>
      </p:sp>
      <p:sp>
        <p:nvSpPr>
          <p:cNvPr id="1129516" name="Line 44"/>
          <p:cNvSpPr>
            <a:spLocks noChangeShapeType="1"/>
          </p:cNvSpPr>
          <p:nvPr/>
        </p:nvSpPr>
        <p:spPr bwMode="auto">
          <a:xfrm flipH="1">
            <a:off x="1752601" y="5334000"/>
            <a:ext cx="5365751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517" name="Line 45"/>
          <p:cNvSpPr>
            <a:spLocks noChangeShapeType="1"/>
          </p:cNvSpPr>
          <p:nvPr/>
        </p:nvSpPr>
        <p:spPr bwMode="auto">
          <a:xfrm>
            <a:off x="1828800" y="5943600"/>
            <a:ext cx="30480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518" name="Text Box 46"/>
          <p:cNvSpPr txBox="1">
            <a:spLocks noChangeArrowheads="1"/>
          </p:cNvSpPr>
          <p:nvPr/>
        </p:nvSpPr>
        <p:spPr bwMode="auto">
          <a:xfrm>
            <a:off x="203921" y="5636900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 dirty="0">
                <a:latin typeface="+mn-lt"/>
              </a:rPr>
              <a:t>{7, 8, 9}</a:t>
            </a:r>
          </a:p>
        </p:txBody>
      </p:sp>
      <p:sp>
        <p:nvSpPr>
          <p:cNvPr id="44" name="Text Box 32"/>
          <p:cNvSpPr txBox="1">
            <a:spLocks noChangeArrowheads="1"/>
          </p:cNvSpPr>
          <p:nvPr/>
        </p:nvSpPr>
        <p:spPr bwMode="auto">
          <a:xfrm rot="21254809">
            <a:off x="3745654" y="4313149"/>
            <a:ext cx="7915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FF0000"/>
                </a:solidFill>
                <a:latin typeface="+mn-lt"/>
              </a:rPr>
              <a:t>ACK=6</a:t>
            </a: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228601" y="4646300"/>
            <a:ext cx="1003481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 dirty="0">
                <a:latin typeface="+mn-lt"/>
              </a:rPr>
              <a:t>{4,5,6}</a:t>
            </a:r>
          </a:p>
        </p:txBody>
      </p:sp>
      <p:grpSp>
        <p:nvGrpSpPr>
          <p:cNvPr id="46" name="Group 61"/>
          <p:cNvGrpSpPr>
            <a:grpSpLocks/>
          </p:cNvGrpSpPr>
          <p:nvPr/>
        </p:nvGrpSpPr>
        <p:grpSpPr bwMode="auto">
          <a:xfrm>
            <a:off x="9525" y="3048000"/>
            <a:ext cx="1743075" cy="1676400"/>
            <a:chOff x="130" y="1968"/>
            <a:chExt cx="1098" cy="1200"/>
          </a:xfrm>
        </p:grpSpPr>
        <p:sp>
          <p:nvSpPr>
            <p:cNvPr id="47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" name="Line 64"/>
            <p:cNvSpPr>
              <a:spLocks noChangeShapeType="1"/>
            </p:cNvSpPr>
            <p:nvPr/>
          </p:nvSpPr>
          <p:spPr bwMode="auto">
            <a:xfrm>
              <a:off x="940" y="1968"/>
              <a:ext cx="0" cy="120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Text Box 65"/>
            <p:cNvSpPr txBox="1">
              <a:spLocks noChangeArrowheads="1"/>
            </p:cNvSpPr>
            <p:nvPr/>
          </p:nvSpPr>
          <p:spPr bwMode="auto">
            <a:xfrm>
              <a:off x="130" y="2160"/>
              <a:ext cx="654" cy="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Timeout</a:t>
              </a:r>
            </a:p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Packet 4</a:t>
              </a:r>
            </a:p>
          </p:txBody>
        </p:sp>
      </p:grpSp>
      <p:sp>
        <p:nvSpPr>
          <p:cNvPr id="51" name="Text Box 32"/>
          <p:cNvSpPr txBox="1">
            <a:spLocks noChangeArrowheads="1"/>
          </p:cNvSpPr>
          <p:nvPr/>
        </p:nvSpPr>
        <p:spPr bwMode="auto">
          <a:xfrm rot="21254809">
            <a:off x="3785726" y="5299719"/>
            <a:ext cx="7915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FF0000"/>
                </a:solidFill>
                <a:latin typeface="+mn-lt"/>
              </a:rPr>
              <a:t>ACK=4</a:t>
            </a:r>
          </a:p>
        </p:txBody>
      </p:sp>
      <p:sp>
        <p:nvSpPr>
          <p:cNvPr id="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79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65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88" grpId="0" animBg="1"/>
      <p:bldP spid="1129489" grpId="0" animBg="1"/>
      <p:bldP spid="1129490" grpId="0" animBg="1"/>
      <p:bldP spid="1129497" grpId="0"/>
      <p:bldP spid="1129498" grpId="0"/>
      <p:bldP spid="1129501" grpId="0" animBg="1"/>
      <p:bldP spid="1129503" grpId="0" animBg="1"/>
      <p:bldP spid="1129504" grpId="0"/>
      <p:bldP spid="1129515" grpId="0"/>
      <p:bldP spid="1129516" grpId="0" animBg="1"/>
      <p:bldP spid="1129517" grpId="0" animBg="1"/>
      <p:bldP spid="1129518" grpId="0"/>
      <p:bldP spid="44" grpId="0"/>
      <p:bldP spid="45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transport layer? 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229600" cy="44116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IP packets are addressed to a host but end-to-end communication is between application processes at  hosts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Need a way to decide which packets go to which applications (mux/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demux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  <a:endParaRPr lang="en-US" dirty="0"/>
          </a:p>
          <a:p>
            <a:r>
              <a:rPr lang="en-US" dirty="0"/>
              <a:t>IP provides a weak service model (</a:t>
            </a:r>
            <a:r>
              <a:rPr lang="en-US" i="1" dirty="0"/>
              <a:t>best-effort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Packets can be corrupted, delayed, dropped, reordered, duplicated </a:t>
            </a:r>
          </a:p>
          <a:p>
            <a:pPr lvl="1"/>
            <a:r>
              <a:rPr lang="en-US" dirty="0"/>
              <a:t>No guidance on how much traffic to send and when</a:t>
            </a:r>
            <a:endParaRPr lang="en-US" i="1" dirty="0"/>
          </a:p>
          <a:p>
            <a:pPr lvl="1"/>
            <a:r>
              <a:rPr lang="en-US" dirty="0"/>
              <a:t>Dealing with this is tedious for application developers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8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02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7A046D-38A0-4C4D-89C5-98A73D6176B8}"/>
              </a:ext>
            </a:extLst>
          </p:cNvPr>
          <p:cNvSpPr/>
          <p:nvPr/>
        </p:nvSpPr>
        <p:spPr>
          <a:xfrm>
            <a:off x="2074545" y="3257550"/>
            <a:ext cx="1860233" cy="5057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Go-Back-N: sender</a:t>
            </a:r>
            <a:endParaRPr lang="en-US" sz="33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D02EA8C-0D47-4345-907B-176DCE82FE33}"/>
              </a:ext>
            </a:extLst>
          </p:cNvPr>
          <p:cNvSpPr txBox="1">
            <a:spLocks noChangeArrowheads="1"/>
          </p:cNvSpPr>
          <p:nvPr/>
        </p:nvSpPr>
        <p:spPr>
          <a:xfrm>
            <a:off x="703905" y="1828679"/>
            <a:ext cx="8308314" cy="1047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sender: “window” of up to N, consecutive transmitted but </a:t>
            </a:r>
            <a:r>
              <a:rPr lang="en-US" altLang="ja-JP" sz="21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unACKed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pkts </a:t>
            </a:r>
          </a:p>
          <a:p>
            <a:pPr marL="611981" lvl="1" indent="-257175" defTabSz="685800">
              <a:spcBef>
                <a:spcPts val="750"/>
              </a:spcBef>
              <a:buClr>
                <a:srgbClr val="0000A3"/>
              </a:buClr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k-bit seq # in pkt header</a:t>
            </a:r>
          </a:p>
          <a:p>
            <a:pPr marL="521494" lvl="1" indent="-166688" defTabSz="685800">
              <a:spcBef>
                <a:spcPts val="750"/>
              </a:spcBef>
              <a:buClr>
                <a:srgbClr val="0000A3"/>
              </a:buClr>
              <a:buFont typeface="Wingdings" pitchFamily="2" charset="2"/>
              <a:buChar char="§"/>
              <a:defRPr/>
            </a:pPr>
            <a:endParaRPr lang="en-US" altLang="ja-JP" sz="18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264319" indent="-166688" defTabSz="685800">
              <a:spcBef>
                <a:spcPts val="75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264319" indent="-166688" defTabSz="685800">
              <a:spcBef>
                <a:spcPts val="75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8" name="Picture 4" descr="gbn_seqnum">
            <a:extLst>
              <a:ext uri="{FF2B5EF4-FFF2-40B4-BE49-F238E27FC236}">
                <a16:creationId xmlns:a16="http://schemas.microsoft.com/office/drawing/2014/main" id="{7F787B9F-F0D5-184B-849D-6DD1215C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14" y="2789268"/>
            <a:ext cx="6875603" cy="138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5CC992CE-9CC7-5B4F-A0DC-4AE1FB2B5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76" y="4443961"/>
            <a:ext cx="8482353" cy="148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92100" indent="-2921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58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263129" indent="-254794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en-US" sz="2100" i="1" dirty="0">
                <a:solidFill>
                  <a:srgbClr val="C00000"/>
                </a:solidFill>
                <a:latin typeface="Calibri" panose="020F0502020204030204"/>
              </a:rPr>
              <a:t>cumulative ACK: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ACK(</a:t>
            </a:r>
            <a:r>
              <a:rPr lang="en-US" altLang="en-US" sz="21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): ACKs all packets up to, including seq # </a:t>
            </a:r>
            <a:r>
              <a:rPr lang="en-US" altLang="en-US" sz="21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646510" lvl="1" indent="-342900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on receiving ACK(</a:t>
            </a:r>
            <a:r>
              <a:rPr lang="en-US" altLang="en-US" sz="21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): m</a:t>
            </a:r>
            <a:r>
              <a:rPr lang="en-US" altLang="en-US" sz="2100" dirty="0" err="1">
                <a:solidFill>
                  <a:prstClr val="black"/>
                </a:solidFill>
                <a:latin typeface="Calibri" panose="020F0502020204030204"/>
              </a:rPr>
              <a:t>ove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 window forward to begin at </a:t>
            </a:r>
            <a:r>
              <a:rPr lang="en-US" altLang="en-US" sz="2100" i="1" dirty="0">
                <a:solidFill>
                  <a:prstClr val="black"/>
                </a:solidFill>
                <a:latin typeface="Calibri" panose="020F0502020204030204"/>
              </a:rPr>
              <a:t>n+1</a:t>
            </a:r>
          </a:p>
          <a:p>
            <a:pPr marL="263129" indent="-254794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timer for oldest in-flight packet</a:t>
            </a:r>
          </a:p>
          <a:p>
            <a:pPr marL="263129" indent="-254794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en-US" sz="2100" i="1" dirty="0">
                <a:solidFill>
                  <a:prstClr val="black"/>
                </a:solidFill>
                <a:latin typeface="Calibri" panose="020F0502020204030204"/>
              </a:rPr>
              <a:t>timeout(n):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 retransmit packet n and all higher seq # packets in window</a:t>
            </a:r>
            <a:endParaRPr lang="en-US" alt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19075" indent="-219075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/>
            </a:pPr>
            <a:endParaRPr lang="en-US" altLang="en-US" sz="2100" dirty="0">
              <a:solidFill>
                <a:prstClr val="black"/>
              </a:solidFill>
              <a:latin typeface="Gill Sans MT" panose="020B0502020104020203" pitchFamily="34" charset="7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DEE9FF9-C882-024E-8974-9BAEDEEE0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Go-Back-N: receiver</a:t>
            </a:r>
            <a:endParaRPr lang="en-US" sz="33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4D350FA-D6D7-FD41-A9BE-7C8ADB1B89FE}"/>
              </a:ext>
            </a:extLst>
          </p:cNvPr>
          <p:cNvSpPr txBox="1">
            <a:spLocks noChangeArrowheads="1"/>
          </p:cNvSpPr>
          <p:nvPr/>
        </p:nvSpPr>
        <p:spPr>
          <a:xfrm>
            <a:off x="602542" y="1888332"/>
            <a:ext cx="7738552" cy="214074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694" indent="-208360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ACK-only: always send ACK for correctly-received packet so far, with highest </a:t>
            </a:r>
            <a:r>
              <a:rPr lang="en-US" altLang="en-US" sz="21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in-order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seq #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may generate duplicate ACKs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need only remember </a:t>
            </a:r>
            <a:r>
              <a:rPr lang="en-US" altLang="en-US" sz="1800" dirty="0" err="1">
                <a:solidFill>
                  <a:srgbClr val="0013A3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rcv_base</a:t>
            </a:r>
            <a:endParaRPr lang="en-US" altLang="en-US" sz="1800" dirty="0">
              <a:solidFill>
                <a:srgbClr val="0013A3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on receipt of out-of-order packet: 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can discard (don’</a:t>
            </a:r>
            <a:r>
              <a:rPr lang="en-US" altLang="ja-JP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 buffer) or buffer: an implementation decision</a:t>
            </a:r>
            <a:endParaRPr lang="en-US" altLang="ja-JP" sz="1800" i="1" dirty="0">
              <a:solidFill>
                <a:srgbClr val="CC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re-ACK pkt with highest in-order seq #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1F1563-4EE6-624A-B419-51472DAFC422}"/>
              </a:ext>
            </a:extLst>
          </p:cNvPr>
          <p:cNvGrpSpPr/>
          <p:nvPr/>
        </p:nvGrpSpPr>
        <p:grpSpPr>
          <a:xfrm>
            <a:off x="723900" y="4133850"/>
            <a:ext cx="7644805" cy="1601409"/>
            <a:chOff x="965200" y="4368800"/>
            <a:chExt cx="10193073" cy="21352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C749AC-5A6B-CE44-BD87-CDEAD30D68DC}"/>
                </a:ext>
              </a:extLst>
            </p:cNvPr>
            <p:cNvSpPr/>
            <p:nvPr/>
          </p:nvSpPr>
          <p:spPr>
            <a:xfrm>
              <a:off x="2412281" y="4877998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AB02A-A4B7-9D4F-A1D7-19D810FD4F54}"/>
                </a:ext>
              </a:extLst>
            </p:cNvPr>
            <p:cNvSpPr/>
            <p:nvPr/>
          </p:nvSpPr>
          <p:spPr>
            <a:xfrm>
              <a:off x="2603500" y="4878537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FBB702-FA2B-A04A-B08F-95DFA12C7EDD}"/>
                </a:ext>
              </a:extLst>
            </p:cNvPr>
            <p:cNvSpPr/>
            <p:nvPr/>
          </p:nvSpPr>
          <p:spPr>
            <a:xfrm>
              <a:off x="2777467" y="4879975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C745A3-C7DB-3942-A271-0A92B4788494}"/>
                </a:ext>
              </a:extLst>
            </p:cNvPr>
            <p:cNvSpPr/>
            <p:nvPr/>
          </p:nvSpPr>
          <p:spPr>
            <a:xfrm>
              <a:off x="2951434" y="4878238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42AB67-120B-794E-928E-64266D32C52D}"/>
                </a:ext>
              </a:extLst>
            </p:cNvPr>
            <p:cNvSpPr/>
            <p:nvPr/>
          </p:nvSpPr>
          <p:spPr>
            <a:xfrm>
              <a:off x="3125401" y="4879676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626C37-8D68-3743-89DE-5821F910BA38}"/>
                </a:ext>
              </a:extLst>
            </p:cNvPr>
            <p:cNvSpPr/>
            <p:nvPr/>
          </p:nvSpPr>
          <p:spPr>
            <a:xfrm>
              <a:off x="3312307" y="4876800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3FA41E-5B3A-9E42-85D0-F244A9CA09BA}"/>
                </a:ext>
              </a:extLst>
            </p:cNvPr>
            <p:cNvSpPr/>
            <p:nvPr/>
          </p:nvSpPr>
          <p:spPr>
            <a:xfrm>
              <a:off x="4042679" y="4877097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459346-9ED9-4045-B9EF-F21C877F5C71}"/>
                </a:ext>
              </a:extLst>
            </p:cNvPr>
            <p:cNvSpPr/>
            <p:nvPr/>
          </p:nvSpPr>
          <p:spPr>
            <a:xfrm>
              <a:off x="4216646" y="4877396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135D84-780D-1C4B-B705-7166D92BFCB2}"/>
                </a:ext>
              </a:extLst>
            </p:cNvPr>
            <p:cNvSpPr/>
            <p:nvPr/>
          </p:nvSpPr>
          <p:spPr>
            <a:xfrm>
              <a:off x="4394926" y="4877695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92DF50-BC76-3348-AFB6-0E120E535E9F}"/>
                </a:ext>
              </a:extLst>
            </p:cNvPr>
            <p:cNvSpPr/>
            <p:nvPr/>
          </p:nvSpPr>
          <p:spPr>
            <a:xfrm>
              <a:off x="4573204" y="4877096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D359C03-4942-1F4E-9943-A4770ABD7A5C}"/>
                </a:ext>
              </a:extLst>
            </p:cNvPr>
            <p:cNvSpPr/>
            <p:nvPr/>
          </p:nvSpPr>
          <p:spPr>
            <a:xfrm>
              <a:off x="4738544" y="4882607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B1D15-C716-6642-9A8C-FF574649B132}"/>
                </a:ext>
              </a:extLst>
            </p:cNvPr>
            <p:cNvSpPr txBox="1"/>
            <p:nvPr/>
          </p:nvSpPr>
          <p:spPr>
            <a:xfrm>
              <a:off x="3200400" y="5878723"/>
              <a:ext cx="135763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altLang="en-US" sz="1350" dirty="0" err="1">
                  <a:solidFill>
                    <a:srgbClr val="0013A3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rPr>
                <a:t>rcv_base</a:t>
              </a:r>
              <a:endParaRPr lang="en-US" sz="1350" dirty="0">
                <a:solidFill>
                  <a:srgbClr val="0013A3"/>
                </a:solidFill>
                <a:latin typeface="Calibri" panose="020F0502020204030204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DA1BD1-92DD-964D-A4AD-4395424A812F}"/>
                </a:ext>
              </a:extLst>
            </p:cNvPr>
            <p:cNvCxnSpPr/>
            <p:nvPr/>
          </p:nvCxnSpPr>
          <p:spPr>
            <a:xfrm flipV="1">
              <a:off x="3340100" y="5523122"/>
              <a:ext cx="0" cy="46990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4D852D-4652-CD46-A032-5387C52666B7}"/>
                </a:ext>
              </a:extLst>
            </p:cNvPr>
            <p:cNvGrpSpPr/>
            <p:nvPr/>
          </p:nvGrpSpPr>
          <p:grpSpPr>
            <a:xfrm>
              <a:off x="7035081" y="4522877"/>
              <a:ext cx="4123192" cy="1981135"/>
              <a:chOff x="7797081" y="4179977"/>
              <a:chExt cx="4123192" cy="19811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E499E9-05E0-2848-A525-BB3AC2E78B77}"/>
                  </a:ext>
                </a:extLst>
              </p:cNvPr>
              <p:cNvSpPr/>
              <p:nvPr/>
            </p:nvSpPr>
            <p:spPr>
              <a:xfrm>
                <a:off x="7797081" y="4179977"/>
                <a:ext cx="81951" cy="59522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E59F90-0AC1-D949-8CB5-B7E829DBDF1B}"/>
                  </a:ext>
                </a:extLst>
              </p:cNvPr>
              <p:cNvSpPr/>
              <p:nvPr/>
            </p:nvSpPr>
            <p:spPr>
              <a:xfrm>
                <a:off x="7797081" y="5565889"/>
                <a:ext cx="81951" cy="59522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5C9899-6096-4643-8719-DE793696866F}"/>
                  </a:ext>
                </a:extLst>
              </p:cNvPr>
              <p:cNvSpPr txBox="1"/>
              <p:nvPr/>
            </p:nvSpPr>
            <p:spPr>
              <a:xfrm>
                <a:off x="8089900" y="4279900"/>
                <a:ext cx="211160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received and </a:t>
                </a:r>
                <a:r>
                  <a:rPr lang="en-US" sz="1350" dirty="0" err="1">
                    <a:solidFill>
                      <a:prstClr val="black"/>
                    </a:solidFill>
                    <a:latin typeface="Calibri" panose="020F0502020204030204"/>
                  </a:rPr>
                  <a:t>ACKed</a:t>
                </a: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F847CB-3827-2544-8543-6EF3912864FB}"/>
                  </a:ext>
                </a:extLst>
              </p:cNvPr>
              <p:cNvSpPr txBox="1"/>
              <p:nvPr/>
            </p:nvSpPr>
            <p:spPr>
              <a:xfrm>
                <a:off x="8115300" y="4965700"/>
                <a:ext cx="380497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Out-of-order: received but not  </a:t>
                </a:r>
                <a:r>
                  <a:rPr lang="en-US" sz="1350" dirty="0" err="1">
                    <a:solidFill>
                      <a:prstClr val="black"/>
                    </a:solidFill>
                    <a:latin typeface="Calibri" panose="020F0502020204030204"/>
                  </a:rPr>
                  <a:t>ACKed</a:t>
                </a: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AF6502-A49B-FB42-8066-694FB04355A3}"/>
                  </a:ext>
                </a:extLst>
              </p:cNvPr>
              <p:cNvSpPr txBox="1"/>
              <p:nvPr/>
            </p:nvSpPr>
            <p:spPr>
              <a:xfrm>
                <a:off x="8089900" y="5664200"/>
                <a:ext cx="144637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Not received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E8A9EC-F9D6-AD41-BDA3-40B447572E22}"/>
                </a:ext>
              </a:extLst>
            </p:cNvPr>
            <p:cNvSpPr txBox="1"/>
            <p:nvPr/>
          </p:nvSpPr>
          <p:spPr>
            <a:xfrm>
              <a:off x="965200" y="4368800"/>
              <a:ext cx="54941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Receiver view of sequence number space: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6C7DB5-7268-0B44-A56E-B28CC92134BC}"/>
                </a:ext>
              </a:extLst>
            </p:cNvPr>
            <p:cNvSpPr/>
            <p:nvPr/>
          </p:nvSpPr>
          <p:spPr>
            <a:xfrm>
              <a:off x="7043594" y="5225507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046972-9F03-F944-BC25-0B2150456151}"/>
                </a:ext>
              </a:extLst>
            </p:cNvPr>
            <p:cNvSpPr/>
            <p:nvPr/>
          </p:nvSpPr>
          <p:spPr>
            <a:xfrm>
              <a:off x="3855894" y="4876800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CC5FA3-3D8B-6548-BA93-1DA3D5DF3E6E}"/>
                </a:ext>
              </a:extLst>
            </p:cNvPr>
            <p:cNvSpPr/>
            <p:nvPr/>
          </p:nvSpPr>
          <p:spPr>
            <a:xfrm>
              <a:off x="3500294" y="4876800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5F6F20-040F-1941-B33E-7134B25528B8}"/>
                </a:ext>
              </a:extLst>
            </p:cNvPr>
            <p:cNvSpPr/>
            <p:nvPr/>
          </p:nvSpPr>
          <p:spPr>
            <a:xfrm>
              <a:off x="3684444" y="4876800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974E79-9D0E-3745-ABD9-0984B3110ABE}"/>
                </a:ext>
              </a:extLst>
            </p:cNvPr>
            <p:cNvSpPr txBox="1"/>
            <p:nvPr/>
          </p:nvSpPr>
          <p:spPr>
            <a:xfrm>
              <a:off x="1892300" y="5105400"/>
              <a:ext cx="49415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</a:rPr>
                <a:t>…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2C8E0E-B0A1-2140-BDEC-22D5E69331DA}"/>
                </a:ext>
              </a:extLst>
            </p:cNvPr>
            <p:cNvSpPr txBox="1"/>
            <p:nvPr/>
          </p:nvSpPr>
          <p:spPr>
            <a:xfrm>
              <a:off x="4876800" y="5105400"/>
              <a:ext cx="49415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</a:rPr>
                <a:t>…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D2730539-5138-AA4F-8FB6-75E508098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Go-Back-N in action</a:t>
            </a:r>
            <a:endParaRPr lang="en-US" sz="3300" dirty="0"/>
          </a:p>
        </p:txBody>
      </p:sp>
      <p:sp>
        <p:nvSpPr>
          <p:cNvPr id="108" name="Text Box 4">
            <a:extLst>
              <a:ext uri="{FF2B5EF4-FFF2-40B4-BE49-F238E27FC236}">
                <a16:creationId xmlns:a16="http://schemas.microsoft.com/office/drawing/2014/main" id="{78073BDB-A57A-A349-BAC2-3E6F65141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096" y="2006203"/>
            <a:ext cx="989373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pkt0</a:t>
            </a:r>
          </a:p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pkt1</a:t>
            </a:r>
          </a:p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pkt2</a:t>
            </a:r>
          </a:p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pkt3</a:t>
            </a:r>
          </a:p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(wait)</a:t>
            </a:r>
          </a:p>
        </p:txBody>
      </p:sp>
      <p:sp>
        <p:nvSpPr>
          <p:cNvPr id="109" name="Text Box 5">
            <a:extLst>
              <a:ext uri="{FF2B5EF4-FFF2-40B4-BE49-F238E27FC236}">
                <a16:creationId xmlns:a16="http://schemas.microsoft.com/office/drawing/2014/main" id="{551532E5-B9F6-D645-BA17-1BDC2A81D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901" y="1727597"/>
            <a:ext cx="75533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0099"/>
                </a:solidFill>
              </a:rPr>
              <a:t>sender</a:t>
            </a:r>
          </a:p>
        </p:txBody>
      </p:sp>
      <p:sp>
        <p:nvSpPr>
          <p:cNvPr id="110" name="Text Box 6">
            <a:extLst>
              <a:ext uri="{FF2B5EF4-FFF2-40B4-BE49-F238E27FC236}">
                <a16:creationId xmlns:a16="http://schemas.microsoft.com/office/drawing/2014/main" id="{A94628DF-42AC-0E4A-B609-2C56040AB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514" y="1741884"/>
            <a:ext cx="8531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8000"/>
                </a:solidFill>
              </a:rPr>
              <a:t>receiver</a:t>
            </a:r>
          </a:p>
        </p:txBody>
      </p:sp>
      <p:sp>
        <p:nvSpPr>
          <p:cNvPr id="111" name="Line 14">
            <a:extLst>
              <a:ext uri="{FF2B5EF4-FFF2-40B4-BE49-F238E27FC236}">
                <a16:creationId xmlns:a16="http://schemas.microsoft.com/office/drawing/2014/main" id="{3E685DEE-2DB5-5740-BE6F-2C74E54E1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7197" y="2190750"/>
            <a:ext cx="8335" cy="34039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12" name="Text Box 15">
            <a:extLst>
              <a:ext uri="{FF2B5EF4-FFF2-40B4-BE49-F238E27FC236}">
                <a16:creationId xmlns:a16="http://schemas.microsoft.com/office/drawing/2014/main" id="{AF86798F-8D3B-3F46-8E9A-88A423CB9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334" y="2337197"/>
            <a:ext cx="1992853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pkt0, send ack0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pkt1, send ack1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pkt3, discard,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           (re)send ack1</a:t>
            </a:r>
          </a:p>
        </p:txBody>
      </p:sp>
      <p:sp>
        <p:nvSpPr>
          <p:cNvPr id="116" name="Text Box 36">
            <a:extLst>
              <a:ext uri="{FF2B5EF4-FFF2-40B4-BE49-F238E27FC236}">
                <a16:creationId xmlns:a16="http://schemas.microsoft.com/office/drawing/2014/main" id="{964FE54C-5448-C540-B538-09B51BB48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6668" y="4392215"/>
            <a:ext cx="989373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pkt2</a:t>
            </a:r>
          </a:p>
          <a:p>
            <a:pPr algn="r"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pkt3</a:t>
            </a:r>
          </a:p>
          <a:p>
            <a:pPr algn="r"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pkt4</a:t>
            </a:r>
          </a:p>
          <a:p>
            <a:pPr algn="r"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pkt5</a:t>
            </a:r>
          </a:p>
        </p:txBody>
      </p:sp>
      <p:sp>
        <p:nvSpPr>
          <p:cNvPr id="121" name="Line 17">
            <a:extLst>
              <a:ext uri="{FF2B5EF4-FFF2-40B4-BE49-F238E27FC236}">
                <a16:creationId xmlns:a16="http://schemas.microsoft.com/office/drawing/2014/main" id="{E56FB9D2-45AC-5443-AEF4-39148B03DD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50569" y="2544365"/>
            <a:ext cx="1510903" cy="8001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492D2-F443-DF42-B594-B3FB06C15EF0}"/>
              </a:ext>
            </a:extLst>
          </p:cNvPr>
          <p:cNvGrpSpPr/>
          <p:nvPr/>
        </p:nvGrpSpPr>
        <p:grpSpPr>
          <a:xfrm>
            <a:off x="4544615" y="2151459"/>
            <a:ext cx="1591866" cy="969169"/>
            <a:chOff x="6059487" y="1725612"/>
            <a:chExt cx="2122488" cy="1292225"/>
          </a:xfrm>
        </p:grpSpPr>
        <p:sp>
          <p:nvSpPr>
            <p:cNvPr id="117" name="Line 7">
              <a:extLst>
                <a:ext uri="{FF2B5EF4-FFF2-40B4-BE49-F238E27FC236}">
                  <a16:creationId xmlns:a16="http://schemas.microsoft.com/office/drawing/2014/main" id="{B2FE61CD-8B0C-B642-BB41-80A1601F1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075" y="1725612"/>
              <a:ext cx="2101850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18" name="Line 11">
              <a:extLst>
                <a:ext uri="{FF2B5EF4-FFF2-40B4-BE49-F238E27FC236}">
                  <a16:creationId xmlns:a16="http://schemas.microsoft.com/office/drawing/2014/main" id="{228455C5-D681-384D-AD76-D61774E5E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9487" y="2000250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19" name="Line 12">
              <a:extLst>
                <a:ext uri="{FF2B5EF4-FFF2-40B4-BE49-F238E27FC236}">
                  <a16:creationId xmlns:a16="http://schemas.microsoft.com/office/drawing/2014/main" id="{465896CF-249D-3347-9172-240118AF4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5362" y="2263775"/>
              <a:ext cx="876300" cy="2000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20" name="Line 13">
              <a:extLst>
                <a:ext uri="{FF2B5EF4-FFF2-40B4-BE49-F238E27FC236}">
                  <a16:creationId xmlns:a16="http://schemas.microsoft.com/office/drawing/2014/main" id="{6D003599-FAD5-2A43-BCF2-8C9D5635E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1712" y="2549525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22" name="Text Box 19">
              <a:extLst>
                <a:ext uri="{FF2B5EF4-FFF2-40B4-BE49-F238E27FC236}">
                  <a16:creationId xmlns:a16="http://schemas.microsoft.com/office/drawing/2014/main" id="{6FFC0E8C-8B36-B744-B255-B1213F7C3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5826" y="2298700"/>
              <a:ext cx="404385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23" name="Text Box 20">
              <a:extLst>
                <a:ext uri="{FF2B5EF4-FFF2-40B4-BE49-F238E27FC236}">
                  <a16:creationId xmlns:a16="http://schemas.microsoft.com/office/drawing/2014/main" id="{999FCA58-CB9B-B749-BA08-25AB40ACE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3159" y="2319337"/>
              <a:ext cx="58819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1" kern="0">
                  <a:solidFill>
                    <a:srgbClr val="FF0000"/>
                  </a:solidFill>
                </a:rPr>
                <a:t>loss</a:t>
              </a:r>
            </a:p>
          </p:txBody>
        </p:sp>
      </p:grpSp>
      <p:sp>
        <p:nvSpPr>
          <p:cNvPr id="124" name="Line 21">
            <a:extLst>
              <a:ext uri="{FF2B5EF4-FFF2-40B4-BE49-F238E27FC236}">
                <a16:creationId xmlns:a16="http://schemas.microsoft.com/office/drawing/2014/main" id="{82EB3AA5-A272-9741-98D1-88E47FABEA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8188" y="2758678"/>
            <a:ext cx="1510903" cy="825104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25" name="Line 24">
            <a:extLst>
              <a:ext uri="{FF2B5EF4-FFF2-40B4-BE49-F238E27FC236}">
                <a16:creationId xmlns:a16="http://schemas.microsoft.com/office/drawing/2014/main" id="{E42793DA-B54F-8A4A-B169-AADC48D84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0569" y="3386138"/>
            <a:ext cx="1575197" cy="351234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26" name="Line 25">
            <a:extLst>
              <a:ext uri="{FF2B5EF4-FFF2-40B4-BE49-F238E27FC236}">
                <a16:creationId xmlns:a16="http://schemas.microsoft.com/office/drawing/2014/main" id="{F496288B-3032-8C46-B36C-DC6EE518F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4381" y="3625453"/>
            <a:ext cx="1576388" cy="35123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27" name="Line 26">
            <a:extLst>
              <a:ext uri="{FF2B5EF4-FFF2-40B4-BE49-F238E27FC236}">
                <a16:creationId xmlns:a16="http://schemas.microsoft.com/office/drawing/2014/main" id="{567E0CBA-D560-7142-9ABA-AC076E08A1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3156346"/>
            <a:ext cx="1510903" cy="825104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A4268D-2918-6446-A65A-828C5CA72DEE}"/>
              </a:ext>
            </a:extLst>
          </p:cNvPr>
          <p:cNvGrpSpPr/>
          <p:nvPr/>
        </p:nvGrpSpPr>
        <p:grpSpPr>
          <a:xfrm>
            <a:off x="3061097" y="2547938"/>
            <a:ext cx="1483519" cy="1931689"/>
            <a:chOff x="4081462" y="2254250"/>
            <a:chExt cx="1978025" cy="2575585"/>
          </a:xfrm>
        </p:grpSpPr>
        <p:pic>
          <p:nvPicPr>
            <p:cNvPr id="114" name="Picture 34" descr="alarm_clock_ringing">
              <a:extLst>
                <a:ext uri="{FF2B5EF4-FFF2-40B4-BE49-F238E27FC236}">
                  <a16:creationId xmlns:a16="http://schemas.microsoft.com/office/drawing/2014/main" id="{6923BC91-E9C5-D049-B59C-D41625176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462" y="4283075"/>
              <a:ext cx="436563" cy="48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Text Box 35">
              <a:extLst>
                <a:ext uri="{FF2B5EF4-FFF2-40B4-BE49-F238E27FC236}">
                  <a16:creationId xmlns:a16="http://schemas.microsoft.com/office/drawing/2014/main" id="{171ECC6D-E77E-7541-880B-B7D3C99D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1795" y="4498975"/>
              <a:ext cx="1616254" cy="330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i="1" kern="0">
                  <a:solidFill>
                    <a:srgbClr val="FF0000"/>
                  </a:solidFill>
                </a:rPr>
                <a:t>pkt 2 timeout</a:t>
              </a:r>
            </a:p>
          </p:txBody>
        </p:sp>
        <p:grpSp>
          <p:nvGrpSpPr>
            <p:cNvPr id="128" name="Group 29">
              <a:extLst>
                <a:ext uri="{FF2B5EF4-FFF2-40B4-BE49-F238E27FC236}">
                  <a16:creationId xmlns:a16="http://schemas.microsoft.com/office/drawing/2014/main" id="{CCD75B32-9279-9249-845C-EEAC69B59B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6300" y="2254250"/>
              <a:ext cx="103187" cy="2462212"/>
              <a:chOff x="3651" y="1878"/>
              <a:chExt cx="78" cy="963"/>
            </a:xfrm>
          </p:grpSpPr>
          <p:sp>
            <p:nvSpPr>
              <p:cNvPr id="129" name="Line 30">
                <a:extLst>
                  <a:ext uri="{FF2B5EF4-FFF2-40B4-BE49-F238E27FC236}">
                    <a16:creationId xmlns:a16="http://schemas.microsoft.com/office/drawing/2014/main" id="{968CAD8F-1975-844E-A2BC-06214EDA9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9" y="1879"/>
                <a:ext cx="0" cy="9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0" name="Line 31">
                <a:extLst>
                  <a:ext uri="{FF2B5EF4-FFF2-40B4-BE49-F238E27FC236}">
                    <a16:creationId xmlns:a16="http://schemas.microsoft.com/office/drawing/2014/main" id="{46F70D7C-544C-D549-80EC-BBE791344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1878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1" name="Line 32">
                <a:extLst>
                  <a:ext uri="{FF2B5EF4-FFF2-40B4-BE49-F238E27FC236}">
                    <a16:creationId xmlns:a16="http://schemas.microsoft.com/office/drawing/2014/main" id="{7CCD21DE-7848-8E49-8DFB-3B7580C37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2841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3C2478-ADE4-9940-A00F-07B0A8A168AB}"/>
              </a:ext>
            </a:extLst>
          </p:cNvPr>
          <p:cNvGrpSpPr/>
          <p:nvPr/>
        </p:nvGrpSpPr>
        <p:grpSpPr>
          <a:xfrm>
            <a:off x="4545806" y="4520803"/>
            <a:ext cx="1585913" cy="884635"/>
            <a:chOff x="6061075" y="4884737"/>
            <a:chExt cx="2114550" cy="1179513"/>
          </a:xfrm>
        </p:grpSpPr>
        <p:sp>
          <p:nvSpPr>
            <p:cNvPr id="132" name="Line 37">
              <a:extLst>
                <a:ext uri="{FF2B5EF4-FFF2-40B4-BE49-F238E27FC236}">
                  <a16:creationId xmlns:a16="http://schemas.microsoft.com/office/drawing/2014/main" id="{87F3997F-AC6F-E94C-BDDA-D675458BE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5362" y="4884737"/>
              <a:ext cx="2100263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33" name="Line 38">
              <a:extLst>
                <a:ext uri="{FF2B5EF4-FFF2-40B4-BE49-F238E27FC236}">
                  <a16:creationId xmlns:a16="http://schemas.microsoft.com/office/drawing/2014/main" id="{F145FE1E-AA9A-9247-82EE-3228DB0DB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7425" y="5129212"/>
              <a:ext cx="2101850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34" name="Line 39">
              <a:extLst>
                <a:ext uri="{FF2B5EF4-FFF2-40B4-BE49-F238E27FC236}">
                  <a16:creationId xmlns:a16="http://schemas.microsoft.com/office/drawing/2014/main" id="{A6917865-5501-404F-B05D-FD50B31DA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075" y="5362575"/>
              <a:ext cx="2101850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35" name="Line 40">
              <a:extLst>
                <a:ext uri="{FF2B5EF4-FFF2-40B4-BE49-F238E27FC236}">
                  <a16:creationId xmlns:a16="http://schemas.microsoft.com/office/drawing/2014/main" id="{C1F71149-521E-A245-80B1-E26288E6E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4250" y="5595937"/>
              <a:ext cx="2100262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36" name="Text Box 41">
            <a:extLst>
              <a:ext uri="{FF2B5EF4-FFF2-40B4-BE49-F238E27FC236}">
                <a16:creationId xmlns:a16="http://schemas.microsoft.com/office/drawing/2014/main" id="{C2E1F2DD-A0AF-3A4F-84ED-5EB921B7E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1953" y="3480197"/>
            <a:ext cx="1875835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pkt4, discard,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           (re)send ack1</a:t>
            </a:r>
          </a:p>
        </p:txBody>
      </p:sp>
      <p:sp>
        <p:nvSpPr>
          <p:cNvPr id="137" name="Text Box 42">
            <a:extLst>
              <a:ext uri="{FF2B5EF4-FFF2-40B4-BE49-F238E27FC236}">
                <a16:creationId xmlns:a16="http://schemas.microsoft.com/office/drawing/2014/main" id="{9460E1DE-6181-0944-8A7F-243E2C949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41" y="3870722"/>
            <a:ext cx="1875835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pkt5, discard,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           (re)send ack1</a:t>
            </a:r>
          </a:p>
        </p:txBody>
      </p:sp>
      <p:sp>
        <p:nvSpPr>
          <p:cNvPr id="138" name="Text Box 43">
            <a:extLst>
              <a:ext uri="{FF2B5EF4-FFF2-40B4-BE49-F238E27FC236}">
                <a16:creationId xmlns:a16="http://schemas.microsoft.com/office/drawing/2014/main" id="{9372D8AC-242E-6F41-B4F3-7282D16B0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575" y="4736306"/>
            <a:ext cx="2294218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 err="1">
                <a:solidFill>
                  <a:srgbClr val="000000"/>
                </a:solidFill>
              </a:rPr>
              <a:t>rcv</a:t>
            </a:r>
            <a:r>
              <a:rPr lang="en-US" sz="1350" kern="0" dirty="0">
                <a:solidFill>
                  <a:srgbClr val="000000"/>
                </a:solidFill>
              </a:rPr>
              <a:t> pkt2, deliver, send ack2</a:t>
            </a:r>
          </a:p>
          <a:p>
            <a:pPr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 err="1">
                <a:solidFill>
                  <a:srgbClr val="000000"/>
                </a:solidFill>
              </a:rPr>
              <a:t>rcv</a:t>
            </a:r>
            <a:r>
              <a:rPr lang="en-US" sz="1350" kern="0" dirty="0">
                <a:solidFill>
                  <a:srgbClr val="000000"/>
                </a:solidFill>
              </a:rPr>
              <a:t> pkt3, deliver, send ack3</a:t>
            </a:r>
          </a:p>
          <a:p>
            <a:pPr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 err="1">
                <a:solidFill>
                  <a:srgbClr val="000000"/>
                </a:solidFill>
              </a:rPr>
              <a:t>rcv</a:t>
            </a:r>
            <a:r>
              <a:rPr lang="en-US" sz="1350" kern="0" dirty="0">
                <a:solidFill>
                  <a:srgbClr val="000000"/>
                </a:solidFill>
              </a:rPr>
              <a:t> pkt4, deliver, send ack4</a:t>
            </a:r>
          </a:p>
          <a:p>
            <a:pPr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 err="1">
                <a:solidFill>
                  <a:srgbClr val="000000"/>
                </a:solidFill>
              </a:rPr>
              <a:t>rcv</a:t>
            </a:r>
            <a:r>
              <a:rPr lang="en-US" sz="1350" kern="0" dirty="0">
                <a:solidFill>
                  <a:srgbClr val="000000"/>
                </a:solidFill>
              </a:rPr>
              <a:t> pkt5, deliver, send ack5</a:t>
            </a:r>
          </a:p>
        </p:txBody>
      </p:sp>
      <p:sp>
        <p:nvSpPr>
          <p:cNvPr id="139" name="Text Box 44">
            <a:extLst>
              <a:ext uri="{FF2B5EF4-FFF2-40B4-BE49-F238E27FC236}">
                <a16:creationId xmlns:a16="http://schemas.microsoft.com/office/drawing/2014/main" id="{3FF05DAC-881F-5A4C-85B0-7DEC9D873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261" y="3857625"/>
            <a:ext cx="141096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</a:rPr>
              <a:t>ignore duplicate ACK</a:t>
            </a:r>
          </a:p>
        </p:txBody>
      </p:sp>
      <p:sp>
        <p:nvSpPr>
          <p:cNvPr id="143" name="Text Box 59">
            <a:extLst>
              <a:ext uri="{FF2B5EF4-FFF2-40B4-BE49-F238E27FC236}">
                <a16:creationId xmlns:a16="http://schemas.microsoft.com/office/drawing/2014/main" id="{FB2F6CDE-F6A8-F844-B10B-589750594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5679" y="1775222"/>
            <a:ext cx="16754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u="sng" kern="0">
                <a:solidFill>
                  <a:srgbClr val="000099"/>
                </a:solidFill>
              </a:rPr>
              <a:t>sender window (N=4)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DDE7CA-1E78-DA4A-AE1B-74DF7C479CF1}"/>
              </a:ext>
            </a:extLst>
          </p:cNvPr>
          <p:cNvGrpSpPr/>
          <p:nvPr/>
        </p:nvGrpSpPr>
        <p:grpSpPr>
          <a:xfrm>
            <a:off x="1707356" y="2034780"/>
            <a:ext cx="1200149" cy="888207"/>
            <a:chOff x="2276475" y="1570039"/>
            <a:chExt cx="1600200" cy="1184276"/>
          </a:xfrm>
        </p:grpSpPr>
        <p:grpSp>
          <p:nvGrpSpPr>
            <p:cNvPr id="140" name="Group 65">
              <a:extLst>
                <a:ext uri="{FF2B5EF4-FFF2-40B4-BE49-F238E27FC236}">
                  <a16:creationId xmlns:a16="http://schemas.microsoft.com/office/drawing/2014/main" id="{931A5080-440D-784B-A586-03D399A7E9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650" y="1570039"/>
              <a:ext cx="1592262" cy="338138"/>
              <a:chOff x="89" y="914"/>
              <a:chExt cx="1003" cy="213"/>
            </a:xfrm>
          </p:grpSpPr>
          <p:sp>
            <p:nvSpPr>
              <p:cNvPr id="141" name="Rectangle 60">
                <a:extLst>
                  <a:ext uri="{FF2B5EF4-FFF2-40B4-BE49-F238E27FC236}">
                    <a16:creationId xmlns:a16="http://schemas.microsoft.com/office/drawing/2014/main" id="{B26ABC90-7E5F-8A4E-8270-EAE554611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42" name="Text Box 46">
                <a:extLst>
                  <a:ext uri="{FF2B5EF4-FFF2-40B4-BE49-F238E27FC236}">
                    <a16:creationId xmlns:a16="http://schemas.microsoft.com/office/drawing/2014/main" id="{7BFA6562-0DAC-EB45-9C52-212661A482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" y="914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0 1 2 3 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4 5 6 7 8 </a:t>
                </a:r>
              </a:p>
            </p:txBody>
          </p:sp>
        </p:grpSp>
        <p:grpSp>
          <p:nvGrpSpPr>
            <p:cNvPr id="144" name="Group 67">
              <a:extLst>
                <a:ext uri="{FF2B5EF4-FFF2-40B4-BE49-F238E27FC236}">
                  <a16:creationId xmlns:a16="http://schemas.microsoft.com/office/drawing/2014/main" id="{58213E82-566B-494B-9703-4038DD2EF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475" y="1855789"/>
              <a:ext cx="1592262" cy="338138"/>
              <a:chOff x="89" y="914"/>
              <a:chExt cx="1003" cy="213"/>
            </a:xfrm>
          </p:grpSpPr>
          <p:sp>
            <p:nvSpPr>
              <p:cNvPr id="145" name="Rectangle 68">
                <a:extLst>
                  <a:ext uri="{FF2B5EF4-FFF2-40B4-BE49-F238E27FC236}">
                    <a16:creationId xmlns:a16="http://schemas.microsoft.com/office/drawing/2014/main" id="{4568CC56-ACBD-D74D-BF0B-726A16BC8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46" name="Text Box 69">
                <a:extLst>
                  <a:ext uri="{FF2B5EF4-FFF2-40B4-BE49-F238E27FC236}">
                    <a16:creationId xmlns:a16="http://schemas.microsoft.com/office/drawing/2014/main" id="{407928DF-AB75-9C4A-93E1-B6C00F1ED1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" y="914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0 1 2 3 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4 5 6 7 8 </a:t>
                </a:r>
              </a:p>
            </p:txBody>
          </p:sp>
        </p:grpSp>
        <p:grpSp>
          <p:nvGrpSpPr>
            <p:cNvPr id="147" name="Group 70">
              <a:extLst>
                <a:ext uri="{FF2B5EF4-FFF2-40B4-BE49-F238E27FC236}">
                  <a16:creationId xmlns:a16="http://schemas.microsoft.com/office/drawing/2014/main" id="{00B20D72-C787-994E-A325-6842B81862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412" y="2141539"/>
              <a:ext cx="1592263" cy="338138"/>
              <a:chOff x="89" y="914"/>
              <a:chExt cx="1003" cy="213"/>
            </a:xfrm>
          </p:grpSpPr>
          <p:sp>
            <p:nvSpPr>
              <p:cNvPr id="148" name="Rectangle 71">
                <a:extLst>
                  <a:ext uri="{FF2B5EF4-FFF2-40B4-BE49-F238E27FC236}">
                    <a16:creationId xmlns:a16="http://schemas.microsoft.com/office/drawing/2014/main" id="{CB23F592-B205-C747-BC5C-8DED1F254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49" name="Text Box 72">
                <a:extLst>
                  <a:ext uri="{FF2B5EF4-FFF2-40B4-BE49-F238E27FC236}">
                    <a16:creationId xmlns:a16="http://schemas.microsoft.com/office/drawing/2014/main" id="{3023C1E8-641E-D34A-BDDD-05F2D4DF44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" y="914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0 1 2 3 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4 5 6 7 8 </a:t>
                </a:r>
              </a:p>
            </p:txBody>
          </p:sp>
        </p:grpSp>
        <p:grpSp>
          <p:nvGrpSpPr>
            <p:cNvPr id="150" name="Group 73">
              <a:extLst>
                <a:ext uri="{FF2B5EF4-FFF2-40B4-BE49-F238E27FC236}">
                  <a16:creationId xmlns:a16="http://schemas.microsoft.com/office/drawing/2014/main" id="{40BB12DF-C4A4-6A41-A0BD-D8F19F8C2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1237" y="2416177"/>
              <a:ext cx="1592263" cy="338138"/>
              <a:chOff x="89" y="914"/>
              <a:chExt cx="1003" cy="213"/>
            </a:xfrm>
          </p:grpSpPr>
          <p:sp>
            <p:nvSpPr>
              <p:cNvPr id="151" name="Rectangle 74">
                <a:extLst>
                  <a:ext uri="{FF2B5EF4-FFF2-40B4-BE49-F238E27FC236}">
                    <a16:creationId xmlns:a16="http://schemas.microsoft.com/office/drawing/2014/main" id="{89CB1498-6077-D041-AC57-35BA218C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52" name="Text Box 75">
                <a:extLst>
                  <a:ext uri="{FF2B5EF4-FFF2-40B4-BE49-F238E27FC236}">
                    <a16:creationId xmlns:a16="http://schemas.microsoft.com/office/drawing/2014/main" id="{51265616-94AA-1940-B75F-94B688FDD5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" y="914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0 1 2 3 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4 5 6 7 8 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3FA832-3142-3345-8926-97B188BFCE5C}"/>
              </a:ext>
            </a:extLst>
          </p:cNvPr>
          <p:cNvGrpSpPr/>
          <p:nvPr/>
        </p:nvGrpSpPr>
        <p:grpSpPr>
          <a:xfrm>
            <a:off x="1709557" y="3208736"/>
            <a:ext cx="2842202" cy="507832"/>
            <a:chOff x="2279410" y="3135312"/>
            <a:chExt cx="3789602" cy="677108"/>
          </a:xfrm>
        </p:grpSpPr>
        <p:sp>
          <p:nvSpPr>
            <p:cNvPr id="153" name="Rectangle 79">
              <a:extLst>
                <a:ext uri="{FF2B5EF4-FFF2-40B4-BE49-F238E27FC236}">
                  <a16:creationId xmlns:a16="http://schemas.microsoft.com/office/drawing/2014/main" id="{136FFCEA-08CB-4B46-986C-2B7FBEB6B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3221037"/>
              <a:ext cx="628650" cy="228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DC4FE7-5ADF-3340-99A4-F8E562CC9D77}"/>
                </a:ext>
              </a:extLst>
            </p:cNvPr>
            <p:cNvGrpSpPr/>
            <p:nvPr/>
          </p:nvGrpSpPr>
          <p:grpSpPr>
            <a:xfrm>
              <a:off x="2279410" y="3135312"/>
              <a:ext cx="3789602" cy="677108"/>
              <a:chOff x="2279410" y="3135312"/>
              <a:chExt cx="3789602" cy="677108"/>
            </a:xfrm>
          </p:grpSpPr>
          <p:sp>
            <p:nvSpPr>
              <p:cNvPr id="113" name="Text Box 22">
                <a:extLst>
                  <a:ext uri="{FF2B5EF4-FFF2-40B4-BE49-F238E27FC236}">
                    <a16:creationId xmlns:a16="http://schemas.microsoft.com/office/drawing/2014/main" id="{E3AAA9D4-24A2-9445-B632-A99BE73DC6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955" y="3135312"/>
                <a:ext cx="2174057" cy="677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 err="1">
                    <a:solidFill>
                      <a:srgbClr val="000000"/>
                    </a:solidFill>
                  </a:rPr>
                  <a:t>rcv</a:t>
                </a:r>
                <a:r>
                  <a:rPr lang="en-US" sz="1350" kern="0" dirty="0">
                    <a:solidFill>
                      <a:srgbClr val="000000"/>
                    </a:solidFill>
                  </a:rPr>
                  <a:t> ack0, send pkt4</a:t>
                </a:r>
              </a:p>
            </p:txBody>
          </p:sp>
          <p:sp>
            <p:nvSpPr>
              <p:cNvPr id="154" name="Text Box 80">
                <a:extLst>
                  <a:ext uri="{FF2B5EF4-FFF2-40B4-BE49-F238E27FC236}">
                    <a16:creationId xmlns:a16="http://schemas.microsoft.com/office/drawing/2014/main" id="{60379420-DE18-E947-A726-0A6ECF67B9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410" y="3186112"/>
                <a:ext cx="1592744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0 </a:t>
                </a: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1 2 3 4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 5 6 7 8 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69BB31-73E3-7544-97DE-32AB0574DD7B}"/>
              </a:ext>
            </a:extLst>
          </p:cNvPr>
          <p:cNvGrpSpPr/>
          <p:nvPr/>
        </p:nvGrpSpPr>
        <p:grpSpPr>
          <a:xfrm>
            <a:off x="1697832" y="4423176"/>
            <a:ext cx="1200151" cy="813198"/>
            <a:chOff x="2263775" y="4754567"/>
            <a:chExt cx="1600200" cy="1084263"/>
          </a:xfrm>
        </p:grpSpPr>
        <p:grpSp>
          <p:nvGrpSpPr>
            <p:cNvPr id="158" name="Group 85">
              <a:extLst>
                <a:ext uri="{FF2B5EF4-FFF2-40B4-BE49-F238E27FC236}">
                  <a16:creationId xmlns:a16="http://schemas.microsoft.com/office/drawing/2014/main" id="{03417B8E-F478-8C46-B780-7DF3A846A0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3775" y="4754567"/>
              <a:ext cx="1592263" cy="338138"/>
              <a:chOff x="86" y="2105"/>
              <a:chExt cx="1003" cy="213"/>
            </a:xfrm>
          </p:grpSpPr>
          <p:sp>
            <p:nvSpPr>
              <p:cNvPr id="159" name="Rectangle 86">
                <a:extLst>
                  <a:ext uri="{FF2B5EF4-FFF2-40B4-BE49-F238E27FC236}">
                    <a16:creationId xmlns:a16="http://schemas.microsoft.com/office/drawing/2014/main" id="{51D5A277-3EBC-904A-AC8D-23CF45D5E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0" name="Text Box 87">
                <a:extLst>
                  <a:ext uri="{FF2B5EF4-FFF2-40B4-BE49-F238E27FC236}">
                    <a16:creationId xmlns:a16="http://schemas.microsoft.com/office/drawing/2014/main" id="{B4DADF2A-5673-3046-9E59-DCC911CA29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  <p:grpSp>
          <p:nvGrpSpPr>
            <p:cNvPr id="161" name="Group 88">
              <a:extLst>
                <a:ext uri="{FF2B5EF4-FFF2-40B4-BE49-F238E27FC236}">
                  <a16:creationId xmlns:a16="http://schemas.microsoft.com/office/drawing/2014/main" id="{73C5048A-4F54-D24B-B928-04D9BDFC1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1712" y="4995867"/>
              <a:ext cx="1592263" cy="338138"/>
              <a:chOff x="86" y="2105"/>
              <a:chExt cx="1003" cy="213"/>
            </a:xfrm>
          </p:grpSpPr>
          <p:sp>
            <p:nvSpPr>
              <p:cNvPr id="162" name="Rectangle 89">
                <a:extLst>
                  <a:ext uri="{FF2B5EF4-FFF2-40B4-BE49-F238E27FC236}">
                    <a16:creationId xmlns:a16="http://schemas.microsoft.com/office/drawing/2014/main" id="{2DE076E2-D66C-3A41-9D7C-1EAD271BB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3" name="Text Box 90">
                <a:extLst>
                  <a:ext uri="{FF2B5EF4-FFF2-40B4-BE49-F238E27FC236}">
                    <a16:creationId xmlns:a16="http://schemas.microsoft.com/office/drawing/2014/main" id="{4E90CC58-BC14-8A46-9EF1-B2445A87AC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  <p:grpSp>
          <p:nvGrpSpPr>
            <p:cNvPr id="164" name="Group 91">
              <a:extLst>
                <a:ext uri="{FF2B5EF4-FFF2-40B4-BE49-F238E27FC236}">
                  <a16:creationId xmlns:a16="http://schemas.microsoft.com/office/drawing/2014/main" id="{FC55D8F5-B4F7-874A-8587-FEFF1658A4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8537" y="5259392"/>
              <a:ext cx="1592263" cy="338138"/>
              <a:chOff x="86" y="2105"/>
              <a:chExt cx="1003" cy="213"/>
            </a:xfrm>
          </p:grpSpPr>
          <p:sp>
            <p:nvSpPr>
              <p:cNvPr id="165" name="Rectangle 92">
                <a:extLst>
                  <a:ext uri="{FF2B5EF4-FFF2-40B4-BE49-F238E27FC236}">
                    <a16:creationId xmlns:a16="http://schemas.microsoft.com/office/drawing/2014/main" id="{5F79878B-FB81-654E-BD8D-25D0529EE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6" name="Text Box 93">
                <a:extLst>
                  <a:ext uri="{FF2B5EF4-FFF2-40B4-BE49-F238E27FC236}">
                    <a16:creationId xmlns:a16="http://schemas.microsoft.com/office/drawing/2014/main" id="{1562EC1E-E59B-7944-A04F-448394E22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  <p:grpSp>
          <p:nvGrpSpPr>
            <p:cNvPr id="167" name="Group 94">
              <a:extLst>
                <a:ext uri="{FF2B5EF4-FFF2-40B4-BE49-F238E27FC236}">
                  <a16:creationId xmlns:a16="http://schemas.microsoft.com/office/drawing/2014/main" id="{D2F62372-EF14-F24B-B336-E5FA5F73E4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5362" y="5500692"/>
              <a:ext cx="1592263" cy="338138"/>
              <a:chOff x="86" y="2105"/>
              <a:chExt cx="1003" cy="213"/>
            </a:xfrm>
          </p:grpSpPr>
          <p:sp>
            <p:nvSpPr>
              <p:cNvPr id="168" name="Rectangle 95">
                <a:extLst>
                  <a:ext uri="{FF2B5EF4-FFF2-40B4-BE49-F238E27FC236}">
                    <a16:creationId xmlns:a16="http://schemas.microsoft.com/office/drawing/2014/main" id="{BCA2899F-BA48-C640-8ADB-7E90D0337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9" name="Text Box 96">
                <a:extLst>
                  <a:ext uri="{FF2B5EF4-FFF2-40B4-BE49-F238E27FC236}">
                    <a16:creationId xmlns:a16="http://schemas.microsoft.com/office/drawing/2014/main" id="{8A067021-ACF5-964B-98EA-A0B6BE082C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661FF-CD5C-6E4B-970B-3DCF09E317A2}"/>
              </a:ext>
            </a:extLst>
          </p:cNvPr>
          <p:cNvGrpSpPr/>
          <p:nvPr/>
        </p:nvGrpSpPr>
        <p:grpSpPr>
          <a:xfrm>
            <a:off x="5347097" y="3764757"/>
            <a:ext cx="779860" cy="654844"/>
            <a:chOff x="7129462" y="3876675"/>
            <a:chExt cx="1039813" cy="873125"/>
          </a:xfrm>
        </p:grpSpPr>
        <p:sp>
          <p:nvSpPr>
            <p:cNvPr id="170" name="Line 98">
              <a:extLst>
                <a:ext uri="{FF2B5EF4-FFF2-40B4-BE49-F238E27FC236}">
                  <a16:creationId xmlns:a16="http://schemas.microsoft.com/office/drawing/2014/main" id="{E4B1EB39-53C3-8344-8ADA-9E76B91AB8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9462" y="3876675"/>
              <a:ext cx="1033463" cy="5635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71" name="Line 99">
              <a:extLst>
                <a:ext uri="{FF2B5EF4-FFF2-40B4-BE49-F238E27FC236}">
                  <a16:creationId xmlns:a16="http://schemas.microsoft.com/office/drawing/2014/main" id="{A383D701-6209-8C45-966C-F73AADF8A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5812" y="4186237"/>
              <a:ext cx="1033463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E6ECF-EC8F-534A-B975-E7A316543BA2}"/>
              </a:ext>
            </a:extLst>
          </p:cNvPr>
          <p:cNvGrpSpPr/>
          <p:nvPr/>
        </p:nvGrpSpPr>
        <p:grpSpPr>
          <a:xfrm>
            <a:off x="5331619" y="4889896"/>
            <a:ext cx="810815" cy="977504"/>
            <a:chOff x="7083425" y="5376862"/>
            <a:chExt cx="1081087" cy="1303338"/>
          </a:xfrm>
        </p:grpSpPr>
        <p:sp>
          <p:nvSpPr>
            <p:cNvPr id="172" name="Line 100">
              <a:extLst>
                <a:ext uri="{FF2B5EF4-FFF2-40B4-BE49-F238E27FC236}">
                  <a16:creationId xmlns:a16="http://schemas.microsoft.com/office/drawing/2014/main" id="{50E2BD6B-ADC1-C84D-8DBB-656FE09D3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1050" y="5376862"/>
              <a:ext cx="1033462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73" name="Line 101">
              <a:extLst>
                <a:ext uri="{FF2B5EF4-FFF2-40B4-BE49-F238E27FC236}">
                  <a16:creationId xmlns:a16="http://schemas.microsoft.com/office/drawing/2014/main" id="{84B4DDDE-6474-8442-BB57-A50ADD9CEB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15175" y="5630862"/>
              <a:ext cx="1033462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74" name="Line 102">
              <a:extLst>
                <a:ext uri="{FF2B5EF4-FFF2-40B4-BE49-F238E27FC236}">
                  <a16:creationId xmlns:a16="http://schemas.microsoft.com/office/drawing/2014/main" id="{73C0C64C-D6E3-AC4F-B1DD-2ECA3B1161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99300" y="5873750"/>
              <a:ext cx="1033462" cy="5635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75" name="Line 103">
              <a:extLst>
                <a:ext uri="{FF2B5EF4-FFF2-40B4-BE49-F238E27FC236}">
                  <a16:creationId xmlns:a16="http://schemas.microsoft.com/office/drawing/2014/main" id="{2133D681-30CA-654C-AE01-4F7EF0A35A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3425" y="6116637"/>
              <a:ext cx="1033462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A17A60-2A45-964D-961F-A44FDA1E12F8}"/>
              </a:ext>
            </a:extLst>
          </p:cNvPr>
          <p:cNvGrpSpPr/>
          <p:nvPr/>
        </p:nvGrpSpPr>
        <p:grpSpPr>
          <a:xfrm>
            <a:off x="1706165" y="3446865"/>
            <a:ext cx="2845594" cy="507831"/>
            <a:chOff x="2274887" y="3452813"/>
            <a:chExt cx="3794125" cy="677105"/>
          </a:xfrm>
        </p:grpSpPr>
        <p:grpSp>
          <p:nvGrpSpPr>
            <p:cNvPr id="155" name="Group 84">
              <a:extLst>
                <a:ext uri="{FF2B5EF4-FFF2-40B4-BE49-F238E27FC236}">
                  <a16:creationId xmlns:a16="http://schemas.microsoft.com/office/drawing/2014/main" id="{F747F193-29E4-2141-AA7E-B7B6D30FD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4887" y="3460755"/>
              <a:ext cx="1592263" cy="338138"/>
              <a:chOff x="86" y="2105"/>
              <a:chExt cx="1003" cy="213"/>
            </a:xfrm>
          </p:grpSpPr>
          <p:sp>
            <p:nvSpPr>
              <p:cNvPr id="156" name="Rectangle 82">
                <a:extLst>
                  <a:ext uri="{FF2B5EF4-FFF2-40B4-BE49-F238E27FC236}">
                    <a16:creationId xmlns:a16="http://schemas.microsoft.com/office/drawing/2014/main" id="{D67393F3-D1F3-2847-92CB-862D70806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57" name="Text Box 83">
                <a:extLst>
                  <a:ext uri="{FF2B5EF4-FFF2-40B4-BE49-F238E27FC236}">
                    <a16:creationId xmlns:a16="http://schemas.microsoft.com/office/drawing/2014/main" id="{4ACB79AA-81A1-824F-B374-FE28920BA2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  <p:sp>
          <p:nvSpPr>
            <p:cNvPr id="74" name="Text Box 22">
              <a:extLst>
                <a:ext uri="{FF2B5EF4-FFF2-40B4-BE49-F238E27FC236}">
                  <a16:creationId xmlns:a16="http://schemas.microsoft.com/office/drawing/2014/main" id="{112AB488-4C54-7D47-830A-D3403F86F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800" y="3452813"/>
              <a:ext cx="2208212" cy="67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 dirty="0" err="1">
                  <a:solidFill>
                    <a:srgbClr val="000000"/>
                  </a:solidFill>
                </a:rPr>
                <a:t>rcv</a:t>
              </a:r>
              <a:r>
                <a:rPr lang="en-US" sz="1350" kern="0" dirty="0">
                  <a:solidFill>
                    <a:srgbClr val="000000"/>
                  </a:solidFill>
                </a:rPr>
                <a:t> ack1, send pkt5</a:t>
              </a:r>
            </a:p>
          </p:txBody>
        </p:sp>
      </p:grpSp>
      <p:sp>
        <p:nvSpPr>
          <p:cNvPr id="79" name="Line 14">
            <a:extLst>
              <a:ext uri="{FF2B5EF4-FFF2-40B4-BE49-F238E27FC236}">
                <a16:creationId xmlns:a16="http://schemas.microsoft.com/office/drawing/2014/main" id="{7310A5FB-4554-E045-9214-7084F7E86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947" y="2066925"/>
            <a:ext cx="8335" cy="34039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83" name="Slide Number Placeholder 2">
            <a:extLst>
              <a:ext uri="{FF2B5EF4-FFF2-40B4-BE49-F238E27FC236}">
                <a16:creationId xmlns:a16="http://schemas.microsoft.com/office/drawing/2014/main" id="{D2E57CDD-AF57-3E45-9B83-97B06BD5D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2" grpId="0"/>
      <p:bldP spid="116" grpId="0"/>
      <p:bldP spid="121" grpId="0" animBg="1"/>
      <p:bldP spid="124" grpId="0" animBg="1"/>
      <p:bldP spid="125" grpId="0" animBg="1"/>
      <p:bldP spid="126" grpId="0" animBg="1"/>
      <p:bldP spid="127" grpId="0" animBg="1"/>
      <p:bldP spid="136" grpId="0"/>
      <p:bldP spid="137" grpId="0"/>
      <p:bldP spid="138" grpId="0"/>
      <p:bldP spid="13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7A4E8EC5-7580-5D46-A490-5D5E1E97FBFD}" type="slidenum">
              <a:rPr lang="en-US" sz="1400" smtClean="0">
                <a:latin typeface="Calibri"/>
              </a:rPr>
              <a:pPr algn="r"/>
              <a:t>83</a:t>
            </a:fld>
            <a:endParaRPr lang="en-US" sz="1400" dirty="0">
              <a:latin typeface="Calibri"/>
            </a:endParaRPr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296864"/>
            <a:ext cx="7772400" cy="700087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GBN: sender extended FSM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66565" name="Group 3"/>
          <p:cNvGrpSpPr>
            <a:grpSpLocks/>
          </p:cNvGrpSpPr>
          <p:nvPr/>
        </p:nvGrpSpPr>
        <p:grpSpPr bwMode="auto">
          <a:xfrm>
            <a:off x="3535363" y="3743326"/>
            <a:ext cx="800100" cy="657225"/>
            <a:chOff x="1939" y="2515"/>
            <a:chExt cx="504" cy="414"/>
          </a:xfrm>
        </p:grpSpPr>
        <p:sp>
          <p:nvSpPr>
            <p:cNvPr id="66585" name="Oval 4"/>
            <p:cNvSpPr>
              <a:spLocks noChangeArrowheads="1"/>
            </p:cNvSpPr>
            <p:nvPr/>
          </p:nvSpPr>
          <p:spPr bwMode="auto">
            <a:xfrm>
              <a:off x="2004" y="2515"/>
              <a:ext cx="420" cy="41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66586" name="Text Box 5"/>
            <p:cNvSpPr txBox="1">
              <a:spLocks noChangeArrowheads="1"/>
            </p:cNvSpPr>
            <p:nvPr/>
          </p:nvSpPr>
          <p:spPr bwMode="auto">
            <a:xfrm>
              <a:off x="1939" y="2611"/>
              <a:ext cx="50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Calibri"/>
                </a:rPr>
                <a:t>Wait</a:t>
              </a:r>
              <a:endParaRPr lang="en-US" dirty="0">
                <a:latin typeface="Times New Roman" charset="0"/>
              </a:endParaRPr>
            </a:p>
          </p:txBody>
        </p:sp>
      </p:grpSp>
      <p:sp>
        <p:nvSpPr>
          <p:cNvPr id="66566" name="Line 6"/>
          <p:cNvSpPr>
            <a:spLocks noChangeShapeType="1"/>
          </p:cNvSpPr>
          <p:nvPr/>
        </p:nvSpPr>
        <p:spPr bwMode="auto">
          <a:xfrm>
            <a:off x="2028826" y="2830514"/>
            <a:ext cx="1624013" cy="1069975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4751389" y="3810001"/>
            <a:ext cx="27765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(packet[base])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(packet[base+1])</a:t>
            </a:r>
          </a:p>
          <a:p>
            <a:pPr algn="l"/>
            <a:r>
              <a:rPr lang="en-US" sz="1400" dirty="0">
                <a:latin typeface="Calibri"/>
              </a:rPr>
              <a:t>…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(packet[nextseqnum-1])</a:t>
            </a:r>
          </a:p>
          <a:p>
            <a:endParaRPr lang="en-US" sz="1400" dirty="0">
              <a:latin typeface="Times New Roman" charset="0"/>
            </a:endParaRPr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4773614" y="3575050"/>
            <a:ext cx="11001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timeout</a:t>
            </a:r>
            <a:endParaRPr lang="en-US" sz="1400" dirty="0">
              <a:latin typeface="Times New Roman" charset="0"/>
            </a:endParaRPr>
          </a:p>
          <a:p>
            <a:endParaRPr lang="en-US" sz="1400" dirty="0">
              <a:latin typeface="Times New Roman" charset="0"/>
            </a:endParaRPr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>
            <a:off x="4857749" y="3851275"/>
            <a:ext cx="161925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70" name="Freeform 10"/>
          <p:cNvSpPr>
            <a:spLocks/>
          </p:cNvSpPr>
          <p:nvPr/>
        </p:nvSpPr>
        <p:spPr bwMode="auto">
          <a:xfrm>
            <a:off x="4360863" y="3498851"/>
            <a:ext cx="393700" cy="1152525"/>
          </a:xfrm>
          <a:custGeom>
            <a:avLst/>
            <a:gdLst>
              <a:gd name="T0" fmla="*/ 15776621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71" name="Text Box 11"/>
          <p:cNvSpPr txBox="1">
            <a:spLocks noChangeArrowheads="1"/>
          </p:cNvSpPr>
          <p:nvPr/>
        </p:nvSpPr>
        <p:spPr bwMode="auto">
          <a:xfrm>
            <a:off x="3194052" y="1069976"/>
            <a:ext cx="2333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rdt_send</a:t>
            </a:r>
            <a:r>
              <a:rPr lang="en-US" sz="1400" dirty="0">
                <a:latin typeface="Calibri"/>
              </a:rPr>
              <a:t>(data)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66572" name="Line 12"/>
          <p:cNvSpPr>
            <a:spLocks noChangeShapeType="1"/>
          </p:cNvSpPr>
          <p:nvPr/>
        </p:nvSpPr>
        <p:spPr bwMode="auto">
          <a:xfrm>
            <a:off x="3302000" y="1389063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73" name="Text Box 13"/>
          <p:cNvSpPr txBox="1">
            <a:spLocks noChangeArrowheads="1"/>
          </p:cNvSpPr>
          <p:nvPr/>
        </p:nvSpPr>
        <p:spPr bwMode="auto">
          <a:xfrm>
            <a:off x="3194051" y="1411288"/>
            <a:ext cx="55213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if (</a:t>
            </a:r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 &lt; </a:t>
            </a:r>
            <a:r>
              <a:rPr lang="en-US" sz="1400" dirty="0" err="1">
                <a:latin typeface="Calibri"/>
              </a:rPr>
              <a:t>base+N</a:t>
            </a:r>
            <a:r>
              <a:rPr lang="en-US" sz="1400" dirty="0">
                <a:latin typeface="Calibri"/>
              </a:rPr>
              <a:t>) {</a:t>
            </a:r>
          </a:p>
          <a:p>
            <a:pPr algn="l"/>
            <a:r>
              <a:rPr lang="en-US" sz="1400" dirty="0">
                <a:latin typeface="Calibri"/>
              </a:rPr>
              <a:t>    </a:t>
            </a:r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</a:t>
            </a:r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])</a:t>
            </a:r>
          </a:p>
          <a:p>
            <a:pPr algn="l"/>
            <a:r>
              <a:rPr lang="en-US" sz="1400" dirty="0">
                <a:latin typeface="Calibri"/>
              </a:rPr>
              <a:t>    </a:t>
            </a:r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++</a:t>
            </a:r>
          </a:p>
          <a:p>
            <a:pPr algn="l"/>
            <a:r>
              <a:rPr lang="en-US" sz="1400" dirty="0">
                <a:latin typeface="Calibri"/>
              </a:rPr>
              <a:t>    }</a:t>
            </a:r>
          </a:p>
          <a:p>
            <a:pPr algn="l"/>
            <a:r>
              <a:rPr lang="en-US" sz="1400" dirty="0">
                <a:latin typeface="Calibri"/>
              </a:rPr>
              <a:t>else</a:t>
            </a:r>
          </a:p>
          <a:p>
            <a:pPr algn="l"/>
            <a:r>
              <a:rPr lang="en-US" sz="1400" dirty="0">
                <a:latin typeface="Calibri"/>
              </a:rPr>
              <a:t>  </a:t>
            </a:r>
            <a:r>
              <a:rPr lang="en-US" sz="1400" dirty="0" err="1">
                <a:latin typeface="Calibri"/>
              </a:rPr>
              <a:t>refuse_data</a:t>
            </a:r>
            <a:r>
              <a:rPr lang="en-US" sz="1400" dirty="0">
                <a:latin typeface="Calibri"/>
              </a:rPr>
              <a:t>(data)   </a:t>
            </a:r>
            <a:r>
              <a:rPr lang="en-US" sz="1400" b="1" i="1" dirty="0">
                <a:latin typeface="Calibri"/>
              </a:rPr>
              <a:t>Block?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6574" name="Freeform 14"/>
          <p:cNvSpPr>
            <a:spLocks/>
          </p:cNvSpPr>
          <p:nvPr/>
        </p:nvSpPr>
        <p:spPr bwMode="auto">
          <a:xfrm rot="5142103" flipH="1">
            <a:off x="3787777" y="2933701"/>
            <a:ext cx="393700" cy="1152525"/>
          </a:xfrm>
          <a:custGeom>
            <a:avLst/>
            <a:gdLst>
              <a:gd name="T0" fmla="*/ 15776621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3343277" y="5478464"/>
            <a:ext cx="3686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base = </a:t>
            </a:r>
            <a:r>
              <a:rPr lang="en-US" sz="1400" dirty="0" err="1">
                <a:latin typeface="Calibri"/>
              </a:rPr>
              <a:t>getacknum</a:t>
            </a:r>
            <a:r>
              <a:rPr lang="en-US" sz="1400" dirty="0">
                <a:latin typeface="Calibri"/>
              </a:rPr>
              <a:t>(reply)+1</a:t>
            </a:r>
          </a:p>
          <a:p>
            <a:pPr algn="l"/>
            <a:endParaRPr lang="en-US" sz="1400" dirty="0">
              <a:latin typeface="Times New Roman" charset="0"/>
            </a:endParaRPr>
          </a:p>
        </p:txBody>
      </p:sp>
      <p:sp>
        <p:nvSpPr>
          <p:cNvPr id="66576" name="Text Box 16"/>
          <p:cNvSpPr txBox="1">
            <a:spLocks noChangeArrowheads="1"/>
          </p:cNvSpPr>
          <p:nvPr/>
        </p:nvSpPr>
        <p:spPr bwMode="auto">
          <a:xfrm>
            <a:off x="3355975" y="4978400"/>
            <a:ext cx="28336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&amp;&amp; </a:t>
            </a:r>
          </a:p>
          <a:p>
            <a:pPr algn="l"/>
            <a:r>
              <a:rPr lang="en-US" sz="1400" dirty="0">
                <a:latin typeface="Calibri"/>
              </a:rPr>
              <a:t>   </a:t>
            </a:r>
            <a:r>
              <a:rPr lang="en-US" sz="1400" dirty="0" err="1">
                <a:latin typeface="Calibri"/>
              </a:rPr>
              <a:t>notcorrupt</a:t>
            </a:r>
            <a:r>
              <a:rPr lang="en-US" sz="1400" dirty="0">
                <a:latin typeface="Calibri"/>
              </a:rPr>
              <a:t>(reply) </a:t>
            </a:r>
          </a:p>
          <a:p>
            <a:endParaRPr lang="en-US" sz="1400" dirty="0">
              <a:latin typeface="Times New Roman" charset="0"/>
            </a:endParaRPr>
          </a:p>
        </p:txBody>
      </p:sp>
      <p:sp>
        <p:nvSpPr>
          <p:cNvPr id="66577" name="Line 17"/>
          <p:cNvSpPr>
            <a:spLocks noChangeShapeType="1"/>
          </p:cNvSpPr>
          <p:nvPr/>
        </p:nvSpPr>
        <p:spPr bwMode="auto">
          <a:xfrm>
            <a:off x="3448049" y="5502275"/>
            <a:ext cx="16192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78" name="Freeform 18"/>
          <p:cNvSpPr>
            <a:spLocks/>
          </p:cNvSpPr>
          <p:nvPr/>
        </p:nvSpPr>
        <p:spPr bwMode="auto">
          <a:xfrm>
            <a:off x="3505201" y="4446589"/>
            <a:ext cx="1054100" cy="674687"/>
          </a:xfrm>
          <a:custGeom>
            <a:avLst/>
            <a:gdLst>
              <a:gd name="T0" fmla="*/ 607358450 w 664"/>
              <a:gd name="T1" fmla="*/ 50403088 h 425"/>
              <a:gd name="T2" fmla="*/ 977820625 w 664"/>
              <a:gd name="T3" fmla="*/ 0 h 425"/>
              <a:gd name="T4" fmla="*/ 0 60000 65536"/>
              <a:gd name="T5" fmla="*/ 0 60000 65536"/>
              <a:gd name="T6" fmla="*/ 0 w 664"/>
              <a:gd name="T7" fmla="*/ 0 h 425"/>
              <a:gd name="T8" fmla="*/ 664 w 664"/>
              <a:gd name="T9" fmla="*/ 425 h 4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4" h="425">
                <a:moveTo>
                  <a:pt x="241" y="20"/>
                </a:moveTo>
                <a:cubicBezTo>
                  <a:pt x="0" y="393"/>
                  <a:pt x="664" y="425"/>
                  <a:pt x="388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79" name="Line 19"/>
          <p:cNvSpPr>
            <a:spLocks noChangeShapeType="1"/>
          </p:cNvSpPr>
          <p:nvPr/>
        </p:nvSpPr>
        <p:spPr bwMode="auto">
          <a:xfrm>
            <a:off x="1614489" y="3257550"/>
            <a:ext cx="8032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80" name="Text Box 20"/>
          <p:cNvSpPr txBox="1">
            <a:spLocks noChangeArrowheads="1"/>
          </p:cNvSpPr>
          <p:nvPr/>
        </p:nvSpPr>
        <p:spPr bwMode="auto">
          <a:xfrm>
            <a:off x="1487489" y="3227389"/>
            <a:ext cx="148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base=1</a:t>
            </a:r>
          </a:p>
          <a:p>
            <a:pPr algn="l"/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=1</a:t>
            </a:r>
            <a:endParaRPr lang="en-US" sz="1400" dirty="0">
              <a:latin typeface="Times New Roman" charset="0"/>
            </a:endParaRP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66581" name="Text Box 21"/>
          <p:cNvSpPr txBox="1">
            <a:spLocks noChangeArrowheads="1"/>
          </p:cNvSpPr>
          <p:nvPr/>
        </p:nvSpPr>
        <p:spPr bwMode="auto">
          <a:xfrm>
            <a:off x="1250951" y="4289426"/>
            <a:ext cx="20478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</a:t>
            </a:r>
          </a:p>
          <a:p>
            <a:pPr algn="l"/>
            <a:r>
              <a:rPr lang="en-US" sz="1400" dirty="0">
                <a:latin typeface="Calibri"/>
              </a:rPr>
              <a:t>   &amp;&amp; corrupt(reply)</a:t>
            </a:r>
            <a:r>
              <a:rPr lang="en-US" sz="1000" dirty="0">
                <a:latin typeface="Calibri"/>
              </a:rPr>
              <a:t> </a:t>
            </a: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66582" name="Line 22"/>
          <p:cNvSpPr>
            <a:spLocks noChangeShapeType="1"/>
          </p:cNvSpPr>
          <p:nvPr/>
        </p:nvSpPr>
        <p:spPr bwMode="auto">
          <a:xfrm flipV="1">
            <a:off x="1343026" y="4787900"/>
            <a:ext cx="15208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83" name="Freeform 23"/>
          <p:cNvSpPr>
            <a:spLocks/>
          </p:cNvSpPr>
          <p:nvPr/>
        </p:nvSpPr>
        <p:spPr bwMode="auto">
          <a:xfrm>
            <a:off x="2898776" y="4221164"/>
            <a:ext cx="695325" cy="638175"/>
          </a:xfrm>
          <a:custGeom>
            <a:avLst/>
            <a:gdLst>
              <a:gd name="T0" fmla="*/ 405241125 w 1095"/>
              <a:gd name="T1" fmla="*/ 0 h 1005"/>
              <a:gd name="T2" fmla="*/ 441531375 w 1095"/>
              <a:gd name="T3" fmla="*/ 66532125 h 1005"/>
              <a:gd name="T4" fmla="*/ 0 60000 65536"/>
              <a:gd name="T5" fmla="*/ 0 60000 65536"/>
              <a:gd name="T6" fmla="*/ 0 w 1095"/>
              <a:gd name="T7" fmla="*/ 0 h 1005"/>
              <a:gd name="T8" fmla="*/ 1095 w 1095"/>
              <a:gd name="T9" fmla="*/ 1005 h 10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5" h="1005">
                <a:moveTo>
                  <a:pt x="1005" y="0"/>
                </a:moveTo>
                <a:cubicBezTo>
                  <a:pt x="0" y="30"/>
                  <a:pt x="645" y="1005"/>
                  <a:pt x="1095" y="16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84" name="Text Box 24"/>
          <p:cNvSpPr txBox="1">
            <a:spLocks noChangeArrowheads="1"/>
          </p:cNvSpPr>
          <p:nvPr/>
        </p:nvSpPr>
        <p:spPr bwMode="auto">
          <a:xfrm>
            <a:off x="1529409" y="2927350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1681809" y="481012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4544868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D32B952B-CF45-644E-A152-837DEDFF458F}" type="slidenum">
              <a:rPr lang="en-US" sz="1400" smtClean="0">
                <a:latin typeface="Calibri"/>
              </a:rPr>
              <a:pPr algn="r"/>
              <a:t>84</a:t>
            </a:fld>
            <a:endParaRPr lang="en-US" sz="1400" dirty="0">
              <a:latin typeface="Calibri"/>
            </a:endParaRPr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GBN: receiver extended FSM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801688" y="3641726"/>
            <a:ext cx="8148637" cy="28543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ACK-only: always send an ACK for correctly-received packet with the highest </a:t>
            </a:r>
            <a:r>
              <a:rPr lang="en-US" sz="2400" i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in-order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seq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#</a:t>
            </a:r>
          </a:p>
          <a:p>
            <a:pPr lvl="1"/>
            <a:r>
              <a:rPr lang="en-US" sz="2000" dirty="0">
                <a:ea typeface="ＭＳ Ｐゴシック" charset="0"/>
              </a:rPr>
              <a:t>may generate duplicate ACKs</a:t>
            </a:r>
          </a:p>
          <a:p>
            <a:pPr lvl="1"/>
            <a:r>
              <a:rPr lang="en-US" sz="2000" dirty="0">
                <a:ea typeface="ＭＳ Ｐゴシック" charset="0"/>
              </a:rPr>
              <a:t>need only remember </a:t>
            </a:r>
            <a:r>
              <a:rPr lang="en-US" sz="2000" b="1" dirty="0" err="1">
                <a:latin typeface="Courier New" charset="0"/>
                <a:ea typeface="ＭＳ Ｐゴシック" charset="0"/>
              </a:rPr>
              <a:t>expectedseqnum</a:t>
            </a:r>
            <a:endParaRPr lang="en-US" sz="2000" b="1" dirty="0">
              <a:latin typeface="Courier New" charset="0"/>
              <a:ea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out-of-order packet: </a:t>
            </a:r>
          </a:p>
          <a:p>
            <a:pPr lvl="1"/>
            <a:r>
              <a:rPr lang="en-US" sz="2000" dirty="0">
                <a:ea typeface="ＭＳ Ｐゴシック" charset="0"/>
              </a:rPr>
              <a:t>discard (don’t buffer) -&gt;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no receiver buffering</a:t>
            </a:r>
            <a:r>
              <a:rPr lang="en-US" sz="2000" dirty="0">
                <a:ea typeface="ＭＳ Ｐゴシック" charset="0"/>
              </a:rPr>
              <a:t>!</a:t>
            </a:r>
          </a:p>
          <a:p>
            <a:pPr lvl="1"/>
            <a:r>
              <a:rPr lang="en-US" sz="2000" dirty="0">
                <a:ea typeface="ＭＳ Ｐゴシック" charset="0"/>
              </a:rPr>
              <a:t>Re-ACK packet with highest in-order </a:t>
            </a:r>
            <a:r>
              <a:rPr lang="en-US" sz="2000" dirty="0" err="1">
                <a:ea typeface="ＭＳ Ｐゴシック" charset="0"/>
              </a:rPr>
              <a:t>seq</a:t>
            </a:r>
            <a:r>
              <a:rPr lang="en-US" sz="2000" dirty="0">
                <a:ea typeface="ＭＳ Ｐゴシック" charset="0"/>
              </a:rPr>
              <a:t> #</a:t>
            </a:r>
          </a:p>
        </p:txBody>
      </p:sp>
      <p:sp>
        <p:nvSpPr>
          <p:cNvPr id="67590" name="Oval 4"/>
          <p:cNvSpPr>
            <a:spLocks noChangeArrowheads="1"/>
          </p:cNvSpPr>
          <p:nvPr/>
        </p:nvSpPr>
        <p:spPr bwMode="auto">
          <a:xfrm>
            <a:off x="3159126" y="2041526"/>
            <a:ext cx="666751" cy="6572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7591" name="Text Box 5"/>
          <p:cNvSpPr txBox="1">
            <a:spLocks noChangeArrowheads="1"/>
          </p:cNvSpPr>
          <p:nvPr/>
        </p:nvSpPr>
        <p:spPr bwMode="auto">
          <a:xfrm>
            <a:off x="3068639" y="2209801"/>
            <a:ext cx="8001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/>
              </a:rPr>
              <a:t>Wait</a:t>
            </a:r>
            <a:endParaRPr lang="en-US" dirty="0">
              <a:latin typeface="Times New Roman" charset="0"/>
            </a:endParaRPr>
          </a:p>
        </p:txBody>
      </p:sp>
      <p:sp>
        <p:nvSpPr>
          <p:cNvPr id="67592" name="Line 6"/>
          <p:cNvSpPr>
            <a:spLocks noChangeShapeType="1"/>
          </p:cNvSpPr>
          <p:nvPr/>
        </p:nvSpPr>
        <p:spPr bwMode="auto">
          <a:xfrm>
            <a:off x="844551" y="1881188"/>
            <a:ext cx="2298700" cy="4746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593" name="Text Box 7"/>
          <p:cNvSpPr txBox="1">
            <a:spLocks noChangeArrowheads="1"/>
          </p:cNvSpPr>
          <p:nvPr/>
        </p:nvSpPr>
        <p:spPr bwMode="auto">
          <a:xfrm>
            <a:off x="2557463" y="1468439"/>
            <a:ext cx="161766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(reply)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7594" name="Text Box 8"/>
          <p:cNvSpPr txBox="1">
            <a:spLocks noChangeArrowheads="1"/>
          </p:cNvSpPr>
          <p:nvPr/>
        </p:nvSpPr>
        <p:spPr bwMode="auto">
          <a:xfrm>
            <a:off x="2597151" y="1192213"/>
            <a:ext cx="7254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Symbol" charset="0"/>
              </a:rPr>
              <a:t>L</a:t>
            </a:r>
          </a:p>
        </p:txBody>
      </p:sp>
      <p:sp>
        <p:nvSpPr>
          <p:cNvPr id="67595" name="Line 9"/>
          <p:cNvSpPr>
            <a:spLocks noChangeShapeType="1"/>
          </p:cNvSpPr>
          <p:nvPr/>
        </p:nvSpPr>
        <p:spPr bwMode="auto">
          <a:xfrm>
            <a:off x="2678114" y="1489075"/>
            <a:ext cx="8159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596" name="Freeform 10"/>
          <p:cNvSpPr>
            <a:spLocks/>
          </p:cNvSpPr>
          <p:nvPr/>
        </p:nvSpPr>
        <p:spPr bwMode="auto">
          <a:xfrm>
            <a:off x="3832225" y="1784351"/>
            <a:ext cx="828675" cy="1152525"/>
          </a:xfrm>
          <a:custGeom>
            <a:avLst/>
            <a:gdLst>
              <a:gd name="T0" fmla="*/ 69896527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7597" name="Text Box 11"/>
          <p:cNvSpPr txBox="1">
            <a:spLocks noChangeArrowheads="1"/>
          </p:cNvSpPr>
          <p:nvPr/>
        </p:nvSpPr>
        <p:spPr bwMode="auto">
          <a:xfrm>
            <a:off x="4325939" y="1554163"/>
            <a:ext cx="357028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</a:t>
            </a:r>
          </a:p>
          <a:p>
            <a:pPr algn="l"/>
            <a:r>
              <a:rPr lang="en-US" sz="1400" dirty="0">
                <a:latin typeface="Calibri"/>
              </a:rPr>
              <a:t>  &amp;&amp; </a:t>
            </a:r>
            <a:r>
              <a:rPr lang="en-US" sz="1400" dirty="0" err="1">
                <a:latin typeface="Calibri"/>
              </a:rPr>
              <a:t>notcurrupt</a:t>
            </a:r>
            <a:r>
              <a:rPr lang="en-US" sz="1400" dirty="0">
                <a:latin typeface="Calibri"/>
              </a:rPr>
              <a:t>(packet)</a:t>
            </a:r>
          </a:p>
          <a:p>
            <a:pPr algn="l"/>
            <a:r>
              <a:rPr lang="en-US" sz="1400" dirty="0">
                <a:latin typeface="Calibri"/>
              </a:rPr>
              <a:t>  &amp;&amp; </a:t>
            </a:r>
            <a:r>
              <a:rPr lang="en-US" sz="1400" dirty="0" err="1">
                <a:latin typeface="Calibri"/>
              </a:rPr>
              <a:t>hasseqnum</a:t>
            </a:r>
            <a:r>
              <a:rPr lang="en-US" sz="1400" dirty="0">
                <a:latin typeface="Calibri"/>
              </a:rPr>
              <a:t>(</a:t>
            </a:r>
            <a:r>
              <a:rPr lang="en-US" sz="1400" dirty="0" err="1">
                <a:latin typeface="Calibri"/>
              </a:rPr>
              <a:t>rcvpkt,expectedseqnum</a:t>
            </a:r>
            <a:r>
              <a:rPr lang="en-US" sz="1400" dirty="0">
                <a:latin typeface="Calibri"/>
              </a:rPr>
              <a:t>) 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7598" name="Line 12"/>
          <p:cNvSpPr>
            <a:spLocks noChangeShapeType="1"/>
          </p:cNvSpPr>
          <p:nvPr/>
        </p:nvSpPr>
        <p:spPr bwMode="auto">
          <a:xfrm>
            <a:off x="4395788" y="2246314"/>
            <a:ext cx="31750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599" name="Text Box 13"/>
          <p:cNvSpPr txBox="1">
            <a:spLocks noChangeArrowheads="1"/>
          </p:cNvSpPr>
          <p:nvPr/>
        </p:nvSpPr>
        <p:spPr bwMode="auto">
          <a:xfrm>
            <a:off x="4330701" y="2289176"/>
            <a:ext cx="431482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rdt_rcv</a:t>
            </a:r>
            <a:r>
              <a:rPr lang="en-US" sz="1400" dirty="0">
                <a:latin typeface="Calibri"/>
              </a:rPr>
              <a:t>(data)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</a:p>
          <a:p>
            <a:pPr algn="l"/>
            <a:r>
              <a:rPr lang="en-US" sz="1400" dirty="0" err="1">
                <a:latin typeface="Calibri"/>
              </a:rPr>
              <a:t>expectedseqnum</a:t>
            </a:r>
            <a:r>
              <a:rPr lang="en-US" sz="1400" dirty="0">
                <a:latin typeface="Calibri"/>
              </a:rPr>
              <a:t>++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7600" name="Freeform 14"/>
          <p:cNvSpPr>
            <a:spLocks/>
          </p:cNvSpPr>
          <p:nvPr/>
        </p:nvSpPr>
        <p:spPr bwMode="auto">
          <a:xfrm rot="5142103" flipH="1">
            <a:off x="3305177" y="1260476"/>
            <a:ext cx="393700" cy="1152525"/>
          </a:xfrm>
          <a:custGeom>
            <a:avLst/>
            <a:gdLst>
              <a:gd name="T0" fmla="*/ 15776621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7601" name="Line 15"/>
          <p:cNvSpPr>
            <a:spLocks noChangeShapeType="1"/>
          </p:cNvSpPr>
          <p:nvPr/>
        </p:nvSpPr>
        <p:spPr bwMode="auto">
          <a:xfrm>
            <a:off x="784225" y="2293938"/>
            <a:ext cx="12382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602" name="Text Box 16"/>
          <p:cNvSpPr txBox="1">
            <a:spLocks noChangeArrowheads="1"/>
          </p:cNvSpPr>
          <p:nvPr/>
        </p:nvSpPr>
        <p:spPr bwMode="auto">
          <a:xfrm>
            <a:off x="693739" y="2314576"/>
            <a:ext cx="36417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expectedseqnum</a:t>
            </a:r>
            <a:r>
              <a:rPr lang="en-US" sz="1400" dirty="0">
                <a:latin typeface="Calibri"/>
              </a:rPr>
              <a:t>=1</a:t>
            </a:r>
          </a:p>
          <a:p>
            <a:pPr algn="l"/>
            <a:endParaRPr lang="en-US" sz="1400" dirty="0">
              <a:latin typeface="Times New Roman" charset="0"/>
            </a:endParaRP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67603" name="Text Box 17"/>
          <p:cNvSpPr txBox="1">
            <a:spLocks noChangeArrowheads="1"/>
          </p:cNvSpPr>
          <p:nvPr/>
        </p:nvSpPr>
        <p:spPr bwMode="auto">
          <a:xfrm>
            <a:off x="729309" y="199072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1968810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Selective repeat</a:t>
            </a:r>
            <a:endParaRPr lang="en-US" sz="3300" dirty="0"/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09D24536-1438-724B-97D9-02D061CA29EA}"/>
              </a:ext>
            </a:extLst>
          </p:cNvPr>
          <p:cNvSpPr txBox="1">
            <a:spLocks noChangeArrowheads="1"/>
          </p:cNvSpPr>
          <p:nvPr/>
        </p:nvSpPr>
        <p:spPr>
          <a:xfrm>
            <a:off x="550031" y="1974314"/>
            <a:ext cx="8325468" cy="34861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receiver </a:t>
            </a:r>
            <a:r>
              <a:rPr lang="en-US" altLang="en-US" sz="24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individually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acknowledges all correctly received packets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buffers packets, as needed, for eventual in-order delivery to upper layer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sender times-out/retransmits individually for </a:t>
            </a:r>
            <a:r>
              <a:rPr lang="en-US" altLang="en-US" sz="24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unACKed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packets</a:t>
            </a:r>
          </a:p>
          <a:p>
            <a:pPr marL="560785" lvl="1" indent="-170260" defTabSz="685800">
              <a:spcBef>
                <a:spcPts val="750"/>
              </a:spcBef>
              <a:buClr>
                <a:srgbClr val="0000A3"/>
              </a:buClr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sender maintains timer for each </a:t>
            </a:r>
            <a:r>
              <a:rPr lang="en-US" altLang="en-US" sz="21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unACKed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pkt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sender window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21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N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consecutive seq #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limits seq #s of sent, </a:t>
            </a:r>
            <a:r>
              <a:rPr lang="en-US" altLang="en-US" sz="21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unACKed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packets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DFB6A67-ADC6-9C4B-84A6-543096C42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E81B1-4E79-1A96-AC44-5BE919AD62BF}"/>
              </a:ext>
            </a:extLst>
          </p:cNvPr>
          <p:cNvSpPr txBox="1"/>
          <p:nvPr/>
        </p:nvSpPr>
        <p:spPr>
          <a:xfrm>
            <a:off x="1828800" y="5689567"/>
            <a:ext cx="653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also known as </a:t>
            </a:r>
            <a:r>
              <a:rPr lang="en-US" sz="1800" dirty="0"/>
              <a:t>Selective Acknowledgement or simply SACK</a:t>
            </a:r>
          </a:p>
        </p:txBody>
      </p:sp>
    </p:spTree>
    <p:extLst>
      <p:ext uri="{BB962C8B-B14F-4D97-AF65-F5344CB8AC3E}">
        <p14:creationId xmlns:p14="http://schemas.microsoft.com/office/powerpoint/2010/main" val="250150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Selective repeat: sender, receiver windows</a:t>
            </a:r>
            <a:endParaRPr lang="en-US" sz="3300" dirty="0"/>
          </a:p>
        </p:txBody>
      </p:sp>
      <p:pic>
        <p:nvPicPr>
          <p:cNvPr id="6" name="Picture 3" descr="sr_seqnum">
            <a:extLst>
              <a:ext uri="{FF2B5EF4-FFF2-40B4-BE49-F238E27FC236}">
                <a16:creationId xmlns:a16="http://schemas.microsoft.com/office/drawing/2014/main" id="{B408F707-79A8-7C45-92D6-B9D41955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19" y="2002202"/>
            <a:ext cx="6176963" cy="368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A9314B-F457-C74F-8B5C-8B9FBE998696}"/>
              </a:ext>
            </a:extLst>
          </p:cNvPr>
          <p:cNvSpPr/>
          <p:nvPr/>
        </p:nvSpPr>
        <p:spPr>
          <a:xfrm>
            <a:off x="1612944" y="4360960"/>
            <a:ext cx="54960" cy="384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38C4F-2B96-9546-A76A-EDC479247B21}"/>
              </a:ext>
            </a:extLst>
          </p:cNvPr>
          <p:cNvSpPr/>
          <p:nvPr/>
        </p:nvSpPr>
        <p:spPr>
          <a:xfrm>
            <a:off x="1724855" y="4358172"/>
            <a:ext cx="54960" cy="384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BD7889-A737-7D4B-971C-3750988F6013}"/>
              </a:ext>
            </a:extLst>
          </p:cNvPr>
          <p:cNvSpPr/>
          <p:nvPr/>
        </p:nvSpPr>
        <p:spPr>
          <a:xfrm>
            <a:off x="1839155" y="4357774"/>
            <a:ext cx="54960" cy="384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3AD1DC-A49B-E740-9378-AEE45A7316AB}"/>
              </a:ext>
            </a:extLst>
          </p:cNvPr>
          <p:cNvSpPr/>
          <p:nvPr/>
        </p:nvSpPr>
        <p:spPr>
          <a:xfrm>
            <a:off x="1953455" y="4357375"/>
            <a:ext cx="54960" cy="384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9C4CB6-96AA-2142-B786-5286E4736F13}"/>
              </a:ext>
            </a:extLst>
          </p:cNvPr>
          <p:cNvSpPr/>
          <p:nvPr/>
        </p:nvSpPr>
        <p:spPr>
          <a:xfrm>
            <a:off x="2070144" y="4354588"/>
            <a:ext cx="54960" cy="384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D401EB-5081-DE4D-B48D-957376A4A1E9}"/>
              </a:ext>
            </a:extLst>
          </p:cNvPr>
          <p:cNvSpPr/>
          <p:nvPr/>
        </p:nvSpPr>
        <p:spPr>
          <a:xfrm>
            <a:off x="2186834" y="4356579"/>
            <a:ext cx="54960" cy="384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2D6A3-AE73-C845-B552-42990FBA7272}"/>
              </a:ext>
            </a:extLst>
          </p:cNvPr>
          <p:cNvSpPr/>
          <p:nvPr/>
        </p:nvSpPr>
        <p:spPr>
          <a:xfrm>
            <a:off x="2298744" y="4353791"/>
            <a:ext cx="54960" cy="384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D0AD03-5829-A84F-B214-1C5783CA72DE}"/>
              </a:ext>
            </a:extLst>
          </p:cNvPr>
          <p:cNvSpPr/>
          <p:nvPr/>
        </p:nvSpPr>
        <p:spPr>
          <a:xfrm>
            <a:off x="2415434" y="4353393"/>
            <a:ext cx="54960" cy="384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0F0D8A-CE6F-474B-B2DC-9775F3C752BA}"/>
              </a:ext>
            </a:extLst>
          </p:cNvPr>
          <p:cNvSpPr/>
          <p:nvPr/>
        </p:nvSpPr>
        <p:spPr>
          <a:xfrm>
            <a:off x="2527344" y="4355384"/>
            <a:ext cx="54960" cy="3840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ACE9B-6FB7-7D46-8909-5B520DE90656}"/>
              </a:ext>
            </a:extLst>
          </p:cNvPr>
          <p:cNvSpPr/>
          <p:nvPr/>
        </p:nvSpPr>
        <p:spPr>
          <a:xfrm>
            <a:off x="685800" y="3780473"/>
            <a:ext cx="8126730" cy="2108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5ADF915-960F-4549-A41A-E37050FD5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5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Selective repeat: sender and receiver</a:t>
            </a:r>
            <a:endParaRPr lang="en-US" sz="33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5DAFC84-FD76-BE4E-9E1F-0F49401B0D9B}"/>
              </a:ext>
            </a:extLst>
          </p:cNvPr>
          <p:cNvSpPr txBox="1">
            <a:spLocks noChangeArrowheads="1"/>
          </p:cNvSpPr>
          <p:nvPr/>
        </p:nvSpPr>
        <p:spPr>
          <a:xfrm>
            <a:off x="709624" y="2131484"/>
            <a:ext cx="3488431" cy="34861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sz="2100" dirty="0">
                <a:solidFill>
                  <a:srgbClr val="CC0000"/>
                </a:solidFill>
                <a:latin typeface="Calibri" panose="020F0502020204030204"/>
              </a:rPr>
              <a:t>data from above:</a:t>
            </a:r>
          </a:p>
          <a:p>
            <a:pPr marL="390525" indent="-171450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if next available seq # in window, send packet</a:t>
            </a:r>
          </a:p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sz="2100" dirty="0">
                <a:solidFill>
                  <a:srgbClr val="CC0000"/>
                </a:solidFill>
                <a:latin typeface="Calibri" panose="020F0502020204030204"/>
              </a:rPr>
              <a:t>timeout(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</a:rPr>
              <a:t>n</a:t>
            </a:r>
            <a:r>
              <a:rPr lang="en-US" sz="2100" dirty="0">
                <a:solidFill>
                  <a:srgbClr val="CC0000"/>
                </a:solidFill>
                <a:latin typeface="Calibri" panose="020F0502020204030204"/>
              </a:rPr>
              <a:t>):</a:t>
            </a:r>
          </a:p>
          <a:p>
            <a:pPr marL="353616" indent="-171450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resend packet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restart timer</a:t>
            </a:r>
          </a:p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srgbClr val="CC0000"/>
                </a:solidFill>
                <a:latin typeface="Calibri" panose="020F0502020204030204"/>
              </a:rPr>
              <a:t>ACK(</a:t>
            </a:r>
            <a:r>
              <a:rPr lang="en-US" sz="1800" i="1" dirty="0">
                <a:solidFill>
                  <a:srgbClr val="CC0000"/>
                </a:solidFill>
                <a:latin typeface="Calibri" panose="020F0502020204030204"/>
              </a:rPr>
              <a:t>n</a:t>
            </a:r>
            <a:r>
              <a:rPr lang="en-US" sz="1800" dirty="0">
                <a:solidFill>
                  <a:srgbClr val="CC0000"/>
                </a:solidFill>
                <a:latin typeface="Calibri" panose="020F0502020204030204"/>
              </a:rPr>
              <a:t>)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[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sendbase,sendbase+N-1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]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marL="390525" indent="-171450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mark packet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as received</a:t>
            </a:r>
          </a:p>
          <a:p>
            <a:pPr marL="390525" indent="-171450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if n smallest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unACKed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packet, advance window base to next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unACKed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seq # 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marL="264319" indent="-166688" defTabSz="685800">
              <a:spcBef>
                <a:spcPts val="750"/>
              </a:spcBef>
              <a:buFont typeface="Wingdings" charset="2"/>
              <a:buChar char="§"/>
              <a:defRPr/>
            </a:pP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BD58A7C-C9C7-8442-855F-43F3A494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1971675"/>
            <a:ext cx="3540830" cy="345757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B0682BD-2D45-384C-A3BE-B71A10F3C9D2}"/>
              </a:ext>
            </a:extLst>
          </p:cNvPr>
          <p:cNvGrpSpPr>
            <a:grpSpLocks/>
          </p:cNvGrpSpPr>
          <p:nvPr/>
        </p:nvGrpSpPr>
        <p:grpSpPr bwMode="auto">
          <a:xfrm>
            <a:off x="809626" y="1745461"/>
            <a:ext cx="1044299" cy="461963"/>
            <a:chOff x="1100" y="3896"/>
            <a:chExt cx="789" cy="38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E480EC05-1FA2-1449-9DA4-EE3CBEF3C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" y="3984"/>
              <a:ext cx="612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FEE55EB3-D10F-D944-85E2-05ABE9F3A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3896"/>
              <a:ext cx="789" cy="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2400" dirty="0">
                  <a:solidFill>
                    <a:srgbClr val="000099"/>
                  </a:solidFill>
                  <a:latin typeface="Calibri" panose="020F0502020204030204"/>
                </a:rPr>
                <a:t>sender</a:t>
              </a:r>
              <a:endParaRPr lang="en-US" sz="2100" dirty="0">
                <a:solidFill>
                  <a:srgbClr val="000099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B417EC-6705-FB4A-BE74-163FB12F88C6}"/>
              </a:ext>
            </a:extLst>
          </p:cNvPr>
          <p:cNvGrpSpPr/>
          <p:nvPr/>
        </p:nvGrpSpPr>
        <p:grpSpPr>
          <a:xfrm>
            <a:off x="4835816" y="1745210"/>
            <a:ext cx="3952100" cy="3915890"/>
            <a:chOff x="6447754" y="1183947"/>
            <a:chExt cx="5269467" cy="5221186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BCF7478D-ADC0-4749-9951-A140F00D7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858" y="1756933"/>
              <a:ext cx="4861363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257175" indent="-257175" defTabSz="6858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defRPr/>
              </a:pPr>
              <a:r>
                <a:rPr lang="en-US" sz="2100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packet </a:t>
              </a:r>
              <a:r>
                <a:rPr lang="en-US" sz="2100" i="1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n</a:t>
              </a:r>
              <a:r>
                <a:rPr lang="en-US" sz="2100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 in </a:t>
              </a:r>
              <a:r>
                <a:rPr lang="en-US" sz="1350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[</a:t>
              </a:r>
              <a:r>
                <a:rPr lang="en-US" dirty="0" err="1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rcvbase</a:t>
              </a: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, rcvbase+N-1]</a:t>
              </a:r>
              <a:endParaRPr lang="en-US" sz="2100" dirty="0">
                <a:solidFill>
                  <a:srgbClr val="CC0000"/>
                </a:solidFill>
                <a:latin typeface="Calibri" panose="020F0502020204030204"/>
                <a:ea typeface="ＭＳ Ｐゴシック" charset="0"/>
              </a:endParaRPr>
            </a:p>
            <a:p>
              <a:pPr marL="304800" indent="-207169" defTabSz="685800">
                <a:lnSpc>
                  <a:spcPct val="90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rPr>
                <a:t>send ACK(</a:t>
              </a:r>
              <a:r>
                <a:rPr lang="en-US" i="1" dirty="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rPr>
                <a:t>n</a:t>
              </a:r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rPr>
                <a:t>)</a:t>
              </a:r>
            </a:p>
            <a:p>
              <a:pPr marL="304800" indent="-207169" defTabSz="685800">
                <a:lnSpc>
                  <a:spcPct val="90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rPr>
                <a:t>out-of-order: buffer</a:t>
              </a:r>
            </a:p>
            <a:p>
              <a:pPr marL="304800" indent="-207169" defTabSz="685800">
                <a:lnSpc>
                  <a:spcPct val="90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rPr>
                <a:t>in-order: deliver (also deliver buffered, in-order packets), advance window to next not-yet-received packet</a:t>
              </a:r>
            </a:p>
            <a:p>
              <a:pPr marL="257175" indent="-257175" defTabSz="6858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defRPr/>
              </a:pPr>
              <a:r>
                <a:rPr lang="en-US" sz="2100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packet</a:t>
              </a:r>
              <a:r>
                <a:rPr lang="en-US" sz="2100" i="1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 n </a:t>
              </a:r>
              <a:r>
                <a:rPr lang="en-US" sz="2100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in </a:t>
              </a: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[rcvbase-N,rcvbase-1]</a:t>
              </a:r>
              <a:endParaRPr lang="en-US" sz="2700" dirty="0">
                <a:solidFill>
                  <a:srgbClr val="CC0000"/>
                </a:solidFill>
                <a:latin typeface="Calibri" panose="020F0502020204030204"/>
                <a:ea typeface="ＭＳ Ｐゴシック" charset="0"/>
              </a:endParaRPr>
            </a:p>
            <a:p>
              <a:pPr marL="304800" indent="-207169" defTabSz="6858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rPr>
                <a:t>ACK(</a:t>
              </a:r>
              <a:r>
                <a:rPr lang="en-US" i="1" dirty="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rPr>
                <a:t>n</a:t>
              </a:r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rPr>
                <a:t>)</a:t>
              </a:r>
            </a:p>
            <a:p>
              <a:pPr marL="257175" indent="-257175" defTabSz="6858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defRPr/>
              </a:pPr>
              <a:r>
                <a:rPr lang="en-US" sz="2100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</a:rPr>
                <a:t>otherwise: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/>
                  <a:ea typeface="ＭＳ Ｐゴシック" charset="0"/>
                </a:rPr>
                <a:t> </a:t>
              </a:r>
            </a:p>
            <a:p>
              <a:pPr marL="304800" indent="-207169" defTabSz="6858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rPr>
                <a:t>ignore </a:t>
              </a:r>
              <a:endParaRPr lang="en-US" sz="210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endParaRPr>
            </a:p>
            <a:p>
              <a:pPr marL="257175" indent="-257175" defTabSz="6858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0"/>
                <a:buChar char="v"/>
                <a:defRPr/>
              </a:pPr>
              <a:endParaRPr lang="en-US" sz="210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639FDE2D-E714-5A49-BA51-5350EC426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7754" y="1495097"/>
              <a:ext cx="5129210" cy="4610100"/>
            </a:xfrm>
            <a:prstGeom prst="rect">
              <a:avLst/>
            </a:prstGeom>
            <a:noFill/>
            <a:ln w="2857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  <a:ea typeface="ＭＳ Ｐゴシック" charset="0"/>
              </a:endParaRPr>
            </a:p>
          </p:txBody>
        </p: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B84C2084-BE83-5E42-B1FF-F6D6F4774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3024" y="1183947"/>
              <a:ext cx="1592263" cy="615951"/>
              <a:chOff x="3339" y="158"/>
              <a:chExt cx="1003" cy="388"/>
            </a:xfrm>
          </p:grpSpPr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C313B5FA-94EA-DF4A-8CF3-F58277EB5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64"/>
                <a:ext cx="822" cy="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  <a:ea typeface="ＭＳ Ｐゴシック" charset="0"/>
                </a:endParaRPr>
              </a:p>
            </p:txBody>
          </p:sp>
          <p:sp>
            <p:nvSpPr>
              <p:cNvPr id="15" name="Text Box 12">
                <a:extLst>
                  <a:ext uri="{FF2B5EF4-FFF2-40B4-BE49-F238E27FC236}">
                    <a16:creationId xmlns:a16="http://schemas.microsoft.com/office/drawing/2014/main" id="{DDD5CA52-38FB-BF40-B64E-C5C9EE06B0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9" y="158"/>
                <a:ext cx="1003" cy="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2400" dirty="0">
                    <a:solidFill>
                      <a:srgbClr val="000099"/>
                    </a:solidFill>
                    <a:latin typeface="Calibri" panose="020F0502020204030204"/>
                  </a:rPr>
                  <a:t>receiver</a:t>
                </a:r>
                <a:endParaRPr lang="en-US" sz="2100" dirty="0">
                  <a:solidFill>
                    <a:srgbClr val="000099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D4E14E77-C43E-7D40-89D1-406C40920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5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074244"/>
            <a:ext cx="8325469" cy="670967"/>
          </a:xfrm>
        </p:spPr>
        <p:txBody>
          <a:bodyPr>
            <a:normAutofit/>
          </a:bodyPr>
          <a:lstStyle/>
          <a:p>
            <a:r>
              <a:rPr lang="en-US" sz="3600" dirty="0"/>
              <a:t>Selective Repeat in action</a:t>
            </a:r>
            <a:endParaRPr lang="en-US" sz="3300" dirty="0"/>
          </a:p>
        </p:txBody>
      </p:sp>
      <p:sp>
        <p:nvSpPr>
          <p:cNvPr id="108" name="Text Box 4">
            <a:extLst>
              <a:ext uri="{FF2B5EF4-FFF2-40B4-BE49-F238E27FC236}">
                <a16:creationId xmlns:a16="http://schemas.microsoft.com/office/drawing/2014/main" id="{78073BDB-A57A-A349-BAC2-3E6F65141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096" y="2006203"/>
            <a:ext cx="989373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pkt0</a:t>
            </a:r>
          </a:p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pkt1</a:t>
            </a:r>
          </a:p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pkt2</a:t>
            </a:r>
          </a:p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pkt3</a:t>
            </a:r>
          </a:p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(wait)</a:t>
            </a:r>
          </a:p>
        </p:txBody>
      </p:sp>
      <p:sp>
        <p:nvSpPr>
          <p:cNvPr id="109" name="Text Box 5">
            <a:extLst>
              <a:ext uri="{FF2B5EF4-FFF2-40B4-BE49-F238E27FC236}">
                <a16:creationId xmlns:a16="http://schemas.microsoft.com/office/drawing/2014/main" id="{551532E5-B9F6-D645-BA17-1BDC2A81D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901" y="1727597"/>
            <a:ext cx="75533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0099"/>
                </a:solidFill>
              </a:rPr>
              <a:t>sender</a:t>
            </a:r>
          </a:p>
        </p:txBody>
      </p:sp>
      <p:sp>
        <p:nvSpPr>
          <p:cNvPr id="110" name="Text Box 6">
            <a:extLst>
              <a:ext uri="{FF2B5EF4-FFF2-40B4-BE49-F238E27FC236}">
                <a16:creationId xmlns:a16="http://schemas.microsoft.com/office/drawing/2014/main" id="{A94628DF-42AC-0E4A-B609-2C56040AB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514" y="1741884"/>
            <a:ext cx="8531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i="1" u="sng" kern="0">
                <a:solidFill>
                  <a:srgbClr val="008000"/>
                </a:solidFill>
              </a:rPr>
              <a:t>receiver</a:t>
            </a:r>
          </a:p>
        </p:txBody>
      </p:sp>
      <p:sp>
        <p:nvSpPr>
          <p:cNvPr id="111" name="Line 14">
            <a:extLst>
              <a:ext uri="{FF2B5EF4-FFF2-40B4-BE49-F238E27FC236}">
                <a16:creationId xmlns:a16="http://schemas.microsoft.com/office/drawing/2014/main" id="{3E685DEE-2DB5-5740-BE6F-2C74E54E1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7197" y="2190750"/>
            <a:ext cx="8335" cy="34039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16" name="Text Box 36">
            <a:extLst>
              <a:ext uri="{FF2B5EF4-FFF2-40B4-BE49-F238E27FC236}">
                <a16:creationId xmlns:a16="http://schemas.microsoft.com/office/drawing/2014/main" id="{964FE54C-5448-C540-B538-09B51BB48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9498" y="4392216"/>
            <a:ext cx="1186543" cy="445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send  pkt2</a:t>
            </a:r>
          </a:p>
          <a:p>
            <a:pPr algn="r"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C00000"/>
                </a:solidFill>
              </a:rPr>
              <a:t>(but not 3,4,5)</a:t>
            </a:r>
          </a:p>
        </p:txBody>
      </p:sp>
      <p:sp>
        <p:nvSpPr>
          <p:cNvPr id="121" name="Line 17">
            <a:extLst>
              <a:ext uri="{FF2B5EF4-FFF2-40B4-BE49-F238E27FC236}">
                <a16:creationId xmlns:a16="http://schemas.microsoft.com/office/drawing/2014/main" id="{E56FB9D2-45AC-5443-AEF4-39148B03DD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50569" y="2544365"/>
            <a:ext cx="1510903" cy="8001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492D2-F443-DF42-B594-B3FB06C15EF0}"/>
              </a:ext>
            </a:extLst>
          </p:cNvPr>
          <p:cNvGrpSpPr/>
          <p:nvPr/>
        </p:nvGrpSpPr>
        <p:grpSpPr>
          <a:xfrm>
            <a:off x="4544615" y="2151459"/>
            <a:ext cx="1591866" cy="969169"/>
            <a:chOff x="6059487" y="1725612"/>
            <a:chExt cx="2122488" cy="1292225"/>
          </a:xfrm>
        </p:grpSpPr>
        <p:sp>
          <p:nvSpPr>
            <p:cNvPr id="117" name="Line 7">
              <a:extLst>
                <a:ext uri="{FF2B5EF4-FFF2-40B4-BE49-F238E27FC236}">
                  <a16:creationId xmlns:a16="http://schemas.microsoft.com/office/drawing/2014/main" id="{B2FE61CD-8B0C-B642-BB41-80A1601F1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075" y="1725612"/>
              <a:ext cx="2101850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18" name="Line 11">
              <a:extLst>
                <a:ext uri="{FF2B5EF4-FFF2-40B4-BE49-F238E27FC236}">
                  <a16:creationId xmlns:a16="http://schemas.microsoft.com/office/drawing/2014/main" id="{228455C5-D681-384D-AD76-D61774E5E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9487" y="2000250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19" name="Line 12">
              <a:extLst>
                <a:ext uri="{FF2B5EF4-FFF2-40B4-BE49-F238E27FC236}">
                  <a16:creationId xmlns:a16="http://schemas.microsoft.com/office/drawing/2014/main" id="{465896CF-249D-3347-9172-240118AF4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5362" y="2263775"/>
              <a:ext cx="876300" cy="2000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20" name="Line 13">
              <a:extLst>
                <a:ext uri="{FF2B5EF4-FFF2-40B4-BE49-F238E27FC236}">
                  <a16:creationId xmlns:a16="http://schemas.microsoft.com/office/drawing/2014/main" id="{6D003599-FAD5-2A43-BCF2-8C9D5635E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1712" y="2549525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22" name="Text Box 19">
              <a:extLst>
                <a:ext uri="{FF2B5EF4-FFF2-40B4-BE49-F238E27FC236}">
                  <a16:creationId xmlns:a16="http://schemas.microsoft.com/office/drawing/2014/main" id="{6FFC0E8C-8B36-B744-B255-B1213F7C3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5826" y="2298700"/>
              <a:ext cx="404385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b="1" kern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23" name="Text Box 20">
              <a:extLst>
                <a:ext uri="{FF2B5EF4-FFF2-40B4-BE49-F238E27FC236}">
                  <a16:creationId xmlns:a16="http://schemas.microsoft.com/office/drawing/2014/main" id="{999FCA58-CB9B-B749-BA08-25AB40ACE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3159" y="2319337"/>
              <a:ext cx="58819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1" kern="0">
                  <a:solidFill>
                    <a:srgbClr val="FF0000"/>
                  </a:solidFill>
                </a:rPr>
                <a:t>loss</a:t>
              </a:r>
            </a:p>
          </p:txBody>
        </p:sp>
      </p:grpSp>
      <p:sp>
        <p:nvSpPr>
          <p:cNvPr id="124" name="Line 21">
            <a:extLst>
              <a:ext uri="{FF2B5EF4-FFF2-40B4-BE49-F238E27FC236}">
                <a16:creationId xmlns:a16="http://schemas.microsoft.com/office/drawing/2014/main" id="{82EB3AA5-A272-9741-98D1-88E47FABEA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8188" y="2758678"/>
            <a:ext cx="1510903" cy="825104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25" name="Line 24">
            <a:extLst>
              <a:ext uri="{FF2B5EF4-FFF2-40B4-BE49-F238E27FC236}">
                <a16:creationId xmlns:a16="http://schemas.microsoft.com/office/drawing/2014/main" id="{E42793DA-B54F-8A4A-B169-AADC48D84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0569" y="3386138"/>
            <a:ext cx="1575197" cy="351234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26" name="Line 25">
            <a:extLst>
              <a:ext uri="{FF2B5EF4-FFF2-40B4-BE49-F238E27FC236}">
                <a16:creationId xmlns:a16="http://schemas.microsoft.com/office/drawing/2014/main" id="{F496288B-3032-8C46-B36C-DC6EE518F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4381" y="3625453"/>
            <a:ext cx="1576388" cy="35123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27" name="Line 26">
            <a:extLst>
              <a:ext uri="{FF2B5EF4-FFF2-40B4-BE49-F238E27FC236}">
                <a16:creationId xmlns:a16="http://schemas.microsoft.com/office/drawing/2014/main" id="{567E0CBA-D560-7142-9ABA-AC076E08A1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3156346"/>
            <a:ext cx="1510903" cy="825104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A4268D-2918-6446-A65A-828C5CA72DEE}"/>
              </a:ext>
            </a:extLst>
          </p:cNvPr>
          <p:cNvGrpSpPr/>
          <p:nvPr/>
        </p:nvGrpSpPr>
        <p:grpSpPr>
          <a:xfrm>
            <a:off x="3061097" y="2547938"/>
            <a:ext cx="1483519" cy="1931689"/>
            <a:chOff x="4081462" y="2254250"/>
            <a:chExt cx="1978025" cy="2575585"/>
          </a:xfrm>
        </p:grpSpPr>
        <p:pic>
          <p:nvPicPr>
            <p:cNvPr id="114" name="Picture 34" descr="alarm_clock_ringing">
              <a:extLst>
                <a:ext uri="{FF2B5EF4-FFF2-40B4-BE49-F238E27FC236}">
                  <a16:creationId xmlns:a16="http://schemas.microsoft.com/office/drawing/2014/main" id="{6923BC91-E9C5-D049-B59C-D41625176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462" y="4283075"/>
              <a:ext cx="436563" cy="48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Text Box 35">
              <a:extLst>
                <a:ext uri="{FF2B5EF4-FFF2-40B4-BE49-F238E27FC236}">
                  <a16:creationId xmlns:a16="http://schemas.microsoft.com/office/drawing/2014/main" id="{171ECC6D-E77E-7541-880B-B7D3C99D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1795" y="4498975"/>
              <a:ext cx="1616254" cy="330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 eaLnBrk="0" fontAlgn="base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i="1" kern="0">
                  <a:solidFill>
                    <a:srgbClr val="FF0000"/>
                  </a:solidFill>
                </a:rPr>
                <a:t>pkt 2 timeout</a:t>
              </a:r>
            </a:p>
          </p:txBody>
        </p:sp>
        <p:grpSp>
          <p:nvGrpSpPr>
            <p:cNvPr id="128" name="Group 29">
              <a:extLst>
                <a:ext uri="{FF2B5EF4-FFF2-40B4-BE49-F238E27FC236}">
                  <a16:creationId xmlns:a16="http://schemas.microsoft.com/office/drawing/2014/main" id="{CCD75B32-9279-9249-845C-EEAC69B59B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6300" y="2254250"/>
              <a:ext cx="103187" cy="2462212"/>
              <a:chOff x="3651" y="1878"/>
              <a:chExt cx="78" cy="963"/>
            </a:xfrm>
          </p:grpSpPr>
          <p:sp>
            <p:nvSpPr>
              <p:cNvPr id="129" name="Line 30">
                <a:extLst>
                  <a:ext uri="{FF2B5EF4-FFF2-40B4-BE49-F238E27FC236}">
                    <a16:creationId xmlns:a16="http://schemas.microsoft.com/office/drawing/2014/main" id="{968CAD8F-1975-844E-A2BC-06214EDA9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9" y="1879"/>
                <a:ext cx="0" cy="9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0" name="Line 31">
                <a:extLst>
                  <a:ext uri="{FF2B5EF4-FFF2-40B4-BE49-F238E27FC236}">
                    <a16:creationId xmlns:a16="http://schemas.microsoft.com/office/drawing/2014/main" id="{46F70D7C-544C-D549-80EC-BBE791344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1878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31" name="Line 32">
                <a:extLst>
                  <a:ext uri="{FF2B5EF4-FFF2-40B4-BE49-F238E27FC236}">
                    <a16:creationId xmlns:a16="http://schemas.microsoft.com/office/drawing/2014/main" id="{7CCD21DE-7848-8E49-8DFB-3B7580C37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2841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</p:grpSp>
      </p:grpSp>
      <p:sp>
        <p:nvSpPr>
          <p:cNvPr id="132" name="Line 37">
            <a:extLst>
              <a:ext uri="{FF2B5EF4-FFF2-40B4-BE49-F238E27FC236}">
                <a16:creationId xmlns:a16="http://schemas.microsoft.com/office/drawing/2014/main" id="{87F3997F-AC6F-E94C-BDDA-D675458BE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522" y="4520803"/>
            <a:ext cx="1575197" cy="35123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143" name="Text Box 59">
            <a:extLst>
              <a:ext uri="{FF2B5EF4-FFF2-40B4-BE49-F238E27FC236}">
                <a16:creationId xmlns:a16="http://schemas.microsoft.com/office/drawing/2014/main" id="{FB2F6CDE-F6A8-F844-B10B-589750594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5679" y="1775222"/>
            <a:ext cx="16754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u="sng" kern="0">
                <a:solidFill>
                  <a:srgbClr val="000099"/>
                </a:solidFill>
              </a:rPr>
              <a:t>sender window (N=4)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DDE7CA-1E78-DA4A-AE1B-74DF7C479CF1}"/>
              </a:ext>
            </a:extLst>
          </p:cNvPr>
          <p:cNvGrpSpPr/>
          <p:nvPr/>
        </p:nvGrpSpPr>
        <p:grpSpPr>
          <a:xfrm>
            <a:off x="1707356" y="2034780"/>
            <a:ext cx="1200149" cy="888207"/>
            <a:chOff x="2276475" y="1570039"/>
            <a:chExt cx="1600200" cy="1184276"/>
          </a:xfrm>
        </p:grpSpPr>
        <p:grpSp>
          <p:nvGrpSpPr>
            <p:cNvPr id="140" name="Group 65">
              <a:extLst>
                <a:ext uri="{FF2B5EF4-FFF2-40B4-BE49-F238E27FC236}">
                  <a16:creationId xmlns:a16="http://schemas.microsoft.com/office/drawing/2014/main" id="{931A5080-440D-784B-A586-03D399A7E9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650" y="1570039"/>
              <a:ext cx="1592262" cy="338138"/>
              <a:chOff x="89" y="914"/>
              <a:chExt cx="1003" cy="213"/>
            </a:xfrm>
          </p:grpSpPr>
          <p:sp>
            <p:nvSpPr>
              <p:cNvPr id="141" name="Rectangle 60">
                <a:extLst>
                  <a:ext uri="{FF2B5EF4-FFF2-40B4-BE49-F238E27FC236}">
                    <a16:creationId xmlns:a16="http://schemas.microsoft.com/office/drawing/2014/main" id="{B26ABC90-7E5F-8A4E-8270-EAE554611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42" name="Text Box 46">
                <a:extLst>
                  <a:ext uri="{FF2B5EF4-FFF2-40B4-BE49-F238E27FC236}">
                    <a16:creationId xmlns:a16="http://schemas.microsoft.com/office/drawing/2014/main" id="{7BFA6562-0DAC-EB45-9C52-212661A482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" y="914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0 1 2 3 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4 5 6 7 8 </a:t>
                </a:r>
              </a:p>
            </p:txBody>
          </p:sp>
        </p:grpSp>
        <p:grpSp>
          <p:nvGrpSpPr>
            <p:cNvPr id="144" name="Group 67">
              <a:extLst>
                <a:ext uri="{FF2B5EF4-FFF2-40B4-BE49-F238E27FC236}">
                  <a16:creationId xmlns:a16="http://schemas.microsoft.com/office/drawing/2014/main" id="{58213E82-566B-494B-9703-4038DD2EF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475" y="1855789"/>
              <a:ext cx="1592262" cy="338138"/>
              <a:chOff x="89" y="914"/>
              <a:chExt cx="1003" cy="213"/>
            </a:xfrm>
          </p:grpSpPr>
          <p:sp>
            <p:nvSpPr>
              <p:cNvPr id="145" name="Rectangle 68">
                <a:extLst>
                  <a:ext uri="{FF2B5EF4-FFF2-40B4-BE49-F238E27FC236}">
                    <a16:creationId xmlns:a16="http://schemas.microsoft.com/office/drawing/2014/main" id="{4568CC56-ACBD-D74D-BF0B-726A16BC8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46" name="Text Box 69">
                <a:extLst>
                  <a:ext uri="{FF2B5EF4-FFF2-40B4-BE49-F238E27FC236}">
                    <a16:creationId xmlns:a16="http://schemas.microsoft.com/office/drawing/2014/main" id="{407928DF-AB75-9C4A-93E1-B6C00F1ED1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" y="914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0 1 2 3 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4 5 6 7 8 </a:t>
                </a:r>
              </a:p>
            </p:txBody>
          </p:sp>
        </p:grpSp>
        <p:grpSp>
          <p:nvGrpSpPr>
            <p:cNvPr id="147" name="Group 70">
              <a:extLst>
                <a:ext uri="{FF2B5EF4-FFF2-40B4-BE49-F238E27FC236}">
                  <a16:creationId xmlns:a16="http://schemas.microsoft.com/office/drawing/2014/main" id="{00B20D72-C787-994E-A325-6842B81862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412" y="2141539"/>
              <a:ext cx="1592263" cy="338138"/>
              <a:chOff x="89" y="914"/>
              <a:chExt cx="1003" cy="213"/>
            </a:xfrm>
          </p:grpSpPr>
          <p:sp>
            <p:nvSpPr>
              <p:cNvPr id="148" name="Rectangle 71">
                <a:extLst>
                  <a:ext uri="{FF2B5EF4-FFF2-40B4-BE49-F238E27FC236}">
                    <a16:creationId xmlns:a16="http://schemas.microsoft.com/office/drawing/2014/main" id="{CB23F592-B205-C747-BC5C-8DED1F254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49" name="Text Box 72">
                <a:extLst>
                  <a:ext uri="{FF2B5EF4-FFF2-40B4-BE49-F238E27FC236}">
                    <a16:creationId xmlns:a16="http://schemas.microsoft.com/office/drawing/2014/main" id="{3023C1E8-641E-D34A-BDDD-05F2D4DF44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" y="914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0 1 2 3 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4 5 6 7 8 </a:t>
                </a:r>
              </a:p>
            </p:txBody>
          </p:sp>
        </p:grpSp>
        <p:grpSp>
          <p:nvGrpSpPr>
            <p:cNvPr id="150" name="Group 73">
              <a:extLst>
                <a:ext uri="{FF2B5EF4-FFF2-40B4-BE49-F238E27FC236}">
                  <a16:creationId xmlns:a16="http://schemas.microsoft.com/office/drawing/2014/main" id="{40BB12DF-C4A4-6A41-A0BD-D8F19F8C2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1237" y="2416177"/>
              <a:ext cx="1592263" cy="338138"/>
              <a:chOff x="89" y="914"/>
              <a:chExt cx="1003" cy="213"/>
            </a:xfrm>
          </p:grpSpPr>
          <p:sp>
            <p:nvSpPr>
              <p:cNvPr id="151" name="Rectangle 74">
                <a:extLst>
                  <a:ext uri="{FF2B5EF4-FFF2-40B4-BE49-F238E27FC236}">
                    <a16:creationId xmlns:a16="http://schemas.microsoft.com/office/drawing/2014/main" id="{89CB1498-6077-D041-AC57-35BA218C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52" name="Text Box 75">
                <a:extLst>
                  <a:ext uri="{FF2B5EF4-FFF2-40B4-BE49-F238E27FC236}">
                    <a16:creationId xmlns:a16="http://schemas.microsoft.com/office/drawing/2014/main" id="{51265616-94AA-1940-B75F-94B688FDD5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" y="914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0 1 2 3 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4 5 6 7 8 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3FA832-3142-3345-8926-97B188BFCE5C}"/>
              </a:ext>
            </a:extLst>
          </p:cNvPr>
          <p:cNvGrpSpPr/>
          <p:nvPr/>
        </p:nvGrpSpPr>
        <p:grpSpPr>
          <a:xfrm>
            <a:off x="1709557" y="3208736"/>
            <a:ext cx="2842202" cy="507832"/>
            <a:chOff x="2279410" y="3135312"/>
            <a:chExt cx="3789602" cy="677108"/>
          </a:xfrm>
        </p:grpSpPr>
        <p:sp>
          <p:nvSpPr>
            <p:cNvPr id="153" name="Rectangle 79">
              <a:extLst>
                <a:ext uri="{FF2B5EF4-FFF2-40B4-BE49-F238E27FC236}">
                  <a16:creationId xmlns:a16="http://schemas.microsoft.com/office/drawing/2014/main" id="{136FFCEA-08CB-4B46-986C-2B7FBEB6B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3221037"/>
              <a:ext cx="628650" cy="228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DC4FE7-5ADF-3340-99A4-F8E562CC9D77}"/>
                </a:ext>
              </a:extLst>
            </p:cNvPr>
            <p:cNvGrpSpPr/>
            <p:nvPr/>
          </p:nvGrpSpPr>
          <p:grpSpPr>
            <a:xfrm>
              <a:off x="2279410" y="3135312"/>
              <a:ext cx="3789602" cy="677108"/>
              <a:chOff x="2279410" y="3135312"/>
              <a:chExt cx="3789602" cy="677108"/>
            </a:xfrm>
          </p:grpSpPr>
          <p:sp>
            <p:nvSpPr>
              <p:cNvPr id="113" name="Text Box 22">
                <a:extLst>
                  <a:ext uri="{FF2B5EF4-FFF2-40B4-BE49-F238E27FC236}">
                    <a16:creationId xmlns:a16="http://schemas.microsoft.com/office/drawing/2014/main" id="{E3AAA9D4-24A2-9445-B632-A99BE73DC6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955" y="3135312"/>
                <a:ext cx="2174057" cy="677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 err="1">
                    <a:solidFill>
                      <a:srgbClr val="000000"/>
                    </a:solidFill>
                  </a:rPr>
                  <a:t>rcv</a:t>
                </a:r>
                <a:r>
                  <a:rPr lang="en-US" sz="1350" kern="0" dirty="0">
                    <a:solidFill>
                      <a:srgbClr val="000000"/>
                    </a:solidFill>
                  </a:rPr>
                  <a:t> ack0, send pkt4</a:t>
                </a:r>
              </a:p>
            </p:txBody>
          </p:sp>
          <p:sp>
            <p:nvSpPr>
              <p:cNvPr id="154" name="Text Box 80">
                <a:extLst>
                  <a:ext uri="{FF2B5EF4-FFF2-40B4-BE49-F238E27FC236}">
                    <a16:creationId xmlns:a16="http://schemas.microsoft.com/office/drawing/2014/main" id="{60379420-DE18-E947-A726-0A6ECF67B9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410" y="3186112"/>
                <a:ext cx="1592744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0 </a:t>
                </a: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1 2 3 4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 5 6 7 8 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69BB31-73E3-7544-97DE-32AB0574DD7B}"/>
              </a:ext>
            </a:extLst>
          </p:cNvPr>
          <p:cNvGrpSpPr/>
          <p:nvPr/>
        </p:nvGrpSpPr>
        <p:grpSpPr>
          <a:xfrm>
            <a:off x="1697832" y="4423176"/>
            <a:ext cx="1200151" cy="813198"/>
            <a:chOff x="2263775" y="4754567"/>
            <a:chExt cx="1600200" cy="1084263"/>
          </a:xfrm>
        </p:grpSpPr>
        <p:grpSp>
          <p:nvGrpSpPr>
            <p:cNvPr id="158" name="Group 85">
              <a:extLst>
                <a:ext uri="{FF2B5EF4-FFF2-40B4-BE49-F238E27FC236}">
                  <a16:creationId xmlns:a16="http://schemas.microsoft.com/office/drawing/2014/main" id="{03417B8E-F478-8C46-B780-7DF3A846A0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3775" y="4754567"/>
              <a:ext cx="1592263" cy="338138"/>
              <a:chOff x="86" y="2105"/>
              <a:chExt cx="1003" cy="213"/>
            </a:xfrm>
          </p:grpSpPr>
          <p:sp>
            <p:nvSpPr>
              <p:cNvPr id="159" name="Rectangle 86">
                <a:extLst>
                  <a:ext uri="{FF2B5EF4-FFF2-40B4-BE49-F238E27FC236}">
                    <a16:creationId xmlns:a16="http://schemas.microsoft.com/office/drawing/2014/main" id="{51D5A277-3EBC-904A-AC8D-23CF45D5E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0" name="Text Box 87">
                <a:extLst>
                  <a:ext uri="{FF2B5EF4-FFF2-40B4-BE49-F238E27FC236}">
                    <a16:creationId xmlns:a16="http://schemas.microsoft.com/office/drawing/2014/main" id="{B4DADF2A-5673-3046-9E59-DCC911CA29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  <p:grpSp>
          <p:nvGrpSpPr>
            <p:cNvPr id="161" name="Group 88">
              <a:extLst>
                <a:ext uri="{FF2B5EF4-FFF2-40B4-BE49-F238E27FC236}">
                  <a16:creationId xmlns:a16="http://schemas.microsoft.com/office/drawing/2014/main" id="{73C5048A-4F54-D24B-B928-04D9BDFC1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1712" y="4995867"/>
              <a:ext cx="1592263" cy="338138"/>
              <a:chOff x="86" y="2105"/>
              <a:chExt cx="1003" cy="213"/>
            </a:xfrm>
          </p:grpSpPr>
          <p:sp>
            <p:nvSpPr>
              <p:cNvPr id="162" name="Rectangle 89">
                <a:extLst>
                  <a:ext uri="{FF2B5EF4-FFF2-40B4-BE49-F238E27FC236}">
                    <a16:creationId xmlns:a16="http://schemas.microsoft.com/office/drawing/2014/main" id="{2DE076E2-D66C-3A41-9D7C-1EAD271BB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3" name="Text Box 90">
                <a:extLst>
                  <a:ext uri="{FF2B5EF4-FFF2-40B4-BE49-F238E27FC236}">
                    <a16:creationId xmlns:a16="http://schemas.microsoft.com/office/drawing/2014/main" id="{4E90CC58-BC14-8A46-9EF1-B2445A87AC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  <p:grpSp>
          <p:nvGrpSpPr>
            <p:cNvPr id="164" name="Group 91">
              <a:extLst>
                <a:ext uri="{FF2B5EF4-FFF2-40B4-BE49-F238E27FC236}">
                  <a16:creationId xmlns:a16="http://schemas.microsoft.com/office/drawing/2014/main" id="{FC55D8F5-B4F7-874A-8587-FEFF1658A4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8537" y="5259392"/>
              <a:ext cx="1592263" cy="338138"/>
              <a:chOff x="86" y="2105"/>
              <a:chExt cx="1003" cy="213"/>
            </a:xfrm>
          </p:grpSpPr>
          <p:sp>
            <p:nvSpPr>
              <p:cNvPr id="165" name="Rectangle 92">
                <a:extLst>
                  <a:ext uri="{FF2B5EF4-FFF2-40B4-BE49-F238E27FC236}">
                    <a16:creationId xmlns:a16="http://schemas.microsoft.com/office/drawing/2014/main" id="{5F79878B-FB81-654E-BD8D-25D0529EE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6" name="Text Box 93">
                <a:extLst>
                  <a:ext uri="{FF2B5EF4-FFF2-40B4-BE49-F238E27FC236}">
                    <a16:creationId xmlns:a16="http://schemas.microsoft.com/office/drawing/2014/main" id="{1562EC1E-E59B-7944-A04F-448394E22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  <p:grpSp>
          <p:nvGrpSpPr>
            <p:cNvPr id="167" name="Group 94">
              <a:extLst>
                <a:ext uri="{FF2B5EF4-FFF2-40B4-BE49-F238E27FC236}">
                  <a16:creationId xmlns:a16="http://schemas.microsoft.com/office/drawing/2014/main" id="{D2F62372-EF14-F24B-B336-E5FA5F73E4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5362" y="5500692"/>
              <a:ext cx="1592263" cy="338138"/>
              <a:chOff x="86" y="2105"/>
              <a:chExt cx="1003" cy="213"/>
            </a:xfrm>
          </p:grpSpPr>
          <p:sp>
            <p:nvSpPr>
              <p:cNvPr id="168" name="Rectangle 95">
                <a:extLst>
                  <a:ext uri="{FF2B5EF4-FFF2-40B4-BE49-F238E27FC236}">
                    <a16:creationId xmlns:a16="http://schemas.microsoft.com/office/drawing/2014/main" id="{BCA2899F-BA48-C640-8ADB-7E90D0337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9" name="Text Box 96">
                <a:extLst>
                  <a:ext uri="{FF2B5EF4-FFF2-40B4-BE49-F238E27FC236}">
                    <a16:creationId xmlns:a16="http://schemas.microsoft.com/office/drawing/2014/main" id="{8A067021-ACF5-964B-98EA-A0B6BE082C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661FF-CD5C-6E4B-970B-3DCF09E317A2}"/>
              </a:ext>
            </a:extLst>
          </p:cNvPr>
          <p:cNvGrpSpPr/>
          <p:nvPr/>
        </p:nvGrpSpPr>
        <p:grpSpPr>
          <a:xfrm>
            <a:off x="5347097" y="3764757"/>
            <a:ext cx="779860" cy="654844"/>
            <a:chOff x="7129462" y="3876675"/>
            <a:chExt cx="1039813" cy="873125"/>
          </a:xfrm>
        </p:grpSpPr>
        <p:sp>
          <p:nvSpPr>
            <p:cNvPr id="170" name="Line 98">
              <a:extLst>
                <a:ext uri="{FF2B5EF4-FFF2-40B4-BE49-F238E27FC236}">
                  <a16:creationId xmlns:a16="http://schemas.microsoft.com/office/drawing/2014/main" id="{E4B1EB39-53C3-8344-8ADA-9E76B91AB8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9462" y="3876675"/>
              <a:ext cx="1033463" cy="5635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171" name="Line 99">
              <a:extLst>
                <a:ext uri="{FF2B5EF4-FFF2-40B4-BE49-F238E27FC236}">
                  <a16:creationId xmlns:a16="http://schemas.microsoft.com/office/drawing/2014/main" id="{A383D701-6209-8C45-966C-F73AADF8A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5812" y="4186237"/>
              <a:ext cx="1033463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172" name="Line 100">
            <a:extLst>
              <a:ext uri="{FF2B5EF4-FFF2-40B4-BE49-F238E27FC236}">
                <a16:creationId xmlns:a16="http://schemas.microsoft.com/office/drawing/2014/main" id="{50E2BD6B-ADC1-C84D-8DBB-656FE09D31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67337" y="4889897"/>
            <a:ext cx="775097" cy="42267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A17A60-2A45-964D-961F-A44FDA1E12F8}"/>
              </a:ext>
            </a:extLst>
          </p:cNvPr>
          <p:cNvGrpSpPr/>
          <p:nvPr/>
        </p:nvGrpSpPr>
        <p:grpSpPr>
          <a:xfrm>
            <a:off x="1706165" y="3446865"/>
            <a:ext cx="2845594" cy="507831"/>
            <a:chOff x="2274887" y="3452813"/>
            <a:chExt cx="3794125" cy="677105"/>
          </a:xfrm>
        </p:grpSpPr>
        <p:grpSp>
          <p:nvGrpSpPr>
            <p:cNvPr id="155" name="Group 84">
              <a:extLst>
                <a:ext uri="{FF2B5EF4-FFF2-40B4-BE49-F238E27FC236}">
                  <a16:creationId xmlns:a16="http://schemas.microsoft.com/office/drawing/2014/main" id="{F747F193-29E4-2141-AA7E-B7B6D30FD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4887" y="3460755"/>
              <a:ext cx="1592263" cy="338138"/>
              <a:chOff x="86" y="2105"/>
              <a:chExt cx="1003" cy="213"/>
            </a:xfrm>
          </p:grpSpPr>
          <p:sp>
            <p:nvSpPr>
              <p:cNvPr id="156" name="Rectangle 82">
                <a:extLst>
                  <a:ext uri="{FF2B5EF4-FFF2-40B4-BE49-F238E27FC236}">
                    <a16:creationId xmlns:a16="http://schemas.microsoft.com/office/drawing/2014/main" id="{D67393F3-D1F3-2847-92CB-862D70806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000000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57" name="Text Box 83">
                <a:extLst>
                  <a:ext uri="{FF2B5EF4-FFF2-40B4-BE49-F238E27FC236}">
                    <a16:creationId xmlns:a16="http://schemas.microsoft.com/office/drawing/2014/main" id="{4ACB79AA-81A1-824F-B374-FE28920BA2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105"/>
                <a:ext cx="100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0 1</a:t>
                </a:r>
                <a:r>
                  <a:rPr lang="en-US" sz="1050" dirty="0">
                    <a:solidFill>
                      <a:srgbClr val="FFFFFF"/>
                    </a:solidFill>
                    <a:latin typeface="Arial" charset="0"/>
                  </a:rPr>
                  <a:t> 2 3 4 5</a:t>
                </a:r>
                <a:r>
                  <a:rPr lang="en-US" sz="1050" dirty="0">
                    <a:solidFill>
                      <a:srgbClr val="000000"/>
                    </a:solidFill>
                    <a:latin typeface="Arial" charset="0"/>
                  </a:rPr>
                  <a:t> 6 7 8 </a:t>
                </a:r>
              </a:p>
            </p:txBody>
          </p:sp>
        </p:grpSp>
        <p:sp>
          <p:nvSpPr>
            <p:cNvPr id="74" name="Text Box 22">
              <a:extLst>
                <a:ext uri="{FF2B5EF4-FFF2-40B4-BE49-F238E27FC236}">
                  <a16:creationId xmlns:a16="http://schemas.microsoft.com/office/drawing/2014/main" id="{112AB488-4C54-7D47-830A-D3403F86F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800" y="3452813"/>
              <a:ext cx="2208212" cy="67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 dirty="0" err="1">
                  <a:solidFill>
                    <a:srgbClr val="000000"/>
                  </a:solidFill>
                </a:rPr>
                <a:t>rcv</a:t>
              </a:r>
              <a:r>
                <a:rPr lang="en-US" sz="1350" kern="0" dirty="0">
                  <a:solidFill>
                    <a:srgbClr val="000000"/>
                  </a:solidFill>
                </a:rPr>
                <a:t> ack1, send pkt5</a:t>
              </a:r>
            </a:p>
          </p:txBody>
        </p:sp>
      </p:grpSp>
      <p:sp>
        <p:nvSpPr>
          <p:cNvPr id="79" name="Line 14">
            <a:extLst>
              <a:ext uri="{FF2B5EF4-FFF2-40B4-BE49-F238E27FC236}">
                <a16:creationId xmlns:a16="http://schemas.microsoft.com/office/drawing/2014/main" id="{7310A5FB-4554-E045-9214-7084F7E86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947" y="2066925"/>
            <a:ext cx="5954" cy="3219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83" name="Text Box 8">
            <a:extLst>
              <a:ext uri="{FF2B5EF4-FFF2-40B4-BE49-F238E27FC236}">
                <a16:creationId xmlns:a16="http://schemas.microsoft.com/office/drawing/2014/main" id="{BABEA9E2-FB48-7943-B33A-C867AB1A6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1749" y="2359819"/>
            <a:ext cx="1992853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pkt0, send ack0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pkt1, send ack1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pkt3, </a:t>
            </a:r>
            <a:r>
              <a:rPr lang="en-US" sz="1350" kern="0" dirty="0">
                <a:solidFill>
                  <a:srgbClr val="C00000"/>
                </a:solidFill>
              </a:rPr>
              <a:t>buffer</a:t>
            </a:r>
            <a:r>
              <a:rPr lang="en-US" sz="1350" kern="0" dirty="0">
                <a:solidFill>
                  <a:srgbClr val="000000"/>
                </a:solidFill>
              </a:rPr>
              <a:t>,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           </a:t>
            </a:r>
            <a:r>
              <a:rPr lang="en-US" sz="1350" kern="0" dirty="0">
                <a:solidFill>
                  <a:srgbClr val="C00000"/>
                </a:solidFill>
              </a:rPr>
              <a:t>send ack3</a:t>
            </a:r>
          </a:p>
        </p:txBody>
      </p:sp>
      <p:sp>
        <p:nvSpPr>
          <p:cNvPr id="84" name="Text Box 36">
            <a:extLst>
              <a:ext uri="{FF2B5EF4-FFF2-40B4-BE49-F238E27FC236}">
                <a16:creationId xmlns:a16="http://schemas.microsoft.com/office/drawing/2014/main" id="{325F31E4-5A9D-1040-8789-38B287C19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769" y="3832622"/>
            <a:ext cx="132760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C00000"/>
                </a:solidFill>
              </a:rPr>
              <a:t>record ack3 arrived</a:t>
            </a:r>
          </a:p>
        </p:txBody>
      </p:sp>
      <p:sp>
        <p:nvSpPr>
          <p:cNvPr id="85" name="Text Box 33">
            <a:extLst>
              <a:ext uri="{FF2B5EF4-FFF2-40B4-BE49-F238E27FC236}">
                <a16:creationId xmlns:a16="http://schemas.microsoft.com/office/drawing/2014/main" id="{2C93E184-20A0-D148-9427-205CD214D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467" y="3559969"/>
            <a:ext cx="178766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pkt4, </a:t>
            </a:r>
            <a:r>
              <a:rPr lang="en-US" sz="1350" kern="0" dirty="0">
                <a:solidFill>
                  <a:srgbClr val="C00000"/>
                </a:solidFill>
              </a:rPr>
              <a:t>buffer,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C00000"/>
                </a:solidFill>
              </a:rPr>
              <a:t>           send ack4</a:t>
            </a:r>
          </a:p>
        </p:txBody>
      </p:sp>
      <p:sp>
        <p:nvSpPr>
          <p:cNvPr id="86" name="Text Box 34">
            <a:extLst>
              <a:ext uri="{FF2B5EF4-FFF2-40B4-BE49-F238E27FC236}">
                <a16:creationId xmlns:a16="http://schemas.microsoft.com/office/drawing/2014/main" id="{68B83592-7F50-904A-B0CC-EE81AD5FA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755" y="3950494"/>
            <a:ext cx="178766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receive pkt5, </a:t>
            </a:r>
            <a:r>
              <a:rPr lang="en-US" sz="1350" kern="0" dirty="0">
                <a:solidFill>
                  <a:srgbClr val="C00000"/>
                </a:solidFill>
              </a:rPr>
              <a:t>buffer,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C00000"/>
                </a:solidFill>
              </a:rPr>
              <a:t>           send ack5</a:t>
            </a:r>
          </a:p>
        </p:txBody>
      </p:sp>
      <p:sp>
        <p:nvSpPr>
          <p:cNvPr id="87" name="Text Box 35">
            <a:extLst>
              <a:ext uri="{FF2B5EF4-FFF2-40B4-BE49-F238E27FC236}">
                <a16:creationId xmlns:a16="http://schemas.microsoft.com/office/drawing/2014/main" id="{CD12A2A4-73A8-BA4D-9548-DF22CB731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513" y="4749403"/>
            <a:ext cx="2287806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 err="1">
                <a:solidFill>
                  <a:srgbClr val="000000"/>
                </a:solidFill>
              </a:rPr>
              <a:t>rcv</a:t>
            </a:r>
            <a:r>
              <a:rPr lang="en-US" sz="1350" kern="0" dirty="0">
                <a:solidFill>
                  <a:srgbClr val="000000"/>
                </a:solidFill>
              </a:rPr>
              <a:t> pkt2; </a:t>
            </a:r>
            <a:r>
              <a:rPr lang="en-US" sz="1350" kern="0" dirty="0">
                <a:solidFill>
                  <a:srgbClr val="C00000"/>
                </a:solidFill>
              </a:rPr>
              <a:t>deliver pkt2,</a:t>
            </a:r>
          </a:p>
          <a:p>
            <a:pPr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C00000"/>
                </a:solidFill>
              </a:rPr>
              <a:t>pkt3, pkt4, pkt5; send ack2</a:t>
            </a:r>
          </a:p>
        </p:txBody>
      </p:sp>
      <p:sp>
        <p:nvSpPr>
          <p:cNvPr id="88" name="Text Box 93">
            <a:extLst>
              <a:ext uri="{FF2B5EF4-FFF2-40B4-BE49-F238E27FC236}">
                <a16:creationId xmlns:a16="http://schemas.microsoft.com/office/drawing/2014/main" id="{DA7120B9-9E7A-1348-95F0-2AB8574C6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880" y="5297091"/>
            <a:ext cx="27013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srgbClr val="000000"/>
                </a:solidFill>
              </a:rPr>
              <a:t>Q: what happens when ack2 arrives?</a:t>
            </a:r>
          </a:p>
        </p:txBody>
      </p:sp>
      <p:sp>
        <p:nvSpPr>
          <p:cNvPr id="76" name="Slide Number Placeholder 2">
            <a:extLst>
              <a:ext uri="{FF2B5EF4-FFF2-40B4-BE49-F238E27FC236}">
                <a16:creationId xmlns:a16="http://schemas.microsoft.com/office/drawing/2014/main" id="{31C667D1-6F31-7340-B2B9-6B7265E4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6" grpId="0"/>
      <p:bldP spid="121" grpId="0" animBg="1"/>
      <p:bldP spid="124" grpId="0" animBg="1"/>
      <p:bldP spid="125" grpId="0" animBg="1"/>
      <p:bldP spid="126" grpId="0" animBg="1"/>
      <p:bldP spid="127" grpId="0" animBg="1"/>
      <p:bldP spid="132" grpId="0" animBg="1"/>
      <p:bldP spid="172" grpId="0" animBg="1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91" y="1163411"/>
            <a:ext cx="4666947" cy="998178"/>
          </a:xfrm>
        </p:spPr>
        <p:txBody>
          <a:bodyPr>
            <a:noAutofit/>
          </a:bodyPr>
          <a:lstStyle/>
          <a:p>
            <a:r>
              <a:rPr lang="en-US" sz="3600" dirty="0"/>
              <a:t>Selective repeat: </a:t>
            </a:r>
            <a:br>
              <a:rPr lang="en-US" sz="3600" dirty="0"/>
            </a:br>
            <a:r>
              <a:rPr lang="en-US" sz="3600" dirty="0"/>
              <a:t>a dilemma!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9E5931-D189-1349-BB68-FDFA9711FCA5}"/>
              </a:ext>
            </a:extLst>
          </p:cNvPr>
          <p:cNvGrpSpPr/>
          <p:nvPr/>
        </p:nvGrpSpPr>
        <p:grpSpPr>
          <a:xfrm>
            <a:off x="5198469" y="3903023"/>
            <a:ext cx="3245860" cy="1695689"/>
            <a:chOff x="6909756" y="4181931"/>
            <a:chExt cx="4327813" cy="2260919"/>
          </a:xfrm>
        </p:grpSpPr>
        <p:grpSp>
          <p:nvGrpSpPr>
            <p:cNvPr id="307" name="Group 8">
              <a:extLst>
                <a:ext uri="{FF2B5EF4-FFF2-40B4-BE49-F238E27FC236}">
                  <a16:creationId xmlns:a16="http://schemas.microsoft.com/office/drawing/2014/main" id="{1942F5A2-ABA0-D244-B423-E460868418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09756" y="4258120"/>
              <a:ext cx="1101725" cy="307975"/>
              <a:chOff x="1895" y="3931"/>
              <a:chExt cx="694" cy="194"/>
            </a:xfrm>
          </p:grpSpPr>
          <p:sp>
            <p:nvSpPr>
              <p:cNvPr id="341" name="Rectangle 7">
                <a:extLst>
                  <a:ext uri="{FF2B5EF4-FFF2-40B4-BE49-F238E27FC236}">
                    <a16:creationId xmlns:a16="http://schemas.microsoft.com/office/drawing/2014/main" id="{0EE62060-91FC-404F-BDD6-87AA7C695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42" name="Text Box 6">
                <a:extLst>
                  <a:ext uri="{FF2B5EF4-FFF2-40B4-BE49-F238E27FC236}">
                    <a16:creationId xmlns:a16="http://schemas.microsoft.com/office/drawing/2014/main" id="{93619256-616D-2A4C-B9B8-7455F78BF4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grpSp>
          <p:nvGrpSpPr>
            <p:cNvPr id="308" name="Group 9">
              <a:extLst>
                <a:ext uri="{FF2B5EF4-FFF2-40B4-BE49-F238E27FC236}">
                  <a16:creationId xmlns:a16="http://schemas.microsoft.com/office/drawing/2014/main" id="{94E9A178-E13E-6D46-B99E-B3FDE88BD2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8806" y="4532758"/>
              <a:ext cx="1101725" cy="307975"/>
              <a:chOff x="1895" y="3931"/>
              <a:chExt cx="694" cy="194"/>
            </a:xfrm>
          </p:grpSpPr>
          <p:sp>
            <p:nvSpPr>
              <p:cNvPr id="339" name="Rectangle 10">
                <a:extLst>
                  <a:ext uri="{FF2B5EF4-FFF2-40B4-BE49-F238E27FC236}">
                    <a16:creationId xmlns:a16="http://schemas.microsoft.com/office/drawing/2014/main" id="{1D7DB47D-B4D8-DA4B-849C-0C854A639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40" name="Text Box 11">
                <a:extLst>
                  <a:ext uri="{FF2B5EF4-FFF2-40B4-BE49-F238E27FC236}">
                    <a16:creationId xmlns:a16="http://schemas.microsoft.com/office/drawing/2014/main" id="{66376DC4-0D4B-F448-8D81-BDEC9FFF8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grpSp>
          <p:nvGrpSpPr>
            <p:cNvPr id="309" name="Group 12">
              <a:extLst>
                <a:ext uri="{FF2B5EF4-FFF2-40B4-BE49-F238E27FC236}">
                  <a16:creationId xmlns:a16="http://schemas.microsoft.com/office/drawing/2014/main" id="{75D0BF09-C33A-BF4B-8E6F-BD5C588B4B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6744" y="4796283"/>
              <a:ext cx="1101725" cy="307975"/>
              <a:chOff x="1895" y="3931"/>
              <a:chExt cx="694" cy="194"/>
            </a:xfrm>
          </p:grpSpPr>
          <p:sp>
            <p:nvSpPr>
              <p:cNvPr id="337" name="Rectangle 13">
                <a:extLst>
                  <a:ext uri="{FF2B5EF4-FFF2-40B4-BE49-F238E27FC236}">
                    <a16:creationId xmlns:a16="http://schemas.microsoft.com/office/drawing/2014/main" id="{3DC28863-C1E4-3940-A9B4-5C23D5FD0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8" name="Text Box 14">
                <a:extLst>
                  <a:ext uri="{FF2B5EF4-FFF2-40B4-BE49-F238E27FC236}">
                    <a16:creationId xmlns:a16="http://schemas.microsoft.com/office/drawing/2014/main" id="{183D495E-EC2B-E34D-968D-949D6F983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sp>
          <p:nvSpPr>
            <p:cNvPr id="310" name="Line 15">
              <a:extLst>
                <a:ext uri="{FF2B5EF4-FFF2-40B4-BE49-F238E27FC236}">
                  <a16:creationId xmlns:a16="http://schemas.microsoft.com/office/drawing/2014/main" id="{83280B47-6119-B24D-BD4C-7A570462D8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7345" y="4396244"/>
              <a:ext cx="1827213" cy="2381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1" name="Line 16">
              <a:extLst>
                <a:ext uri="{FF2B5EF4-FFF2-40B4-BE49-F238E27FC236}">
                  <a16:creationId xmlns:a16="http://schemas.microsoft.com/office/drawing/2014/main" id="{B4A96E1E-1FCC-8748-AE3E-6BEA13978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7507" y="4681994"/>
              <a:ext cx="1808163" cy="2286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2" name="Line 17">
              <a:extLst>
                <a:ext uri="{FF2B5EF4-FFF2-40B4-BE49-F238E27FC236}">
                  <a16:creationId xmlns:a16="http://schemas.microsoft.com/office/drawing/2014/main" id="{2BCA50D6-62FE-B64C-BB19-B11FA0426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7670" y="4967744"/>
              <a:ext cx="1784350" cy="2095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3" name="Text Box 18">
              <a:extLst>
                <a:ext uri="{FF2B5EF4-FFF2-40B4-BE49-F238E27FC236}">
                  <a16:creationId xmlns:a16="http://schemas.microsoft.com/office/drawing/2014/main" id="{02E658FD-889C-5340-9640-AD71BE214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057" y="4181931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pkt0</a:t>
              </a:r>
            </a:p>
          </p:txBody>
        </p:sp>
        <p:sp>
          <p:nvSpPr>
            <p:cNvPr id="314" name="Text Box 19">
              <a:extLst>
                <a:ext uri="{FF2B5EF4-FFF2-40B4-BE49-F238E27FC236}">
                  <a16:creationId xmlns:a16="http://schemas.microsoft.com/office/drawing/2014/main" id="{45B5E1FA-8F5B-7040-AFD4-A6F0EAFD0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6883" y="4467682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pkt1</a:t>
              </a:r>
            </a:p>
          </p:txBody>
        </p:sp>
        <p:sp>
          <p:nvSpPr>
            <p:cNvPr id="315" name="Text Box 20">
              <a:extLst>
                <a:ext uri="{FF2B5EF4-FFF2-40B4-BE49-F238E27FC236}">
                  <a16:creationId xmlns:a16="http://schemas.microsoft.com/office/drawing/2014/main" id="{8D9B9494-8D5C-BE4F-BED0-A4F8E50D1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3707" y="4753431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pkt2</a:t>
              </a:r>
            </a:p>
          </p:txBody>
        </p:sp>
        <p:grpSp>
          <p:nvGrpSpPr>
            <p:cNvPr id="316" name="Group 23">
              <a:extLst>
                <a:ext uri="{FF2B5EF4-FFF2-40B4-BE49-F238E27FC236}">
                  <a16:creationId xmlns:a16="http://schemas.microsoft.com/office/drawing/2014/main" id="{82E7EEF6-E6E0-8B4B-B2E2-D6AFBD465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9919" y="5828159"/>
              <a:ext cx="1101725" cy="307975"/>
              <a:chOff x="1895" y="3931"/>
              <a:chExt cx="694" cy="194"/>
            </a:xfrm>
          </p:grpSpPr>
          <p:sp>
            <p:nvSpPr>
              <p:cNvPr id="335" name="Rectangle 24">
                <a:extLst>
                  <a:ext uri="{FF2B5EF4-FFF2-40B4-BE49-F238E27FC236}">
                    <a16:creationId xmlns:a16="http://schemas.microsoft.com/office/drawing/2014/main" id="{863DCB74-5DAF-1847-A592-4A82497E9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6" name="Text Box 25">
                <a:extLst>
                  <a:ext uri="{FF2B5EF4-FFF2-40B4-BE49-F238E27FC236}">
                    <a16:creationId xmlns:a16="http://schemas.microsoft.com/office/drawing/2014/main" id="{529BD457-0C19-5348-B5FA-B02FB96145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sp>
          <p:nvSpPr>
            <p:cNvPr id="317" name="Line 32">
              <a:extLst>
                <a:ext uri="{FF2B5EF4-FFF2-40B4-BE49-F238E27FC236}">
                  <a16:creationId xmlns:a16="http://schemas.microsoft.com/office/drawing/2014/main" id="{39D1ADF5-0FC0-9A45-A89C-C202445BB3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0845" y="5961520"/>
              <a:ext cx="1784350" cy="223838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8" name="Text Box 35">
              <a:extLst>
                <a:ext uri="{FF2B5EF4-FFF2-40B4-BE49-F238E27FC236}">
                  <a16:creationId xmlns:a16="http://schemas.microsoft.com/office/drawing/2014/main" id="{62D99CB5-14A3-E647-86CE-3B7DE5DCD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4983" y="5747207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pkt0</a:t>
              </a:r>
            </a:p>
          </p:txBody>
        </p:sp>
        <p:sp>
          <p:nvSpPr>
            <p:cNvPr id="319" name="Text Box 39">
              <a:extLst>
                <a:ext uri="{FF2B5EF4-FFF2-40B4-BE49-F238E27FC236}">
                  <a16:creationId xmlns:a16="http://schemas.microsoft.com/office/drawing/2014/main" id="{DE3A732F-D913-5C40-8075-B3896B74B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4045" y="5429707"/>
              <a:ext cx="1455955" cy="510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050">
                  <a:solidFill>
                    <a:prstClr val="black"/>
                  </a:solidFill>
                </a:rPr>
                <a:t>timeout</a:t>
              </a:r>
            </a:p>
            <a:p>
              <a:pPr defTabSz="685800">
                <a:lnSpc>
                  <a:spcPct val="90000"/>
                </a:lnSpc>
                <a:defRPr/>
              </a:pPr>
              <a:r>
                <a:rPr lang="en-US" sz="1050">
                  <a:solidFill>
                    <a:prstClr val="black"/>
                  </a:solidFill>
                </a:rPr>
                <a:t>retransmit pkt0</a:t>
              </a:r>
            </a:p>
          </p:txBody>
        </p:sp>
        <p:sp>
          <p:nvSpPr>
            <p:cNvPr id="320" name="Rectangle 45">
              <a:extLst>
                <a:ext uri="{FF2B5EF4-FFF2-40B4-BE49-F238E27FC236}">
                  <a16:creationId xmlns:a16="http://schemas.microsoft.com/office/drawing/2014/main" id="{3AC813D7-A587-1341-B108-1D1C3BDD4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345" y="4559756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1" name="Text Box 46">
              <a:extLst>
                <a:ext uri="{FF2B5EF4-FFF2-40B4-BE49-F238E27FC236}">
                  <a16:creationId xmlns:a16="http://schemas.microsoft.com/office/drawing/2014/main" id="{AD53B46B-0462-8349-BFB4-D8EE1679C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0432" y="4510544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1 2 3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0 1 2</a:t>
              </a:r>
            </a:p>
          </p:txBody>
        </p:sp>
        <p:sp>
          <p:nvSpPr>
            <p:cNvPr id="322" name="Rectangle 50">
              <a:extLst>
                <a:ext uri="{FF2B5EF4-FFF2-40B4-BE49-F238E27FC236}">
                  <a16:creationId xmlns:a16="http://schemas.microsoft.com/office/drawing/2014/main" id="{AD80CE9F-F5D1-7B43-A091-123A5ECF7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995" y="4831219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3" name="Text Box 51">
              <a:extLst>
                <a:ext uri="{FF2B5EF4-FFF2-40B4-BE49-F238E27FC236}">
                  <a16:creationId xmlns:a16="http://schemas.microsoft.com/office/drawing/2014/main" id="{EB22B0CE-8744-094D-B844-BAC4F3B9B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7257" y="4785182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2 3 0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1 2</a:t>
              </a:r>
            </a:p>
          </p:txBody>
        </p:sp>
        <p:sp>
          <p:nvSpPr>
            <p:cNvPr id="324" name="Rectangle 53">
              <a:extLst>
                <a:ext uri="{FF2B5EF4-FFF2-40B4-BE49-F238E27FC236}">
                  <a16:creationId xmlns:a16="http://schemas.microsoft.com/office/drawing/2014/main" id="{B4035F3F-8265-144D-A6FF-D585783A8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0170" y="5094744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5" name="Text Box 54">
              <a:extLst>
                <a:ext uri="{FF2B5EF4-FFF2-40B4-BE49-F238E27FC236}">
                  <a16:creationId xmlns:a16="http://schemas.microsoft.com/office/drawing/2014/main" id="{6E183FB6-D313-5643-AF16-2BCB057078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0432" y="5048707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0 1 2 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3 0 1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2</a:t>
              </a:r>
            </a:p>
          </p:txBody>
        </p:sp>
        <p:sp>
          <p:nvSpPr>
            <p:cNvPr id="326" name="Line 62">
              <a:extLst>
                <a:ext uri="{FF2B5EF4-FFF2-40B4-BE49-F238E27FC236}">
                  <a16:creationId xmlns:a16="http://schemas.microsoft.com/office/drawing/2014/main" id="{2A5D31EF-8FFA-DA4D-8EDA-36C5F17B4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732" y="4642306"/>
              <a:ext cx="577850" cy="25717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7" name="Line 63">
              <a:extLst>
                <a:ext uri="{FF2B5EF4-FFF2-40B4-BE49-F238E27FC236}">
                  <a16:creationId xmlns:a16="http://schemas.microsoft.com/office/drawing/2014/main" id="{EC59E951-2D9E-ED41-A941-387BCF81F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732" y="4905831"/>
              <a:ext cx="608013" cy="2254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8" name="Line 64">
              <a:extLst>
                <a:ext uri="{FF2B5EF4-FFF2-40B4-BE49-F238E27FC236}">
                  <a16:creationId xmlns:a16="http://schemas.microsoft.com/office/drawing/2014/main" id="{20E85F7F-62CA-5046-92BB-0A98B26500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9082" y="5169357"/>
              <a:ext cx="631825" cy="2127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9" name="Text Box 65">
              <a:extLst>
                <a:ext uri="{FF2B5EF4-FFF2-40B4-BE49-F238E27FC236}">
                  <a16:creationId xmlns:a16="http://schemas.microsoft.com/office/drawing/2014/main" id="{0E3A167C-8674-7748-A55E-C8BB92906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3183" y="4759782"/>
              <a:ext cx="3872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0" name="Text Box 66">
              <a:extLst>
                <a:ext uri="{FF2B5EF4-FFF2-40B4-BE49-F238E27FC236}">
                  <a16:creationId xmlns:a16="http://schemas.microsoft.com/office/drawing/2014/main" id="{1F48C814-D936-5149-ABD9-EBAB7DD49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1120" y="5002670"/>
              <a:ext cx="3872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1" name="Text Box 67">
              <a:extLst>
                <a:ext uri="{FF2B5EF4-FFF2-40B4-BE49-F238E27FC236}">
                  <a16:creationId xmlns:a16="http://schemas.microsoft.com/office/drawing/2014/main" id="{55F809AC-7CEA-CD47-9D93-F22586EF7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7471" y="5240794"/>
              <a:ext cx="3872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2" name="Text Box 68">
              <a:extLst>
                <a:ext uri="{FF2B5EF4-FFF2-40B4-BE49-F238E27FC236}">
                  <a16:creationId xmlns:a16="http://schemas.microsoft.com/office/drawing/2014/main" id="{E3B0F057-7806-9C4B-8EB7-5C2A7E6C3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9632" y="5950407"/>
              <a:ext cx="151793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1" dirty="0">
                  <a:solidFill>
                    <a:srgbClr val="CC0000"/>
                  </a:solidFill>
                </a:rPr>
                <a:t>will accept packet</a:t>
              </a:r>
            </a:p>
            <a:p>
              <a:pPr defTabSz="685800">
                <a:defRPr/>
              </a:pPr>
              <a:r>
                <a:rPr lang="en-US" sz="900" i="1" dirty="0">
                  <a:solidFill>
                    <a:srgbClr val="CC0000"/>
                  </a:solidFill>
                </a:rPr>
                <a:t>with seq number 0</a:t>
              </a:r>
            </a:p>
          </p:txBody>
        </p:sp>
        <p:sp>
          <p:nvSpPr>
            <p:cNvPr id="333" name="Line 69">
              <a:extLst>
                <a:ext uri="{FF2B5EF4-FFF2-40B4-BE49-F238E27FC236}">
                  <a16:creationId xmlns:a16="http://schemas.microsoft.com/office/drawing/2014/main" id="{14184EFC-08DC-8F48-8656-38EAFBF9A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24482" y="5345569"/>
              <a:ext cx="0" cy="6350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334" name="Text Box 117">
            <a:extLst>
              <a:ext uri="{FF2B5EF4-FFF2-40B4-BE49-F238E27FC236}">
                <a16:creationId xmlns:a16="http://schemas.microsoft.com/office/drawing/2014/main" id="{03C18204-473B-6144-BF07-9B86DD89E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556" y="5440826"/>
            <a:ext cx="96372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defRPr/>
            </a:pPr>
            <a:r>
              <a:rPr lang="en-US" sz="1500" dirty="0">
                <a:solidFill>
                  <a:srgbClr val="C00000"/>
                </a:solidFill>
              </a:rPr>
              <a:t>(b) oops!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24ABB9-F69F-E54C-9DFF-5CF4B1475C1B}"/>
              </a:ext>
            </a:extLst>
          </p:cNvPr>
          <p:cNvGrpSpPr/>
          <p:nvPr/>
        </p:nvGrpSpPr>
        <p:grpSpPr>
          <a:xfrm>
            <a:off x="5089449" y="1120720"/>
            <a:ext cx="3360159" cy="2010013"/>
            <a:chOff x="6785932" y="351292"/>
            <a:chExt cx="4480212" cy="2680018"/>
          </a:xfrm>
        </p:grpSpPr>
        <p:sp>
          <p:nvSpPr>
            <p:cNvPr id="302" name="Text Box 40">
              <a:extLst>
                <a:ext uri="{FF2B5EF4-FFF2-40B4-BE49-F238E27FC236}">
                  <a16:creationId xmlns:a16="http://schemas.microsoft.com/office/drawing/2014/main" id="{7AAB2DA8-8AB9-0A42-AA24-900F507BE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6595" y="351292"/>
              <a:ext cx="1528624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receiver window</a:t>
              </a:r>
            </a:p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(after receipt)</a:t>
              </a:r>
            </a:p>
          </p:txBody>
        </p:sp>
        <p:sp>
          <p:nvSpPr>
            <p:cNvPr id="303" name="Text Box 41">
              <a:extLst>
                <a:ext uri="{FF2B5EF4-FFF2-40B4-BE49-F238E27FC236}">
                  <a16:creationId xmlns:a16="http://schemas.microsoft.com/office/drawing/2014/main" id="{3598A985-11A7-2044-B9F4-C6844C5E2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5932" y="354467"/>
              <a:ext cx="1434581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sender window</a:t>
              </a:r>
            </a:p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(after receipt)</a:t>
              </a:r>
            </a:p>
          </p:txBody>
        </p:sp>
        <p:sp>
          <p:nvSpPr>
            <p:cNvPr id="304" name="Line 58">
              <a:extLst>
                <a:ext uri="{FF2B5EF4-FFF2-40B4-BE49-F238E27FC236}">
                  <a16:creationId xmlns:a16="http://schemas.microsoft.com/office/drawing/2014/main" id="{D0BD8176-5A1C-2F42-A376-096BA3649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71657" y="845004"/>
              <a:ext cx="1109663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5" name="Line 59">
              <a:extLst>
                <a:ext uri="{FF2B5EF4-FFF2-40B4-BE49-F238E27FC236}">
                  <a16:creationId xmlns:a16="http://schemas.microsoft.com/office/drawing/2014/main" id="{5593C4C2-6D68-884B-8AE3-58E5D1DC6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2957" y="845004"/>
              <a:ext cx="1109663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44" name="Group 72">
              <a:extLst>
                <a:ext uri="{FF2B5EF4-FFF2-40B4-BE49-F238E27FC236}">
                  <a16:creationId xmlns:a16="http://schemas.microsoft.com/office/drawing/2014/main" id="{0A13F6C1-3774-494B-8A3C-5D027253D9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7221" y="1057718"/>
              <a:ext cx="1101725" cy="307975"/>
              <a:chOff x="1895" y="3931"/>
              <a:chExt cx="694" cy="194"/>
            </a:xfrm>
          </p:grpSpPr>
          <p:sp>
            <p:nvSpPr>
              <p:cNvPr id="378" name="Rectangle 73">
                <a:extLst>
                  <a:ext uri="{FF2B5EF4-FFF2-40B4-BE49-F238E27FC236}">
                    <a16:creationId xmlns:a16="http://schemas.microsoft.com/office/drawing/2014/main" id="{31A35EF5-5E84-C54D-8814-1DCE9ACB3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9" name="Text Box 74">
                <a:extLst>
                  <a:ext uri="{FF2B5EF4-FFF2-40B4-BE49-F238E27FC236}">
                    <a16:creationId xmlns:a16="http://schemas.microsoft.com/office/drawing/2014/main" id="{68D007B8-2247-874B-BE2A-66BD08115E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grpSp>
          <p:nvGrpSpPr>
            <p:cNvPr id="345" name="Group 75">
              <a:extLst>
                <a:ext uri="{FF2B5EF4-FFF2-40B4-BE49-F238E27FC236}">
                  <a16:creationId xmlns:a16="http://schemas.microsoft.com/office/drawing/2014/main" id="{8AFEBDCB-F9EB-FA4B-B9DD-D18BF76F0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6271" y="1332356"/>
              <a:ext cx="1101725" cy="307975"/>
              <a:chOff x="1895" y="3931"/>
              <a:chExt cx="694" cy="194"/>
            </a:xfrm>
          </p:grpSpPr>
          <p:sp>
            <p:nvSpPr>
              <p:cNvPr id="376" name="Rectangle 76">
                <a:extLst>
                  <a:ext uri="{FF2B5EF4-FFF2-40B4-BE49-F238E27FC236}">
                    <a16:creationId xmlns:a16="http://schemas.microsoft.com/office/drawing/2014/main" id="{44D312F6-1BAF-6745-9666-7EDB183FB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7" name="Text Box 77">
                <a:extLst>
                  <a:ext uri="{FF2B5EF4-FFF2-40B4-BE49-F238E27FC236}">
                    <a16:creationId xmlns:a16="http://schemas.microsoft.com/office/drawing/2014/main" id="{FA389E1B-1FC9-174D-BE78-CB7863805F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grpSp>
          <p:nvGrpSpPr>
            <p:cNvPr id="346" name="Group 78">
              <a:extLst>
                <a:ext uri="{FF2B5EF4-FFF2-40B4-BE49-F238E27FC236}">
                  <a16:creationId xmlns:a16="http://schemas.microsoft.com/office/drawing/2014/main" id="{65618DE4-E600-5F43-BF4D-D218CB0277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4208" y="1595881"/>
              <a:ext cx="1101725" cy="307975"/>
              <a:chOff x="1895" y="3931"/>
              <a:chExt cx="694" cy="194"/>
            </a:xfrm>
          </p:grpSpPr>
          <p:sp>
            <p:nvSpPr>
              <p:cNvPr id="374" name="Rectangle 79">
                <a:extLst>
                  <a:ext uri="{FF2B5EF4-FFF2-40B4-BE49-F238E27FC236}">
                    <a16:creationId xmlns:a16="http://schemas.microsoft.com/office/drawing/2014/main" id="{FCDE5993-57F4-FD43-820D-D54B24299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5" name="Text Box 80">
                <a:extLst>
                  <a:ext uri="{FF2B5EF4-FFF2-40B4-BE49-F238E27FC236}">
                    <a16:creationId xmlns:a16="http://schemas.microsoft.com/office/drawing/2014/main" id="{C513FF21-ED92-9444-9E53-0248290D9A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sp>
          <p:nvSpPr>
            <p:cNvPr id="347" name="Line 81">
              <a:extLst>
                <a:ext uri="{FF2B5EF4-FFF2-40B4-BE49-F238E27FC236}">
                  <a16:creationId xmlns:a16="http://schemas.microsoft.com/office/drawing/2014/main" id="{4DF4A6D3-1388-4140-80DA-D3AA398FE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4807" y="1195842"/>
              <a:ext cx="1827212" cy="2381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8" name="Line 82">
              <a:extLst>
                <a:ext uri="{FF2B5EF4-FFF2-40B4-BE49-F238E27FC236}">
                  <a16:creationId xmlns:a16="http://schemas.microsoft.com/office/drawing/2014/main" id="{9F5B609B-A64B-AB46-BE65-3CC9EBB14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4970" y="1481592"/>
              <a:ext cx="1808162" cy="2286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9" name="Line 83">
              <a:extLst>
                <a:ext uri="{FF2B5EF4-FFF2-40B4-BE49-F238E27FC236}">
                  <a16:creationId xmlns:a16="http://schemas.microsoft.com/office/drawing/2014/main" id="{27722A74-5DAE-0946-97DB-8A82FE5984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5132" y="1767342"/>
              <a:ext cx="1784350" cy="2095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0" name="Text Box 84">
              <a:extLst>
                <a:ext uri="{FF2B5EF4-FFF2-40B4-BE49-F238E27FC236}">
                  <a16:creationId xmlns:a16="http://schemas.microsoft.com/office/drawing/2014/main" id="{CE71F8A0-0A9C-4C4E-A305-C82195C44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0845" y="981529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pkt0</a:t>
              </a:r>
            </a:p>
          </p:txBody>
        </p:sp>
        <p:sp>
          <p:nvSpPr>
            <p:cNvPr id="351" name="Text Box 85">
              <a:extLst>
                <a:ext uri="{FF2B5EF4-FFF2-40B4-BE49-F238E27FC236}">
                  <a16:creationId xmlns:a16="http://schemas.microsoft.com/office/drawing/2014/main" id="{DBA88F99-7C3D-A645-A43F-445E459F8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4345" y="1267279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pkt1</a:t>
              </a:r>
            </a:p>
          </p:txBody>
        </p:sp>
        <p:sp>
          <p:nvSpPr>
            <p:cNvPr id="352" name="Text Box 86">
              <a:extLst>
                <a:ext uri="{FF2B5EF4-FFF2-40B4-BE49-F238E27FC236}">
                  <a16:creationId xmlns:a16="http://schemas.microsoft.com/office/drawing/2014/main" id="{E00B6B45-404A-1D4B-88E9-28B3280E8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1169" y="1553029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pkt2</a:t>
              </a:r>
            </a:p>
          </p:txBody>
        </p:sp>
        <p:sp>
          <p:nvSpPr>
            <p:cNvPr id="353" name="Rectangle 88">
              <a:extLst>
                <a:ext uri="{FF2B5EF4-FFF2-40B4-BE49-F238E27FC236}">
                  <a16:creationId xmlns:a16="http://schemas.microsoft.com/office/drawing/2014/main" id="{00D5F247-083B-9D41-8B0F-F0142DCC3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120" y="2369004"/>
              <a:ext cx="401637" cy="188913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4" name="Text Box 89">
              <a:extLst>
                <a:ext uri="{FF2B5EF4-FFF2-40B4-BE49-F238E27FC236}">
                  <a16:creationId xmlns:a16="http://schemas.microsoft.com/office/drawing/2014/main" id="{C8788A25-6EDB-1448-BC16-FF3C92668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7381" y="2322967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2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3 0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1 2</a:t>
              </a:r>
            </a:p>
          </p:txBody>
        </p:sp>
        <p:sp>
          <p:nvSpPr>
            <p:cNvPr id="355" name="Line 90">
              <a:extLst>
                <a:ext uri="{FF2B5EF4-FFF2-40B4-BE49-F238E27FC236}">
                  <a16:creationId xmlns:a16="http://schemas.microsoft.com/office/drawing/2014/main" id="{DF246AA7-F9CB-F242-9DA2-F15BE67FC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557" y="2494417"/>
              <a:ext cx="1784350" cy="223838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6" name="Text Box 91">
              <a:extLst>
                <a:ext uri="{FF2B5EF4-FFF2-40B4-BE49-F238E27FC236}">
                  <a16:creationId xmlns:a16="http://schemas.microsoft.com/office/drawing/2014/main" id="{73C28AE9-7587-A847-8F64-35A78283A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9745" y="2502354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pkt0</a:t>
              </a:r>
            </a:p>
          </p:txBody>
        </p:sp>
        <p:sp>
          <p:nvSpPr>
            <p:cNvPr id="357" name="Rectangle 95">
              <a:extLst>
                <a:ext uri="{FF2B5EF4-FFF2-40B4-BE49-F238E27FC236}">
                  <a16:creationId xmlns:a16="http://schemas.microsoft.com/office/drawing/2014/main" id="{755DB6B7-F467-9247-B083-632289FD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6807" y="1359354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8" name="Text Box 96">
              <a:extLst>
                <a:ext uri="{FF2B5EF4-FFF2-40B4-BE49-F238E27FC236}">
                  <a16:creationId xmlns:a16="http://schemas.microsoft.com/office/drawing/2014/main" id="{A97EABBF-ADD6-1D49-B7F4-AAB3EB89B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7895" y="1310141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1 2 3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0 1 2</a:t>
              </a:r>
            </a:p>
          </p:txBody>
        </p:sp>
        <p:sp>
          <p:nvSpPr>
            <p:cNvPr id="359" name="Rectangle 97">
              <a:extLst>
                <a:ext uri="{FF2B5EF4-FFF2-40B4-BE49-F238E27FC236}">
                  <a16:creationId xmlns:a16="http://schemas.microsoft.com/office/drawing/2014/main" id="{3EE66D50-BD61-0E4A-9CF7-EF712D18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457" y="1630817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0" name="Text Box 98">
              <a:extLst>
                <a:ext uri="{FF2B5EF4-FFF2-40B4-BE49-F238E27FC236}">
                  <a16:creationId xmlns:a16="http://schemas.microsoft.com/office/drawing/2014/main" id="{0FDF5234-E7F1-9D4F-9A97-BD478EC2E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4720" y="1584779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2 3 0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1 2</a:t>
              </a:r>
            </a:p>
          </p:txBody>
        </p:sp>
        <p:sp>
          <p:nvSpPr>
            <p:cNvPr id="361" name="Rectangle 99">
              <a:extLst>
                <a:ext uri="{FF2B5EF4-FFF2-40B4-BE49-F238E27FC236}">
                  <a16:creationId xmlns:a16="http://schemas.microsoft.com/office/drawing/2014/main" id="{633C63B7-2909-DE47-BCBB-44897C7F8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7632" y="1894342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2" name="Text Box 100">
              <a:extLst>
                <a:ext uri="{FF2B5EF4-FFF2-40B4-BE49-F238E27FC236}">
                  <a16:creationId xmlns:a16="http://schemas.microsoft.com/office/drawing/2014/main" id="{2812F92C-4236-294E-A0BC-A2833FCDB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7895" y="1848304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0 1 2 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3 0 1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2</a:t>
              </a:r>
            </a:p>
          </p:txBody>
        </p:sp>
        <p:sp>
          <p:nvSpPr>
            <p:cNvPr id="363" name="Line 103">
              <a:extLst>
                <a:ext uri="{FF2B5EF4-FFF2-40B4-BE49-F238E27FC236}">
                  <a16:creationId xmlns:a16="http://schemas.microsoft.com/office/drawing/2014/main" id="{FF2E4D9A-CE76-6945-ACCA-B13DC7285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3695" y="1441904"/>
              <a:ext cx="1784350" cy="73501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4" name="Line 104">
              <a:extLst>
                <a:ext uri="{FF2B5EF4-FFF2-40B4-BE49-F238E27FC236}">
                  <a16:creationId xmlns:a16="http://schemas.microsoft.com/office/drawing/2014/main" id="{E53CC8D8-A794-8545-9766-CEE36A6682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2745" y="1705429"/>
              <a:ext cx="1795462" cy="7588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5" name="Text Box 107">
              <a:extLst>
                <a:ext uri="{FF2B5EF4-FFF2-40B4-BE49-F238E27FC236}">
                  <a16:creationId xmlns:a16="http://schemas.microsoft.com/office/drawing/2014/main" id="{5E4F7443-630A-5146-8A13-69B6B28A3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2807" y="2132467"/>
              <a:ext cx="3872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6" name="Text Box 109">
              <a:extLst>
                <a:ext uri="{FF2B5EF4-FFF2-40B4-BE49-F238E27FC236}">
                  <a16:creationId xmlns:a16="http://schemas.microsoft.com/office/drawing/2014/main" id="{E330918C-EA47-534F-84FC-AD449C2962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8207" y="2538867"/>
              <a:ext cx="151793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1">
                  <a:solidFill>
                    <a:srgbClr val="CC0000"/>
                  </a:solidFill>
                </a:rPr>
                <a:t>will accept packet</a:t>
              </a:r>
            </a:p>
            <a:p>
              <a:pPr defTabSz="685800">
                <a:defRPr/>
              </a:pPr>
              <a:r>
                <a:rPr lang="en-US" sz="900" i="1">
                  <a:solidFill>
                    <a:srgbClr val="CC0000"/>
                  </a:solidFill>
                </a:rPr>
                <a:t>with seq number 0</a:t>
              </a:r>
            </a:p>
          </p:txBody>
        </p:sp>
        <p:sp>
          <p:nvSpPr>
            <p:cNvPr id="367" name="Line 110">
              <a:extLst>
                <a:ext uri="{FF2B5EF4-FFF2-40B4-BE49-F238E27FC236}">
                  <a16:creationId xmlns:a16="http://schemas.microsoft.com/office/drawing/2014/main" id="{5A45AB60-B76D-5A4B-8C09-04809F1E5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441945" y="2145167"/>
              <a:ext cx="0" cy="4460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8" name="Line 112">
              <a:extLst>
                <a:ext uri="{FF2B5EF4-FFF2-40B4-BE49-F238E27FC236}">
                  <a16:creationId xmlns:a16="http://schemas.microsoft.com/office/drawing/2014/main" id="{F4CED333-2B29-5047-9987-7FF2B5DE2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8620" y="2203904"/>
              <a:ext cx="590550" cy="730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69" name="Group 115">
              <a:extLst>
                <a:ext uri="{FF2B5EF4-FFF2-40B4-BE49-F238E27FC236}">
                  <a16:creationId xmlns:a16="http://schemas.microsoft.com/office/drawing/2014/main" id="{6E7A2A89-7268-A649-8EAD-C55997BFA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7384" y="2037206"/>
              <a:ext cx="1101725" cy="307975"/>
              <a:chOff x="2667" y="3750"/>
              <a:chExt cx="694" cy="194"/>
            </a:xfrm>
          </p:grpSpPr>
          <p:sp>
            <p:nvSpPr>
              <p:cNvPr id="372" name="Rectangle 113">
                <a:extLst>
                  <a:ext uri="{FF2B5EF4-FFF2-40B4-BE49-F238E27FC236}">
                    <a16:creationId xmlns:a16="http://schemas.microsoft.com/office/drawing/2014/main" id="{FB4CA816-07E8-3E4B-B5D4-D5F338142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3779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3" name="Text Box 114">
                <a:extLst>
                  <a:ext uri="{FF2B5EF4-FFF2-40B4-BE49-F238E27FC236}">
                    <a16:creationId xmlns:a16="http://schemas.microsoft.com/office/drawing/2014/main" id="{20879E2F-191F-0042-ABAE-F525B0ADB6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7" y="3750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0 </a:t>
                </a: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</a:t>
                </a: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3 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0 1 2</a:t>
                </a:r>
              </a:p>
            </p:txBody>
          </p:sp>
        </p:grpSp>
        <p:sp>
          <p:nvSpPr>
            <p:cNvPr id="370" name="Text Box 116">
              <a:extLst>
                <a:ext uri="{FF2B5EF4-FFF2-40B4-BE49-F238E27FC236}">
                  <a16:creationId xmlns:a16="http://schemas.microsoft.com/office/drawing/2014/main" id="{8FD7E63C-BA27-9E4C-A8A6-56DE67BAD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2920" y="1988004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pkt3</a:t>
              </a:r>
            </a:p>
          </p:txBody>
        </p:sp>
      </p:grpSp>
      <p:sp>
        <p:nvSpPr>
          <p:cNvPr id="371" name="Text Box 119">
            <a:extLst>
              <a:ext uri="{FF2B5EF4-FFF2-40B4-BE49-F238E27FC236}">
                <a16:creationId xmlns:a16="http://schemas.microsoft.com/office/drawing/2014/main" id="{5339E393-341F-2B4B-9A2F-912F5CB02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165" y="2982857"/>
            <a:ext cx="145648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defRPr/>
            </a:pPr>
            <a:r>
              <a:rPr lang="en-US" sz="1500" dirty="0">
                <a:solidFill>
                  <a:srgbClr val="C00000"/>
                </a:solidFill>
              </a:rPr>
              <a:t>(a) no problem</a:t>
            </a:r>
          </a:p>
        </p:txBody>
      </p:sp>
      <p:sp>
        <p:nvSpPr>
          <p:cNvPr id="70" name="Rectangle 3">
            <a:extLst>
              <a:ext uri="{FF2B5EF4-FFF2-40B4-BE49-F238E27FC236}">
                <a16:creationId xmlns:a16="http://schemas.microsoft.com/office/drawing/2014/main" id="{A8BECC0D-D119-A543-A313-AE46EF8BD57C}"/>
              </a:ext>
            </a:extLst>
          </p:cNvPr>
          <p:cNvSpPr txBox="1">
            <a:spLocks noChangeArrowheads="1"/>
          </p:cNvSpPr>
          <p:nvPr/>
        </p:nvSpPr>
        <p:spPr>
          <a:xfrm>
            <a:off x="595991" y="2281918"/>
            <a:ext cx="4137934" cy="99468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" indent="0" defTabSz="685800">
              <a:spcBef>
                <a:spcPts val="750"/>
              </a:spcBef>
              <a:buNone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example: </a:t>
            </a:r>
          </a:p>
          <a:p>
            <a:pPr marL="264319" indent="-166688" defTabSz="685800">
              <a:lnSpc>
                <a:spcPct val="80000"/>
              </a:lnSpc>
              <a:spcBef>
                <a:spcPts val="750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seq #</a:t>
            </a:r>
            <a:r>
              <a:rPr lang="en-US" altLang="ja-JP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s: 0, 1, 2, 3 </a:t>
            </a:r>
            <a:r>
              <a:rPr lang="en-US" altLang="ja-JP" sz="15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(base 4 counting)</a:t>
            </a:r>
          </a:p>
          <a:p>
            <a:pPr marL="264319" indent="-166688" defTabSz="685800">
              <a:lnSpc>
                <a:spcPct val="80000"/>
              </a:lnSpc>
              <a:spcBef>
                <a:spcPts val="750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window size=3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82" name="Slide Number Placeholder 2">
            <a:extLst>
              <a:ext uri="{FF2B5EF4-FFF2-40B4-BE49-F238E27FC236}">
                <a16:creationId xmlns:a16="http://schemas.microsoft.com/office/drawing/2014/main" id="{0E39ABAA-753D-794D-9119-FEAB296B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534400" cy="4411662"/>
          </a:xfrm>
        </p:spPr>
        <p:txBody>
          <a:bodyPr/>
          <a:lstStyle/>
          <a:p>
            <a:r>
              <a:rPr lang="en-US" dirty="0"/>
              <a:t>Communication between application processes</a:t>
            </a:r>
          </a:p>
          <a:p>
            <a:pPr lvl="1"/>
            <a:r>
              <a:rPr lang="en-US" dirty="0"/>
              <a:t>Multiplexing between application processes</a:t>
            </a:r>
          </a:p>
          <a:p>
            <a:pPr lvl="1"/>
            <a:r>
              <a:rPr lang="en-US" dirty="0"/>
              <a:t>Implemented using </a:t>
            </a:r>
            <a:r>
              <a:rPr lang="en-US" i="1" dirty="0">
                <a:solidFill>
                  <a:srgbClr val="FF0000"/>
                </a:solidFill>
              </a:rPr>
              <a:t>ports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9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41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3875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91" y="1163411"/>
            <a:ext cx="4666947" cy="998178"/>
          </a:xfrm>
        </p:spPr>
        <p:txBody>
          <a:bodyPr>
            <a:noAutofit/>
          </a:bodyPr>
          <a:lstStyle/>
          <a:p>
            <a:r>
              <a:rPr lang="en-US" sz="3600" dirty="0"/>
              <a:t>Selective repeat: </a:t>
            </a:r>
            <a:br>
              <a:rPr lang="en-US" sz="3600" dirty="0"/>
            </a:br>
            <a:r>
              <a:rPr lang="en-US" sz="3600" dirty="0"/>
              <a:t>a dilemma!</a:t>
            </a:r>
          </a:p>
        </p:txBody>
      </p:sp>
      <p:sp>
        <p:nvSpPr>
          <p:cNvPr id="71" name="Rectangle 124">
            <a:extLst>
              <a:ext uri="{FF2B5EF4-FFF2-40B4-BE49-F238E27FC236}">
                <a16:creationId xmlns:a16="http://schemas.microsoft.com/office/drawing/2014/main" id="{D782CDAA-0416-784F-B3B4-73D20461E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98" y="3819433"/>
            <a:ext cx="3778645" cy="176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 defTabSz="685800">
              <a:lnSpc>
                <a:spcPct val="80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  <a:ea typeface="ＭＳ Ｐゴシック" charset="0"/>
            </a:endParaRPr>
          </a:p>
          <a:p>
            <a:pPr marL="257175" indent="-257175" defTabSz="685800">
              <a:lnSpc>
                <a:spcPct val="80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2100" dirty="0">
                <a:solidFill>
                  <a:srgbClr val="CC0000"/>
                </a:solidFill>
                <a:latin typeface="Calibri" panose="020F0502020204030204"/>
                <a:ea typeface="ＭＳ Ｐゴシック" charset="0"/>
              </a:rPr>
              <a:t>Q: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ＭＳ Ｐゴシック" charset="0"/>
              </a:rPr>
              <a:t> what relationship is needed between sequence # size and window size to avoid problem in scenario (b)?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9E5931-D189-1349-BB68-FDFA9711FCA5}"/>
              </a:ext>
            </a:extLst>
          </p:cNvPr>
          <p:cNvGrpSpPr/>
          <p:nvPr/>
        </p:nvGrpSpPr>
        <p:grpSpPr>
          <a:xfrm>
            <a:off x="5198469" y="3903023"/>
            <a:ext cx="3245860" cy="1695689"/>
            <a:chOff x="6909756" y="4181931"/>
            <a:chExt cx="4327813" cy="2260919"/>
          </a:xfrm>
        </p:grpSpPr>
        <p:grpSp>
          <p:nvGrpSpPr>
            <p:cNvPr id="307" name="Group 8">
              <a:extLst>
                <a:ext uri="{FF2B5EF4-FFF2-40B4-BE49-F238E27FC236}">
                  <a16:creationId xmlns:a16="http://schemas.microsoft.com/office/drawing/2014/main" id="{1942F5A2-ABA0-D244-B423-E460868418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09756" y="4258120"/>
              <a:ext cx="1101725" cy="307975"/>
              <a:chOff x="1895" y="3931"/>
              <a:chExt cx="694" cy="194"/>
            </a:xfrm>
          </p:grpSpPr>
          <p:sp>
            <p:nvSpPr>
              <p:cNvPr id="341" name="Rectangle 7">
                <a:extLst>
                  <a:ext uri="{FF2B5EF4-FFF2-40B4-BE49-F238E27FC236}">
                    <a16:creationId xmlns:a16="http://schemas.microsoft.com/office/drawing/2014/main" id="{0EE62060-91FC-404F-BDD6-87AA7C695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42" name="Text Box 6">
                <a:extLst>
                  <a:ext uri="{FF2B5EF4-FFF2-40B4-BE49-F238E27FC236}">
                    <a16:creationId xmlns:a16="http://schemas.microsoft.com/office/drawing/2014/main" id="{93619256-616D-2A4C-B9B8-7455F78BF4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grpSp>
          <p:nvGrpSpPr>
            <p:cNvPr id="308" name="Group 9">
              <a:extLst>
                <a:ext uri="{FF2B5EF4-FFF2-40B4-BE49-F238E27FC236}">
                  <a16:creationId xmlns:a16="http://schemas.microsoft.com/office/drawing/2014/main" id="{94E9A178-E13E-6D46-B99E-B3FDE88BD2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8806" y="4532758"/>
              <a:ext cx="1101725" cy="307975"/>
              <a:chOff x="1895" y="3931"/>
              <a:chExt cx="694" cy="194"/>
            </a:xfrm>
          </p:grpSpPr>
          <p:sp>
            <p:nvSpPr>
              <p:cNvPr id="339" name="Rectangle 10">
                <a:extLst>
                  <a:ext uri="{FF2B5EF4-FFF2-40B4-BE49-F238E27FC236}">
                    <a16:creationId xmlns:a16="http://schemas.microsoft.com/office/drawing/2014/main" id="{1D7DB47D-B4D8-DA4B-849C-0C854A639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40" name="Text Box 11">
                <a:extLst>
                  <a:ext uri="{FF2B5EF4-FFF2-40B4-BE49-F238E27FC236}">
                    <a16:creationId xmlns:a16="http://schemas.microsoft.com/office/drawing/2014/main" id="{66376DC4-0D4B-F448-8D81-BDEC9FFF8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grpSp>
          <p:nvGrpSpPr>
            <p:cNvPr id="309" name="Group 12">
              <a:extLst>
                <a:ext uri="{FF2B5EF4-FFF2-40B4-BE49-F238E27FC236}">
                  <a16:creationId xmlns:a16="http://schemas.microsoft.com/office/drawing/2014/main" id="{75D0BF09-C33A-BF4B-8E6F-BD5C588B4B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6744" y="4796283"/>
              <a:ext cx="1101725" cy="307975"/>
              <a:chOff x="1895" y="3931"/>
              <a:chExt cx="694" cy="194"/>
            </a:xfrm>
          </p:grpSpPr>
          <p:sp>
            <p:nvSpPr>
              <p:cNvPr id="337" name="Rectangle 13">
                <a:extLst>
                  <a:ext uri="{FF2B5EF4-FFF2-40B4-BE49-F238E27FC236}">
                    <a16:creationId xmlns:a16="http://schemas.microsoft.com/office/drawing/2014/main" id="{3DC28863-C1E4-3940-A9B4-5C23D5FD0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8" name="Text Box 14">
                <a:extLst>
                  <a:ext uri="{FF2B5EF4-FFF2-40B4-BE49-F238E27FC236}">
                    <a16:creationId xmlns:a16="http://schemas.microsoft.com/office/drawing/2014/main" id="{183D495E-EC2B-E34D-968D-949D6F983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sp>
          <p:nvSpPr>
            <p:cNvPr id="310" name="Line 15">
              <a:extLst>
                <a:ext uri="{FF2B5EF4-FFF2-40B4-BE49-F238E27FC236}">
                  <a16:creationId xmlns:a16="http://schemas.microsoft.com/office/drawing/2014/main" id="{83280B47-6119-B24D-BD4C-7A570462D8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7345" y="4396244"/>
              <a:ext cx="1827213" cy="2381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1" name="Line 16">
              <a:extLst>
                <a:ext uri="{FF2B5EF4-FFF2-40B4-BE49-F238E27FC236}">
                  <a16:creationId xmlns:a16="http://schemas.microsoft.com/office/drawing/2014/main" id="{B4A96E1E-1FCC-8748-AE3E-6BEA13978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7507" y="4681994"/>
              <a:ext cx="1808163" cy="2286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2" name="Line 17">
              <a:extLst>
                <a:ext uri="{FF2B5EF4-FFF2-40B4-BE49-F238E27FC236}">
                  <a16:creationId xmlns:a16="http://schemas.microsoft.com/office/drawing/2014/main" id="{2BCA50D6-62FE-B64C-BB19-B11FA0426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7670" y="4967744"/>
              <a:ext cx="1784350" cy="2095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3" name="Text Box 18">
              <a:extLst>
                <a:ext uri="{FF2B5EF4-FFF2-40B4-BE49-F238E27FC236}">
                  <a16:creationId xmlns:a16="http://schemas.microsoft.com/office/drawing/2014/main" id="{02E658FD-889C-5340-9640-AD71BE214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057" y="4181931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pkt0</a:t>
              </a:r>
            </a:p>
          </p:txBody>
        </p:sp>
        <p:sp>
          <p:nvSpPr>
            <p:cNvPr id="314" name="Text Box 19">
              <a:extLst>
                <a:ext uri="{FF2B5EF4-FFF2-40B4-BE49-F238E27FC236}">
                  <a16:creationId xmlns:a16="http://schemas.microsoft.com/office/drawing/2014/main" id="{45B5E1FA-8F5B-7040-AFD4-A6F0EAFD0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6883" y="4467682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pkt1</a:t>
              </a:r>
            </a:p>
          </p:txBody>
        </p:sp>
        <p:sp>
          <p:nvSpPr>
            <p:cNvPr id="315" name="Text Box 20">
              <a:extLst>
                <a:ext uri="{FF2B5EF4-FFF2-40B4-BE49-F238E27FC236}">
                  <a16:creationId xmlns:a16="http://schemas.microsoft.com/office/drawing/2014/main" id="{8D9B9494-8D5C-BE4F-BED0-A4F8E50D1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3707" y="4753431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pkt2</a:t>
              </a:r>
            </a:p>
          </p:txBody>
        </p:sp>
        <p:grpSp>
          <p:nvGrpSpPr>
            <p:cNvPr id="316" name="Group 23">
              <a:extLst>
                <a:ext uri="{FF2B5EF4-FFF2-40B4-BE49-F238E27FC236}">
                  <a16:creationId xmlns:a16="http://schemas.microsoft.com/office/drawing/2014/main" id="{82E7EEF6-E6E0-8B4B-B2E2-D6AFBD465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9919" y="5828159"/>
              <a:ext cx="1101725" cy="307975"/>
              <a:chOff x="1895" y="3931"/>
              <a:chExt cx="694" cy="194"/>
            </a:xfrm>
          </p:grpSpPr>
          <p:sp>
            <p:nvSpPr>
              <p:cNvPr id="335" name="Rectangle 24">
                <a:extLst>
                  <a:ext uri="{FF2B5EF4-FFF2-40B4-BE49-F238E27FC236}">
                    <a16:creationId xmlns:a16="http://schemas.microsoft.com/office/drawing/2014/main" id="{863DCB74-5DAF-1847-A592-4A82497E9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6" name="Text Box 25">
                <a:extLst>
                  <a:ext uri="{FF2B5EF4-FFF2-40B4-BE49-F238E27FC236}">
                    <a16:creationId xmlns:a16="http://schemas.microsoft.com/office/drawing/2014/main" id="{529BD457-0C19-5348-B5FA-B02FB96145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sp>
          <p:nvSpPr>
            <p:cNvPr id="317" name="Line 32">
              <a:extLst>
                <a:ext uri="{FF2B5EF4-FFF2-40B4-BE49-F238E27FC236}">
                  <a16:creationId xmlns:a16="http://schemas.microsoft.com/office/drawing/2014/main" id="{39D1ADF5-0FC0-9A45-A89C-C202445BB3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0845" y="5961520"/>
              <a:ext cx="1784350" cy="223838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18" name="Text Box 35">
              <a:extLst>
                <a:ext uri="{FF2B5EF4-FFF2-40B4-BE49-F238E27FC236}">
                  <a16:creationId xmlns:a16="http://schemas.microsoft.com/office/drawing/2014/main" id="{62D99CB5-14A3-E647-86CE-3B7DE5DCD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4983" y="5747207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pkt0</a:t>
              </a:r>
            </a:p>
          </p:txBody>
        </p:sp>
        <p:sp>
          <p:nvSpPr>
            <p:cNvPr id="319" name="Text Box 39">
              <a:extLst>
                <a:ext uri="{FF2B5EF4-FFF2-40B4-BE49-F238E27FC236}">
                  <a16:creationId xmlns:a16="http://schemas.microsoft.com/office/drawing/2014/main" id="{DE3A732F-D913-5C40-8075-B3896B74B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4045" y="5429707"/>
              <a:ext cx="1455955" cy="510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050">
                  <a:solidFill>
                    <a:prstClr val="black"/>
                  </a:solidFill>
                </a:rPr>
                <a:t>timeout</a:t>
              </a:r>
            </a:p>
            <a:p>
              <a:pPr defTabSz="685800">
                <a:lnSpc>
                  <a:spcPct val="90000"/>
                </a:lnSpc>
                <a:defRPr/>
              </a:pPr>
              <a:r>
                <a:rPr lang="en-US" sz="1050">
                  <a:solidFill>
                    <a:prstClr val="black"/>
                  </a:solidFill>
                </a:rPr>
                <a:t>retransmit pkt0</a:t>
              </a:r>
            </a:p>
          </p:txBody>
        </p:sp>
        <p:sp>
          <p:nvSpPr>
            <p:cNvPr id="320" name="Rectangle 45">
              <a:extLst>
                <a:ext uri="{FF2B5EF4-FFF2-40B4-BE49-F238E27FC236}">
                  <a16:creationId xmlns:a16="http://schemas.microsoft.com/office/drawing/2014/main" id="{3AC813D7-A587-1341-B108-1D1C3BDD4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345" y="4559756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1" name="Text Box 46">
              <a:extLst>
                <a:ext uri="{FF2B5EF4-FFF2-40B4-BE49-F238E27FC236}">
                  <a16:creationId xmlns:a16="http://schemas.microsoft.com/office/drawing/2014/main" id="{AD53B46B-0462-8349-BFB4-D8EE1679C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0432" y="4510544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1 2 3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0 1 2</a:t>
              </a:r>
            </a:p>
          </p:txBody>
        </p:sp>
        <p:sp>
          <p:nvSpPr>
            <p:cNvPr id="322" name="Rectangle 50">
              <a:extLst>
                <a:ext uri="{FF2B5EF4-FFF2-40B4-BE49-F238E27FC236}">
                  <a16:creationId xmlns:a16="http://schemas.microsoft.com/office/drawing/2014/main" id="{AD80CE9F-F5D1-7B43-A091-123A5ECF7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995" y="4831219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3" name="Text Box 51">
              <a:extLst>
                <a:ext uri="{FF2B5EF4-FFF2-40B4-BE49-F238E27FC236}">
                  <a16:creationId xmlns:a16="http://schemas.microsoft.com/office/drawing/2014/main" id="{EB22B0CE-8744-094D-B844-BAC4F3B9B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7257" y="4785182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2 3 0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1 2</a:t>
              </a:r>
            </a:p>
          </p:txBody>
        </p:sp>
        <p:sp>
          <p:nvSpPr>
            <p:cNvPr id="324" name="Rectangle 53">
              <a:extLst>
                <a:ext uri="{FF2B5EF4-FFF2-40B4-BE49-F238E27FC236}">
                  <a16:creationId xmlns:a16="http://schemas.microsoft.com/office/drawing/2014/main" id="{B4035F3F-8265-144D-A6FF-D585783A8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0170" y="5094744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5" name="Text Box 54">
              <a:extLst>
                <a:ext uri="{FF2B5EF4-FFF2-40B4-BE49-F238E27FC236}">
                  <a16:creationId xmlns:a16="http://schemas.microsoft.com/office/drawing/2014/main" id="{6E183FB6-D313-5643-AF16-2BCB057078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0432" y="5048707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0 1 2 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3 0 1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2</a:t>
              </a:r>
            </a:p>
          </p:txBody>
        </p:sp>
        <p:sp>
          <p:nvSpPr>
            <p:cNvPr id="326" name="Line 62">
              <a:extLst>
                <a:ext uri="{FF2B5EF4-FFF2-40B4-BE49-F238E27FC236}">
                  <a16:creationId xmlns:a16="http://schemas.microsoft.com/office/drawing/2014/main" id="{2A5D31EF-8FFA-DA4D-8EDA-36C5F17B4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732" y="4642306"/>
              <a:ext cx="577850" cy="25717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7" name="Line 63">
              <a:extLst>
                <a:ext uri="{FF2B5EF4-FFF2-40B4-BE49-F238E27FC236}">
                  <a16:creationId xmlns:a16="http://schemas.microsoft.com/office/drawing/2014/main" id="{EC59E951-2D9E-ED41-A941-387BCF81F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732" y="4905831"/>
              <a:ext cx="608013" cy="2254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8" name="Line 64">
              <a:extLst>
                <a:ext uri="{FF2B5EF4-FFF2-40B4-BE49-F238E27FC236}">
                  <a16:creationId xmlns:a16="http://schemas.microsoft.com/office/drawing/2014/main" id="{20E85F7F-62CA-5046-92BB-0A98B26500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9082" y="5169357"/>
              <a:ext cx="631825" cy="2127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29" name="Text Box 65">
              <a:extLst>
                <a:ext uri="{FF2B5EF4-FFF2-40B4-BE49-F238E27FC236}">
                  <a16:creationId xmlns:a16="http://schemas.microsoft.com/office/drawing/2014/main" id="{0E3A167C-8674-7748-A55E-C8BB92906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3183" y="4759782"/>
              <a:ext cx="3872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0" name="Text Box 66">
              <a:extLst>
                <a:ext uri="{FF2B5EF4-FFF2-40B4-BE49-F238E27FC236}">
                  <a16:creationId xmlns:a16="http://schemas.microsoft.com/office/drawing/2014/main" id="{1F48C814-D936-5149-ABD9-EBAB7DD49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1120" y="5002670"/>
              <a:ext cx="3872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1" name="Text Box 67">
              <a:extLst>
                <a:ext uri="{FF2B5EF4-FFF2-40B4-BE49-F238E27FC236}">
                  <a16:creationId xmlns:a16="http://schemas.microsoft.com/office/drawing/2014/main" id="{55F809AC-7CEA-CD47-9D93-F22586EF7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7471" y="5240794"/>
              <a:ext cx="3872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2" name="Text Box 68">
              <a:extLst>
                <a:ext uri="{FF2B5EF4-FFF2-40B4-BE49-F238E27FC236}">
                  <a16:creationId xmlns:a16="http://schemas.microsoft.com/office/drawing/2014/main" id="{E3B0F057-7806-9C4B-8EB7-5C2A7E6C3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9632" y="5950407"/>
              <a:ext cx="151793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1" dirty="0">
                  <a:solidFill>
                    <a:srgbClr val="CC0000"/>
                  </a:solidFill>
                </a:rPr>
                <a:t>will accept packet</a:t>
              </a:r>
            </a:p>
            <a:p>
              <a:pPr defTabSz="685800">
                <a:defRPr/>
              </a:pPr>
              <a:r>
                <a:rPr lang="en-US" sz="900" i="1" dirty="0">
                  <a:solidFill>
                    <a:srgbClr val="CC0000"/>
                  </a:solidFill>
                </a:rPr>
                <a:t>with seq number 0</a:t>
              </a:r>
            </a:p>
          </p:txBody>
        </p:sp>
        <p:sp>
          <p:nvSpPr>
            <p:cNvPr id="333" name="Line 69">
              <a:extLst>
                <a:ext uri="{FF2B5EF4-FFF2-40B4-BE49-F238E27FC236}">
                  <a16:creationId xmlns:a16="http://schemas.microsoft.com/office/drawing/2014/main" id="{14184EFC-08DC-8F48-8656-38EAFBF9A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24482" y="5345569"/>
              <a:ext cx="0" cy="6350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</p:grpSp>
      <p:sp>
        <p:nvSpPr>
          <p:cNvPr id="334" name="Text Box 117">
            <a:extLst>
              <a:ext uri="{FF2B5EF4-FFF2-40B4-BE49-F238E27FC236}">
                <a16:creationId xmlns:a16="http://schemas.microsoft.com/office/drawing/2014/main" id="{03C18204-473B-6144-BF07-9B86DD89E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556" y="5440826"/>
            <a:ext cx="96372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defRPr/>
            </a:pPr>
            <a:r>
              <a:rPr lang="en-US" sz="1500" dirty="0">
                <a:solidFill>
                  <a:srgbClr val="C00000"/>
                </a:solidFill>
              </a:rPr>
              <a:t>(b) oops!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24ABB9-F69F-E54C-9DFF-5CF4B1475C1B}"/>
              </a:ext>
            </a:extLst>
          </p:cNvPr>
          <p:cNvGrpSpPr/>
          <p:nvPr/>
        </p:nvGrpSpPr>
        <p:grpSpPr>
          <a:xfrm>
            <a:off x="5089449" y="1120720"/>
            <a:ext cx="3360159" cy="2010013"/>
            <a:chOff x="6785932" y="351292"/>
            <a:chExt cx="4480212" cy="2680018"/>
          </a:xfrm>
        </p:grpSpPr>
        <p:sp>
          <p:nvSpPr>
            <p:cNvPr id="302" name="Text Box 40">
              <a:extLst>
                <a:ext uri="{FF2B5EF4-FFF2-40B4-BE49-F238E27FC236}">
                  <a16:creationId xmlns:a16="http://schemas.microsoft.com/office/drawing/2014/main" id="{7AAB2DA8-8AB9-0A42-AA24-900F507BE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6595" y="351292"/>
              <a:ext cx="1528624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receiver window</a:t>
              </a:r>
            </a:p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(after receipt)</a:t>
              </a:r>
            </a:p>
          </p:txBody>
        </p:sp>
        <p:sp>
          <p:nvSpPr>
            <p:cNvPr id="303" name="Text Box 41">
              <a:extLst>
                <a:ext uri="{FF2B5EF4-FFF2-40B4-BE49-F238E27FC236}">
                  <a16:creationId xmlns:a16="http://schemas.microsoft.com/office/drawing/2014/main" id="{3598A985-11A7-2044-B9F4-C6844C5E2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5932" y="354467"/>
              <a:ext cx="1434581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sender window</a:t>
              </a:r>
            </a:p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</a:rPr>
                <a:t>(after receipt)</a:t>
              </a:r>
            </a:p>
          </p:txBody>
        </p:sp>
        <p:sp>
          <p:nvSpPr>
            <p:cNvPr id="304" name="Line 58">
              <a:extLst>
                <a:ext uri="{FF2B5EF4-FFF2-40B4-BE49-F238E27FC236}">
                  <a16:creationId xmlns:a16="http://schemas.microsoft.com/office/drawing/2014/main" id="{D0BD8176-5A1C-2F42-A376-096BA3649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71657" y="845004"/>
              <a:ext cx="1109663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05" name="Line 59">
              <a:extLst>
                <a:ext uri="{FF2B5EF4-FFF2-40B4-BE49-F238E27FC236}">
                  <a16:creationId xmlns:a16="http://schemas.microsoft.com/office/drawing/2014/main" id="{5593C4C2-6D68-884B-8AE3-58E5D1DC6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2957" y="845004"/>
              <a:ext cx="1109663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44" name="Group 72">
              <a:extLst>
                <a:ext uri="{FF2B5EF4-FFF2-40B4-BE49-F238E27FC236}">
                  <a16:creationId xmlns:a16="http://schemas.microsoft.com/office/drawing/2014/main" id="{0A13F6C1-3774-494B-8A3C-5D027253D9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7221" y="1057718"/>
              <a:ext cx="1101725" cy="307975"/>
              <a:chOff x="1895" y="3931"/>
              <a:chExt cx="694" cy="194"/>
            </a:xfrm>
          </p:grpSpPr>
          <p:sp>
            <p:nvSpPr>
              <p:cNvPr id="378" name="Rectangle 73">
                <a:extLst>
                  <a:ext uri="{FF2B5EF4-FFF2-40B4-BE49-F238E27FC236}">
                    <a16:creationId xmlns:a16="http://schemas.microsoft.com/office/drawing/2014/main" id="{31A35EF5-5E84-C54D-8814-1DCE9ACB3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9" name="Text Box 74">
                <a:extLst>
                  <a:ext uri="{FF2B5EF4-FFF2-40B4-BE49-F238E27FC236}">
                    <a16:creationId xmlns:a16="http://schemas.microsoft.com/office/drawing/2014/main" id="{68D007B8-2247-874B-BE2A-66BD08115E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grpSp>
          <p:nvGrpSpPr>
            <p:cNvPr id="345" name="Group 75">
              <a:extLst>
                <a:ext uri="{FF2B5EF4-FFF2-40B4-BE49-F238E27FC236}">
                  <a16:creationId xmlns:a16="http://schemas.microsoft.com/office/drawing/2014/main" id="{8AFEBDCB-F9EB-FA4B-B9DD-D18BF76F0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6271" y="1332356"/>
              <a:ext cx="1101725" cy="307975"/>
              <a:chOff x="1895" y="3931"/>
              <a:chExt cx="694" cy="194"/>
            </a:xfrm>
          </p:grpSpPr>
          <p:sp>
            <p:nvSpPr>
              <p:cNvPr id="376" name="Rectangle 76">
                <a:extLst>
                  <a:ext uri="{FF2B5EF4-FFF2-40B4-BE49-F238E27FC236}">
                    <a16:creationId xmlns:a16="http://schemas.microsoft.com/office/drawing/2014/main" id="{44D312F6-1BAF-6745-9666-7EDB183FB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7" name="Text Box 77">
                <a:extLst>
                  <a:ext uri="{FF2B5EF4-FFF2-40B4-BE49-F238E27FC236}">
                    <a16:creationId xmlns:a16="http://schemas.microsoft.com/office/drawing/2014/main" id="{FA389E1B-1FC9-174D-BE78-CB7863805F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grpSp>
          <p:nvGrpSpPr>
            <p:cNvPr id="346" name="Group 78">
              <a:extLst>
                <a:ext uri="{FF2B5EF4-FFF2-40B4-BE49-F238E27FC236}">
                  <a16:creationId xmlns:a16="http://schemas.microsoft.com/office/drawing/2014/main" id="{65618DE4-E600-5F43-BF4D-D218CB0277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4208" y="1595881"/>
              <a:ext cx="1101725" cy="307975"/>
              <a:chOff x="1895" y="3931"/>
              <a:chExt cx="694" cy="194"/>
            </a:xfrm>
          </p:grpSpPr>
          <p:sp>
            <p:nvSpPr>
              <p:cNvPr id="374" name="Rectangle 79">
                <a:extLst>
                  <a:ext uri="{FF2B5EF4-FFF2-40B4-BE49-F238E27FC236}">
                    <a16:creationId xmlns:a16="http://schemas.microsoft.com/office/drawing/2014/main" id="{FCDE5993-57F4-FD43-820D-D54B24299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5" name="Text Box 80">
                <a:extLst>
                  <a:ext uri="{FF2B5EF4-FFF2-40B4-BE49-F238E27FC236}">
                    <a16:creationId xmlns:a16="http://schemas.microsoft.com/office/drawing/2014/main" id="{C513FF21-ED92-9444-9E53-0248290D9A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0 1 2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3 0 1 2</a:t>
                </a:r>
              </a:p>
            </p:txBody>
          </p:sp>
        </p:grpSp>
        <p:sp>
          <p:nvSpPr>
            <p:cNvPr id="347" name="Line 81">
              <a:extLst>
                <a:ext uri="{FF2B5EF4-FFF2-40B4-BE49-F238E27FC236}">
                  <a16:creationId xmlns:a16="http://schemas.microsoft.com/office/drawing/2014/main" id="{4DF4A6D3-1388-4140-80DA-D3AA398FE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4807" y="1195842"/>
              <a:ext cx="1827212" cy="2381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8" name="Line 82">
              <a:extLst>
                <a:ext uri="{FF2B5EF4-FFF2-40B4-BE49-F238E27FC236}">
                  <a16:creationId xmlns:a16="http://schemas.microsoft.com/office/drawing/2014/main" id="{9F5B609B-A64B-AB46-BE65-3CC9EBB14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4970" y="1481592"/>
              <a:ext cx="1808162" cy="2286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49" name="Line 83">
              <a:extLst>
                <a:ext uri="{FF2B5EF4-FFF2-40B4-BE49-F238E27FC236}">
                  <a16:creationId xmlns:a16="http://schemas.microsoft.com/office/drawing/2014/main" id="{27722A74-5DAE-0946-97DB-8A82FE5984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5132" y="1767342"/>
              <a:ext cx="1784350" cy="2095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0" name="Text Box 84">
              <a:extLst>
                <a:ext uri="{FF2B5EF4-FFF2-40B4-BE49-F238E27FC236}">
                  <a16:creationId xmlns:a16="http://schemas.microsoft.com/office/drawing/2014/main" id="{CE71F8A0-0A9C-4C4E-A305-C82195C44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0845" y="981529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pkt0</a:t>
              </a:r>
            </a:p>
          </p:txBody>
        </p:sp>
        <p:sp>
          <p:nvSpPr>
            <p:cNvPr id="351" name="Text Box 85">
              <a:extLst>
                <a:ext uri="{FF2B5EF4-FFF2-40B4-BE49-F238E27FC236}">
                  <a16:creationId xmlns:a16="http://schemas.microsoft.com/office/drawing/2014/main" id="{DBA88F99-7C3D-A645-A43F-445E459F8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4345" y="1267279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pkt1</a:t>
              </a:r>
            </a:p>
          </p:txBody>
        </p:sp>
        <p:sp>
          <p:nvSpPr>
            <p:cNvPr id="352" name="Text Box 86">
              <a:extLst>
                <a:ext uri="{FF2B5EF4-FFF2-40B4-BE49-F238E27FC236}">
                  <a16:creationId xmlns:a16="http://schemas.microsoft.com/office/drawing/2014/main" id="{E00B6B45-404A-1D4B-88E9-28B3280E8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1169" y="1553029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pkt2</a:t>
              </a:r>
            </a:p>
          </p:txBody>
        </p:sp>
        <p:sp>
          <p:nvSpPr>
            <p:cNvPr id="353" name="Rectangle 88">
              <a:extLst>
                <a:ext uri="{FF2B5EF4-FFF2-40B4-BE49-F238E27FC236}">
                  <a16:creationId xmlns:a16="http://schemas.microsoft.com/office/drawing/2014/main" id="{00D5F247-083B-9D41-8B0F-F0142DCC3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120" y="2369004"/>
              <a:ext cx="401637" cy="188913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4" name="Text Box 89">
              <a:extLst>
                <a:ext uri="{FF2B5EF4-FFF2-40B4-BE49-F238E27FC236}">
                  <a16:creationId xmlns:a16="http://schemas.microsoft.com/office/drawing/2014/main" id="{C8788A25-6EDB-1448-BC16-FF3C92668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7381" y="2322967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2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3 0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1 2</a:t>
              </a:r>
            </a:p>
          </p:txBody>
        </p:sp>
        <p:sp>
          <p:nvSpPr>
            <p:cNvPr id="355" name="Line 90">
              <a:extLst>
                <a:ext uri="{FF2B5EF4-FFF2-40B4-BE49-F238E27FC236}">
                  <a16:creationId xmlns:a16="http://schemas.microsoft.com/office/drawing/2014/main" id="{DF246AA7-F9CB-F242-9DA2-F15BE67FC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557" y="2494417"/>
              <a:ext cx="1784350" cy="223838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6" name="Text Box 91">
              <a:extLst>
                <a:ext uri="{FF2B5EF4-FFF2-40B4-BE49-F238E27FC236}">
                  <a16:creationId xmlns:a16="http://schemas.microsoft.com/office/drawing/2014/main" id="{73C28AE9-7587-A847-8F64-35A78283A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9745" y="2502354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pkt0</a:t>
              </a:r>
            </a:p>
          </p:txBody>
        </p:sp>
        <p:sp>
          <p:nvSpPr>
            <p:cNvPr id="357" name="Rectangle 95">
              <a:extLst>
                <a:ext uri="{FF2B5EF4-FFF2-40B4-BE49-F238E27FC236}">
                  <a16:creationId xmlns:a16="http://schemas.microsoft.com/office/drawing/2014/main" id="{755DB6B7-F467-9247-B083-632289FD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6807" y="1359354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58" name="Text Box 96">
              <a:extLst>
                <a:ext uri="{FF2B5EF4-FFF2-40B4-BE49-F238E27FC236}">
                  <a16:creationId xmlns:a16="http://schemas.microsoft.com/office/drawing/2014/main" id="{A97EABBF-ADD6-1D49-B7F4-AAB3EB89B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7895" y="1310141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1 2 3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0 1 2</a:t>
              </a:r>
            </a:p>
          </p:txBody>
        </p:sp>
        <p:sp>
          <p:nvSpPr>
            <p:cNvPr id="359" name="Rectangle 97">
              <a:extLst>
                <a:ext uri="{FF2B5EF4-FFF2-40B4-BE49-F238E27FC236}">
                  <a16:creationId xmlns:a16="http://schemas.microsoft.com/office/drawing/2014/main" id="{3EE66D50-BD61-0E4A-9CF7-EF712D18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457" y="1630817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0" name="Text Box 98">
              <a:extLst>
                <a:ext uri="{FF2B5EF4-FFF2-40B4-BE49-F238E27FC236}">
                  <a16:creationId xmlns:a16="http://schemas.microsoft.com/office/drawing/2014/main" id="{0FDF5234-E7F1-9D4F-9A97-BD478EC2E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4720" y="1584779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 2 3 0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1 2</a:t>
              </a:r>
            </a:p>
          </p:txBody>
        </p:sp>
        <p:sp>
          <p:nvSpPr>
            <p:cNvPr id="361" name="Rectangle 99">
              <a:extLst>
                <a:ext uri="{FF2B5EF4-FFF2-40B4-BE49-F238E27FC236}">
                  <a16:creationId xmlns:a16="http://schemas.microsoft.com/office/drawing/2014/main" id="{633C63B7-2909-DE47-BCBB-44897C7F8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7632" y="1894342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2" name="Text Box 100">
              <a:extLst>
                <a:ext uri="{FF2B5EF4-FFF2-40B4-BE49-F238E27FC236}">
                  <a16:creationId xmlns:a16="http://schemas.microsoft.com/office/drawing/2014/main" id="{2812F92C-4236-294E-A0BC-A2833FCDB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7895" y="1848304"/>
              <a:ext cx="1101156" cy="307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0 1 2 </a:t>
              </a:r>
              <a:r>
                <a:rPr lang="en-US" sz="900">
                  <a:solidFill>
                    <a:prstClr val="white"/>
                  </a:solidFill>
                  <a:latin typeface="Arial" charset="0"/>
                </a:rPr>
                <a:t>3 0 1</a:t>
              </a:r>
              <a:r>
                <a:rPr lang="en-US" sz="900">
                  <a:solidFill>
                    <a:prstClr val="black"/>
                  </a:solidFill>
                  <a:latin typeface="Arial" charset="0"/>
                </a:rPr>
                <a:t> 2</a:t>
              </a:r>
            </a:p>
          </p:txBody>
        </p:sp>
        <p:sp>
          <p:nvSpPr>
            <p:cNvPr id="363" name="Line 103">
              <a:extLst>
                <a:ext uri="{FF2B5EF4-FFF2-40B4-BE49-F238E27FC236}">
                  <a16:creationId xmlns:a16="http://schemas.microsoft.com/office/drawing/2014/main" id="{FF2E4D9A-CE76-6945-ACCA-B13DC7285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3695" y="1441904"/>
              <a:ext cx="1784350" cy="73501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4" name="Line 104">
              <a:extLst>
                <a:ext uri="{FF2B5EF4-FFF2-40B4-BE49-F238E27FC236}">
                  <a16:creationId xmlns:a16="http://schemas.microsoft.com/office/drawing/2014/main" id="{E53CC8D8-A794-8545-9766-CEE36A6682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2745" y="1705429"/>
              <a:ext cx="1795462" cy="7588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5" name="Text Box 107">
              <a:extLst>
                <a:ext uri="{FF2B5EF4-FFF2-40B4-BE49-F238E27FC236}">
                  <a16:creationId xmlns:a16="http://schemas.microsoft.com/office/drawing/2014/main" id="{5E4F7443-630A-5146-8A13-69B6B28A3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2807" y="2132467"/>
              <a:ext cx="38728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6" name="Text Box 109">
              <a:extLst>
                <a:ext uri="{FF2B5EF4-FFF2-40B4-BE49-F238E27FC236}">
                  <a16:creationId xmlns:a16="http://schemas.microsoft.com/office/drawing/2014/main" id="{E330918C-EA47-534F-84FC-AD449C2962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8207" y="2538867"/>
              <a:ext cx="151793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1">
                  <a:solidFill>
                    <a:srgbClr val="CC0000"/>
                  </a:solidFill>
                </a:rPr>
                <a:t>will accept packet</a:t>
              </a:r>
            </a:p>
            <a:p>
              <a:pPr defTabSz="685800">
                <a:defRPr/>
              </a:pPr>
              <a:r>
                <a:rPr lang="en-US" sz="900" i="1">
                  <a:solidFill>
                    <a:srgbClr val="CC0000"/>
                  </a:solidFill>
                </a:rPr>
                <a:t>with seq number 0</a:t>
              </a:r>
            </a:p>
          </p:txBody>
        </p:sp>
        <p:sp>
          <p:nvSpPr>
            <p:cNvPr id="367" name="Line 110">
              <a:extLst>
                <a:ext uri="{FF2B5EF4-FFF2-40B4-BE49-F238E27FC236}">
                  <a16:creationId xmlns:a16="http://schemas.microsoft.com/office/drawing/2014/main" id="{5A45AB60-B76D-5A4B-8C09-04809F1E5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441945" y="2145167"/>
              <a:ext cx="0" cy="4460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sp>
          <p:nvSpPr>
            <p:cNvPr id="368" name="Line 112">
              <a:extLst>
                <a:ext uri="{FF2B5EF4-FFF2-40B4-BE49-F238E27FC236}">
                  <a16:creationId xmlns:a16="http://schemas.microsoft.com/office/drawing/2014/main" id="{F4CED333-2B29-5047-9987-7FF2B5DE2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8620" y="2203904"/>
              <a:ext cx="590550" cy="730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369" name="Group 115">
              <a:extLst>
                <a:ext uri="{FF2B5EF4-FFF2-40B4-BE49-F238E27FC236}">
                  <a16:creationId xmlns:a16="http://schemas.microsoft.com/office/drawing/2014/main" id="{6E7A2A89-7268-A649-8EAD-C55997BFA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7384" y="2037206"/>
              <a:ext cx="1101725" cy="307975"/>
              <a:chOff x="2667" y="3750"/>
              <a:chExt cx="694" cy="194"/>
            </a:xfrm>
          </p:grpSpPr>
          <p:sp>
            <p:nvSpPr>
              <p:cNvPr id="372" name="Rectangle 113">
                <a:extLst>
                  <a:ext uri="{FF2B5EF4-FFF2-40B4-BE49-F238E27FC236}">
                    <a16:creationId xmlns:a16="http://schemas.microsoft.com/office/drawing/2014/main" id="{FB4CA816-07E8-3E4B-B5D4-D5F338142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3779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73" name="Text Box 114">
                <a:extLst>
                  <a:ext uri="{FF2B5EF4-FFF2-40B4-BE49-F238E27FC236}">
                    <a16:creationId xmlns:a16="http://schemas.microsoft.com/office/drawing/2014/main" id="{20879E2F-191F-0042-ABAE-F525B0ADB6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7" y="3750"/>
                <a:ext cx="6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0 </a:t>
                </a: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1 2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 </a:t>
                </a:r>
                <a:r>
                  <a:rPr lang="en-US" sz="900">
                    <a:solidFill>
                      <a:prstClr val="white"/>
                    </a:solidFill>
                    <a:latin typeface="Arial" charset="0"/>
                  </a:rPr>
                  <a:t>3 </a:t>
                </a:r>
                <a:r>
                  <a:rPr lang="en-US" sz="900">
                    <a:solidFill>
                      <a:prstClr val="black"/>
                    </a:solidFill>
                    <a:latin typeface="Arial" charset="0"/>
                  </a:rPr>
                  <a:t>0 1 2</a:t>
                </a:r>
              </a:p>
            </p:txBody>
          </p:sp>
        </p:grpSp>
        <p:sp>
          <p:nvSpPr>
            <p:cNvPr id="370" name="Text Box 116">
              <a:extLst>
                <a:ext uri="{FF2B5EF4-FFF2-40B4-BE49-F238E27FC236}">
                  <a16:creationId xmlns:a16="http://schemas.microsoft.com/office/drawing/2014/main" id="{8FD7E63C-BA27-9E4C-A8A6-56DE67BAD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2920" y="1988004"/>
              <a:ext cx="59246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050">
                  <a:solidFill>
                    <a:prstClr val="black"/>
                  </a:solidFill>
                </a:rPr>
                <a:t>pkt3</a:t>
              </a:r>
            </a:p>
          </p:txBody>
        </p:sp>
      </p:grpSp>
      <p:sp>
        <p:nvSpPr>
          <p:cNvPr id="371" name="Text Box 119">
            <a:extLst>
              <a:ext uri="{FF2B5EF4-FFF2-40B4-BE49-F238E27FC236}">
                <a16:creationId xmlns:a16="http://schemas.microsoft.com/office/drawing/2014/main" id="{5339E393-341F-2B4B-9A2F-912F5CB02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165" y="2982857"/>
            <a:ext cx="145648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defRPr/>
            </a:pPr>
            <a:r>
              <a:rPr lang="en-US" sz="1500" dirty="0">
                <a:solidFill>
                  <a:srgbClr val="C00000"/>
                </a:solidFill>
              </a:rPr>
              <a:t>(a) no problem</a:t>
            </a:r>
          </a:p>
        </p:txBody>
      </p:sp>
      <p:sp>
        <p:nvSpPr>
          <p:cNvPr id="70" name="Rectangle 3">
            <a:extLst>
              <a:ext uri="{FF2B5EF4-FFF2-40B4-BE49-F238E27FC236}">
                <a16:creationId xmlns:a16="http://schemas.microsoft.com/office/drawing/2014/main" id="{A8BECC0D-D119-A543-A313-AE46EF8BD57C}"/>
              </a:ext>
            </a:extLst>
          </p:cNvPr>
          <p:cNvSpPr txBox="1">
            <a:spLocks noChangeArrowheads="1"/>
          </p:cNvSpPr>
          <p:nvPr/>
        </p:nvSpPr>
        <p:spPr>
          <a:xfrm>
            <a:off x="595991" y="2281918"/>
            <a:ext cx="4137934" cy="99468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" indent="0" defTabSz="685800">
              <a:spcBef>
                <a:spcPts val="750"/>
              </a:spcBef>
              <a:buNone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example: </a:t>
            </a:r>
          </a:p>
          <a:p>
            <a:pPr marL="264319" indent="-166688" defTabSz="685800">
              <a:lnSpc>
                <a:spcPct val="80000"/>
              </a:lnSpc>
              <a:spcBef>
                <a:spcPts val="750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seq #</a:t>
            </a:r>
            <a:r>
              <a:rPr lang="en-US" altLang="ja-JP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s: 0, 1, 2, 3 </a:t>
            </a:r>
            <a:r>
              <a:rPr lang="en-US" altLang="ja-JP" sz="15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(base 4 counting)</a:t>
            </a:r>
          </a:p>
          <a:p>
            <a:pPr marL="264319" indent="-166688" defTabSz="685800">
              <a:lnSpc>
                <a:spcPct val="80000"/>
              </a:lnSpc>
              <a:spcBef>
                <a:spcPts val="750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window size=3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6268CD-290F-C649-A065-0503FC9197DB}"/>
              </a:ext>
            </a:extLst>
          </p:cNvPr>
          <p:cNvGrpSpPr/>
          <p:nvPr/>
        </p:nvGrpSpPr>
        <p:grpSpPr>
          <a:xfrm>
            <a:off x="4959672" y="1593397"/>
            <a:ext cx="2077123" cy="4173141"/>
            <a:chOff x="6612895" y="981529"/>
            <a:chExt cx="2769497" cy="55641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772DC8-1267-2046-8CD5-6C8C299A5017}"/>
                </a:ext>
              </a:extLst>
            </p:cNvPr>
            <p:cNvSpPr/>
            <p:nvPr/>
          </p:nvSpPr>
          <p:spPr>
            <a:xfrm>
              <a:off x="6612895" y="981529"/>
              <a:ext cx="2463800" cy="5564188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81" name="Group 122">
              <a:extLst>
                <a:ext uri="{FF2B5EF4-FFF2-40B4-BE49-F238E27FC236}">
                  <a16:creationId xmlns:a16="http://schemas.microsoft.com/office/drawing/2014/main" id="{E039FCAB-16C2-CA40-8F03-2E2D41DC3C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4867" y="1005799"/>
              <a:ext cx="517525" cy="5278437"/>
              <a:chOff x="3821" y="550"/>
              <a:chExt cx="326" cy="3325"/>
            </a:xfrm>
          </p:grpSpPr>
          <p:pic>
            <p:nvPicPr>
              <p:cNvPr id="382" name="Picture 5" descr="curtain">
                <a:extLst>
                  <a:ext uri="{FF2B5EF4-FFF2-40B4-BE49-F238E27FC236}">
                    <a16:creationId xmlns:a16="http://schemas.microsoft.com/office/drawing/2014/main" id="{403F5413-B503-FE4C-9AC1-492926543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3" y="550"/>
                <a:ext cx="284" cy="1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" name="Picture 111" descr="curtain">
                <a:extLst>
                  <a:ext uri="{FF2B5EF4-FFF2-40B4-BE49-F238E27FC236}">
                    <a16:creationId xmlns:a16="http://schemas.microsoft.com/office/drawing/2014/main" id="{21203F3F-D4DD-E848-A9F4-2C0EDDF31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1" y="2564"/>
                <a:ext cx="326" cy="1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80" name="Text Box 121">
            <a:extLst>
              <a:ext uri="{FF2B5EF4-FFF2-40B4-BE49-F238E27FC236}">
                <a16:creationId xmlns:a16="http://schemas.microsoft.com/office/drawing/2014/main" id="{1D394A1F-BD9E-ED47-964B-579F38672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713" y="2625945"/>
            <a:ext cx="1580322" cy="17543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128588" indent="-128588" defTabSz="685800">
              <a:lnSpc>
                <a:spcPct val="90000"/>
              </a:lnSpc>
              <a:buClr>
                <a:srgbClr val="0013A3"/>
              </a:buClr>
              <a:buFont typeface="Wingdings" pitchFamily="2" charset="2"/>
              <a:buChar char="§"/>
              <a:defRPr/>
            </a:pPr>
            <a:r>
              <a:rPr lang="en-US" altLang="en-US" sz="1500" i="1" dirty="0">
                <a:solidFill>
                  <a:prstClr val="black"/>
                </a:solidFill>
                <a:latin typeface="Calibri" panose="020F0502020204030204"/>
              </a:rPr>
              <a:t>receiver can’</a:t>
            </a:r>
            <a:r>
              <a:rPr lang="en-US" altLang="ja-JP" sz="1500" i="1" dirty="0">
                <a:solidFill>
                  <a:prstClr val="black"/>
                </a:solidFill>
                <a:latin typeface="Calibri" panose="020F0502020204030204"/>
              </a:rPr>
              <a:t>t see sender side</a:t>
            </a:r>
          </a:p>
          <a:p>
            <a:pPr marL="128588" indent="-128588" defTabSz="685800">
              <a:lnSpc>
                <a:spcPct val="90000"/>
              </a:lnSpc>
              <a:buClr>
                <a:srgbClr val="0013A3"/>
              </a:buClr>
              <a:buFont typeface="Wingdings" pitchFamily="2" charset="2"/>
              <a:buChar char="§"/>
              <a:defRPr/>
            </a:pPr>
            <a:r>
              <a:rPr lang="en-US" altLang="en-US" sz="1500" i="1" dirty="0">
                <a:solidFill>
                  <a:prstClr val="black"/>
                </a:solidFill>
                <a:latin typeface="Calibri" panose="020F0502020204030204"/>
              </a:rPr>
              <a:t>receiver behavior identical in both cases!</a:t>
            </a:r>
          </a:p>
          <a:p>
            <a:pPr marL="128588" indent="-128588" defTabSz="685800">
              <a:lnSpc>
                <a:spcPct val="90000"/>
              </a:lnSpc>
              <a:buClr>
                <a:srgbClr val="0013A3"/>
              </a:buClr>
              <a:buFont typeface="Wingdings" pitchFamily="2" charset="2"/>
              <a:buChar char="§"/>
              <a:defRPr/>
            </a:pPr>
            <a:r>
              <a:rPr lang="en-US" altLang="en-US" sz="1500" i="1" dirty="0">
                <a:solidFill>
                  <a:srgbClr val="CC0000"/>
                </a:solidFill>
                <a:latin typeface="Calibri" panose="020F0502020204030204"/>
              </a:rPr>
              <a:t>something’</a:t>
            </a:r>
            <a:r>
              <a:rPr lang="en-US" altLang="ja-JP" sz="1500" i="1" dirty="0">
                <a:solidFill>
                  <a:srgbClr val="CC0000"/>
                </a:solidFill>
                <a:latin typeface="Calibri" panose="020F0502020204030204"/>
              </a:rPr>
              <a:t>s (very) wrong!</a:t>
            </a:r>
            <a:endParaRPr lang="en-US" altLang="en-US" sz="1500" i="1" dirty="0">
              <a:solidFill>
                <a:srgbClr val="CC0000"/>
              </a:solidFill>
              <a:latin typeface="Calibri" panose="020F0502020204030204"/>
            </a:endParaRPr>
          </a:p>
        </p:txBody>
      </p:sp>
      <p:sp>
        <p:nvSpPr>
          <p:cNvPr id="89" name="Slide Number Placeholder 2">
            <a:extLst>
              <a:ext uri="{FF2B5EF4-FFF2-40B4-BE49-F238E27FC236}">
                <a16:creationId xmlns:a16="http://schemas.microsoft.com/office/drawing/2014/main" id="{0AA9808B-5BBB-4C4D-B51B-5BA930FBB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A9E33-E1FD-B9E7-3762-46904A0A3739}"/>
              </a:ext>
            </a:extLst>
          </p:cNvPr>
          <p:cNvSpPr txBox="1"/>
          <p:nvPr/>
        </p:nvSpPr>
        <p:spPr>
          <a:xfrm>
            <a:off x="469726" y="5405593"/>
            <a:ext cx="3611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32629"/>
                </a:solidFill>
                <a:latin typeface="-apple-system"/>
              </a:rPr>
              <a:t>Solution:</a:t>
            </a:r>
          </a:p>
          <a:p>
            <a:endParaRPr lang="en-GB" dirty="0">
              <a:solidFill>
                <a:srgbClr val="232629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maximum allowable window size = half the sequence number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380" grpId="0" animBg="1"/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113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7772400" cy="4267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With sliding windows, it is possible to fully utilize a link, provided the window size (n) is large enough.  Throughput is ~ (n/RTT)</a:t>
            </a:r>
          </a:p>
          <a:p>
            <a:pPr lvl="1"/>
            <a:r>
              <a:rPr lang="en-US" dirty="0"/>
              <a:t>Stop &amp; Wait is like n = 1.</a:t>
            </a:r>
          </a:p>
          <a:p>
            <a:r>
              <a:rPr lang="en-US" dirty="0"/>
              <a:t>Sender has to buffer all unacknowledged packets, because they may require retransmission</a:t>
            </a:r>
          </a:p>
          <a:p>
            <a:r>
              <a:rPr lang="en-US" dirty="0"/>
              <a:t>Receiver may be able to accept out-of-order packets, but only up to its buffer limits</a:t>
            </a:r>
          </a:p>
          <a:p>
            <a:r>
              <a:rPr lang="en-US" dirty="0"/>
              <a:t>Implementation complexity depends on protocol details (GBN vs. SR)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91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2719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components of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Checksums (for error detection) </a:t>
            </a:r>
          </a:p>
          <a:p>
            <a:r>
              <a:rPr lang="en-US" dirty="0"/>
              <a:t>Timers (for loss detection) </a:t>
            </a:r>
          </a:p>
          <a:p>
            <a:r>
              <a:rPr lang="en-US" dirty="0"/>
              <a:t>Acknowledgments </a:t>
            </a:r>
          </a:p>
          <a:p>
            <a:pPr lvl="1"/>
            <a:r>
              <a:rPr lang="en-US" dirty="0"/>
              <a:t>cumulative </a:t>
            </a:r>
          </a:p>
          <a:p>
            <a:pPr lvl="1"/>
            <a:r>
              <a:rPr lang="en-US" dirty="0"/>
              <a:t>selective</a:t>
            </a:r>
          </a:p>
          <a:p>
            <a:r>
              <a:rPr lang="en-US" dirty="0"/>
              <a:t>Sequence numbers (duplicates, windows)</a:t>
            </a:r>
          </a:p>
          <a:p>
            <a:r>
              <a:rPr lang="en-US" dirty="0"/>
              <a:t>Sliding Windows (for efficiency) </a:t>
            </a:r>
          </a:p>
          <a:p>
            <a:endParaRPr lang="en-US" dirty="0"/>
          </a:p>
          <a:p>
            <a:r>
              <a:rPr lang="en-US" dirty="0"/>
              <a:t>Reliability protocols use the above to decide when and what to retransmit or acknowledge</a:t>
            </a:r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92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9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of our previous tricks + a few more beside</a:t>
            </a:r>
          </a:p>
          <a:p>
            <a:r>
              <a:rPr lang="en-US" sz="2400" dirty="0"/>
              <a:t>Sequence numbers are byte offsets </a:t>
            </a:r>
          </a:p>
          <a:p>
            <a:r>
              <a:rPr lang="en-US" sz="2400" dirty="0"/>
              <a:t>Sender and receiver maintain a sliding window</a:t>
            </a:r>
          </a:p>
          <a:p>
            <a:r>
              <a:rPr lang="en-US" sz="2400" dirty="0"/>
              <a:t>Receiver sends cumulative acknowledgements (like GBN)</a:t>
            </a:r>
          </a:p>
          <a:p>
            <a:r>
              <a:rPr lang="en-US" sz="2400" dirty="0"/>
              <a:t>Sender maintains a single </a:t>
            </a:r>
            <a:r>
              <a:rPr lang="en-US" sz="2400" dirty="0" err="1"/>
              <a:t>retx</a:t>
            </a:r>
            <a:r>
              <a:rPr lang="en-US" sz="2400" dirty="0"/>
              <a:t>. timer </a:t>
            </a:r>
          </a:p>
          <a:p>
            <a:r>
              <a:rPr lang="en-US" sz="2400" dirty="0"/>
              <a:t>Receivers do not drop out-of-sequence packets (like SR)</a:t>
            </a:r>
          </a:p>
          <a:p>
            <a:r>
              <a:rPr lang="en-US" sz="2400" dirty="0"/>
              <a:t>Introduces </a:t>
            </a:r>
            <a:r>
              <a:rPr lang="en-US" sz="2400" dirty="0">
                <a:solidFill>
                  <a:srgbClr val="FF0000"/>
                </a:solidFill>
              </a:rPr>
              <a:t>fast retransmit </a:t>
            </a:r>
            <a:r>
              <a:rPr lang="en-US" sz="2400" dirty="0"/>
              <a:t>: optimization that uses duplicate</a:t>
            </a:r>
            <a:br>
              <a:rPr lang="en-US" sz="2400" dirty="0"/>
            </a:br>
            <a:r>
              <a:rPr lang="en-US" sz="2400" dirty="0"/>
              <a:t>ACKs to trigger early </a:t>
            </a:r>
            <a:r>
              <a:rPr lang="en-US" sz="2400" dirty="0" err="1"/>
              <a:t>retx</a:t>
            </a:r>
            <a:endParaRPr lang="en-US" sz="2400" dirty="0"/>
          </a:p>
          <a:p>
            <a:r>
              <a:rPr lang="en-US" sz="2400" dirty="0"/>
              <a:t>Introduces timeout estimation algorithms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30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1074244"/>
            <a:ext cx="8544983" cy="670967"/>
          </a:xfrm>
        </p:spPr>
        <p:txBody>
          <a:bodyPr>
            <a:normAutofit/>
          </a:bodyPr>
          <a:lstStyle/>
          <a:p>
            <a:r>
              <a:rPr lang="en-US" sz="3600" dirty="0"/>
              <a:t>TCP: overview  </a:t>
            </a:r>
            <a:r>
              <a:rPr lang="en-US" sz="2400" dirty="0"/>
              <a:t>RFCs: 793,1122, 2018, 5681, 7323</a:t>
            </a:r>
            <a:endParaRPr lang="en-US" sz="3300" dirty="0"/>
          </a:p>
        </p:txBody>
      </p:sp>
      <p:sp>
        <p:nvSpPr>
          <p:cNvPr id="70" name="Rectangle 3">
            <a:extLst>
              <a:ext uri="{FF2B5EF4-FFF2-40B4-BE49-F238E27FC236}">
                <a16:creationId xmlns:a16="http://schemas.microsoft.com/office/drawing/2014/main" id="{BE7365D6-3297-0A41-9B2B-91B801F95815}"/>
              </a:ext>
            </a:extLst>
          </p:cNvPr>
          <p:cNvSpPr txBox="1">
            <a:spLocks noChangeArrowheads="1"/>
          </p:cNvSpPr>
          <p:nvPr/>
        </p:nvSpPr>
        <p:spPr>
          <a:xfrm>
            <a:off x="4462398" y="1849210"/>
            <a:ext cx="4509715" cy="41515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3616" indent="-220266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srgbClr val="C00000"/>
                </a:solidFill>
                <a:latin typeface="Calibri"/>
                <a:ea typeface="ＭＳ Ｐゴシック" panose="020B0600070205080204" pitchFamily="34" charset="-128"/>
              </a:rPr>
              <a:t>cumulative ACKs</a:t>
            </a:r>
          </a:p>
          <a:p>
            <a:pPr marL="353616" indent="-220266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srgbClr val="C00000"/>
                </a:solidFill>
                <a:latin typeface="Calibri"/>
                <a:ea typeface="ＭＳ Ｐゴシック" panose="020B0600070205080204" pitchFamily="34" charset="-128"/>
              </a:rPr>
              <a:t>pipelining:</a:t>
            </a:r>
          </a:p>
          <a:p>
            <a:pPr marL="689372" lvl="2" indent="-220266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</a:rPr>
              <a:t>TCP congestion and flow control set window size</a:t>
            </a:r>
            <a:endParaRPr lang="en-US" altLang="en-US" sz="2100" i="1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353616" indent="-255985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connection-oriented: </a:t>
            </a:r>
          </a:p>
          <a:p>
            <a:pPr marL="521494" lvl="1" indent="-173831" defTabSz="685800">
              <a:spcBef>
                <a:spcPts val="375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handshaking (exchange of control messages) initializes sender, receiver state before data exchange</a:t>
            </a:r>
          </a:p>
          <a:p>
            <a:pPr marL="353616" indent="-255985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flow controlled:</a:t>
            </a:r>
          </a:p>
          <a:p>
            <a:pPr marL="521494" lvl="1" indent="-173831" defTabSz="685800">
              <a:spcBef>
                <a:spcPts val="300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sender will not overwhelm receiver</a:t>
            </a:r>
          </a:p>
        </p:txBody>
      </p:sp>
      <p:sp>
        <p:nvSpPr>
          <p:cNvPr id="71" name="Rectangle 4">
            <a:extLst>
              <a:ext uri="{FF2B5EF4-FFF2-40B4-BE49-F238E27FC236}">
                <a16:creationId xmlns:a16="http://schemas.microsoft.com/office/drawing/2014/main" id="{B36C086D-3E3E-F04F-BB50-EE7FE6F1A87A}"/>
              </a:ext>
            </a:extLst>
          </p:cNvPr>
          <p:cNvSpPr txBox="1">
            <a:spLocks noChangeArrowheads="1"/>
          </p:cNvSpPr>
          <p:nvPr/>
        </p:nvSpPr>
        <p:spPr>
          <a:xfrm>
            <a:off x="515971" y="1849210"/>
            <a:ext cx="4037240" cy="34861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3616" indent="-220266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point-to-point</a:t>
            </a:r>
            <a:r>
              <a:rPr lang="en-US" altLang="en-US" sz="240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:</a:t>
            </a:r>
          </a:p>
          <a:p>
            <a:pPr marL="689372" lvl="2" indent="-220266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one sender, one receiver</a:t>
            </a:r>
            <a:r>
              <a:rPr lang="en-US" altLang="en-US" sz="210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</a:p>
          <a:p>
            <a:pPr marL="353616" indent="-220266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reliable, in-order </a:t>
            </a:r>
            <a:r>
              <a:rPr lang="en-US" altLang="en-US" sz="24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byte steam:</a:t>
            </a:r>
          </a:p>
          <a:p>
            <a:pPr marL="689372" lvl="2" indent="-220266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no 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message boundaries"</a:t>
            </a:r>
          </a:p>
          <a:p>
            <a:pPr marL="353616" indent="-255985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latin typeface="Calibri"/>
              </a:rPr>
              <a:t>full duplex data:</a:t>
            </a:r>
          </a:p>
          <a:p>
            <a:pPr marL="521494" lvl="1" indent="-173831" defTabSz="685800">
              <a:spcBef>
                <a:spcPts val="300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</a:rPr>
              <a:t>bi-directional data flow in same connection</a:t>
            </a:r>
          </a:p>
          <a:p>
            <a:pPr marL="521494" lvl="1" indent="-173831" defTabSz="685800">
              <a:spcBef>
                <a:spcPts val="300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</a:rPr>
              <a:t>MSS: maximum segment size</a:t>
            </a:r>
          </a:p>
          <a:p>
            <a:pPr marL="264319" indent="-166688" defTabSz="685800">
              <a:spcBef>
                <a:spcPts val="75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9F10C56-26D5-5C45-B097-EE8A46539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Repeat Request (ARQ)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+ Self-clocking (Automatic)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+ Adaptive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+ Flexible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 Slow to start / adapt</a:t>
            </a:r>
          </a:p>
          <a:p>
            <a:pPr marL="0" indent="0">
              <a:buNone/>
            </a:pPr>
            <a:r>
              <a:rPr lang="en-US" sz="1800" dirty="0"/>
              <a:t>consider high Bandwidth/Delay product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Next lets move from</a:t>
            </a:r>
          </a:p>
          <a:p>
            <a:pPr marL="0" indent="0">
              <a:buNone/>
            </a:pPr>
            <a:r>
              <a:rPr lang="en-US" dirty="0"/>
              <a:t>		the generic to the</a:t>
            </a:r>
          </a:p>
          <a:p>
            <a:pPr marL="0" indent="0">
              <a:buNone/>
            </a:pPr>
            <a:r>
              <a:rPr lang="en-US" dirty="0"/>
              <a:t>			specific….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TCP arguably the most successful protocol in the Internet…..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its an ARQ protocol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167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F71FEA-4B63-0643-BFF9-B0FC45B63B78}" type="slidenum">
              <a:rPr lang="en-US" sz="1400" b="0">
                <a:latin typeface="Times New Roman" charset="0"/>
              </a:rPr>
              <a:pPr eaLnBrk="1" hangingPunct="1"/>
              <a:t>96</a:t>
            </a:fld>
            <a:endParaRPr lang="en-US" sz="1400" b="0">
              <a:latin typeface="Times New Roman" charset="0"/>
            </a:endParaRPr>
          </a:p>
        </p:txBody>
      </p:sp>
      <p:sp>
        <p:nvSpPr>
          <p:cNvPr id="928770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Source port</a:t>
            </a:r>
          </a:p>
        </p:txBody>
      </p:sp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36873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606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36877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36880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36881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36884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36885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36888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36889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36891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6892" name="Text Box 27"/>
          <p:cNvSpPr txBox="1">
            <a:spLocks noChangeArrowheads="1"/>
          </p:cNvSpPr>
          <p:nvPr/>
        </p:nvSpPr>
        <p:spPr bwMode="auto">
          <a:xfrm>
            <a:off x="762000" y="2362200"/>
            <a:ext cx="16243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Used to mux </a:t>
            </a:r>
          </a:p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and </a:t>
            </a:r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demux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</a:t>
            </a:r>
          </a:p>
        </p:txBody>
      </p:sp>
      <p:sp>
        <p:nvSpPr>
          <p:cNvPr id="36893" name="Oval 28"/>
          <p:cNvSpPr>
            <a:spLocks noChangeArrowheads="1"/>
          </p:cNvSpPr>
          <p:nvPr/>
        </p:nvSpPr>
        <p:spPr bwMode="auto">
          <a:xfrm>
            <a:off x="3048000" y="1828800"/>
            <a:ext cx="54864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6895" name="AutoShape 30"/>
          <p:cNvCxnSpPr>
            <a:cxnSpLocks noChangeShapeType="1"/>
            <a:stCxn id="36892" idx="3"/>
            <a:endCxn id="36893" idx="2"/>
          </p:cNvCxnSpPr>
          <p:nvPr/>
        </p:nvCxnSpPr>
        <p:spPr bwMode="auto">
          <a:xfrm flipV="1">
            <a:off x="2386363" y="2133600"/>
            <a:ext cx="661637" cy="582543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0624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2" grpId="0"/>
      <p:bldP spid="3689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Last time: Components of a solution for reliable transport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Checksums (for error detection) </a:t>
            </a:r>
          </a:p>
          <a:p>
            <a:r>
              <a:rPr lang="en-US" dirty="0"/>
              <a:t>Timers (for loss detection) </a:t>
            </a:r>
          </a:p>
          <a:p>
            <a:r>
              <a:rPr lang="en-US" dirty="0"/>
              <a:t>Acknowledgments </a:t>
            </a:r>
          </a:p>
          <a:p>
            <a:pPr lvl="1"/>
            <a:r>
              <a:rPr lang="en-US" dirty="0"/>
              <a:t>cumulative </a:t>
            </a:r>
          </a:p>
          <a:p>
            <a:pPr lvl="1"/>
            <a:r>
              <a:rPr lang="en-US" dirty="0"/>
              <a:t>selective</a:t>
            </a:r>
          </a:p>
          <a:p>
            <a:r>
              <a:rPr lang="en-US" dirty="0"/>
              <a:t>Sequence numbers (duplicates, windows)</a:t>
            </a:r>
          </a:p>
          <a:p>
            <a:r>
              <a:rPr lang="en-US" dirty="0"/>
              <a:t>Sliding Windows (for efficiency)</a:t>
            </a:r>
          </a:p>
          <a:p>
            <a:pPr lvl="1"/>
            <a:r>
              <a:rPr lang="en-US" dirty="0"/>
              <a:t>Go-Back-N (GBN)</a:t>
            </a:r>
          </a:p>
          <a:p>
            <a:pPr lvl="1"/>
            <a:r>
              <a:rPr lang="en-US" dirty="0"/>
              <a:t>Selective Replay (SR)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of our previous ideas, but some key differences</a:t>
            </a:r>
          </a:p>
          <a:p>
            <a:r>
              <a:rPr lang="en-US" sz="2400" dirty="0"/>
              <a:t>Checksum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32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F71FEA-4B63-0643-BFF9-B0FC45B63B78}" type="slidenum">
              <a:rPr lang="en-US" sz="1400" b="0">
                <a:latin typeface="Times New Roman" charset="0"/>
              </a:rPr>
              <a:pPr eaLnBrk="1" hangingPunct="1"/>
              <a:t>99</a:t>
            </a:fld>
            <a:endParaRPr lang="en-US" sz="1400" b="0">
              <a:latin typeface="Times New Roman" charset="0"/>
            </a:endParaRPr>
          </a:p>
        </p:txBody>
      </p:sp>
      <p:sp>
        <p:nvSpPr>
          <p:cNvPr id="928770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36873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606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36877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36880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36881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36884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36885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36888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36889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36891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6892" name="Text Box 27"/>
          <p:cNvSpPr txBox="1">
            <a:spLocks noChangeArrowheads="1"/>
          </p:cNvSpPr>
          <p:nvPr/>
        </p:nvSpPr>
        <p:spPr bwMode="auto">
          <a:xfrm>
            <a:off x="1033964" y="3124200"/>
            <a:ext cx="15568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Computed </a:t>
            </a:r>
            <a:br>
              <a:rPr lang="en-US" b="0" dirty="0">
                <a:solidFill>
                  <a:srgbClr val="FF6600"/>
                </a:solidFill>
                <a:latin typeface="Arial" charset="0"/>
              </a:rPr>
            </a:br>
            <a:r>
              <a:rPr lang="en-US" b="0" dirty="0">
                <a:solidFill>
                  <a:srgbClr val="FF6600"/>
                </a:solidFill>
                <a:latin typeface="Arial" charset="0"/>
              </a:rPr>
              <a:t>over header </a:t>
            </a:r>
          </a:p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and data</a:t>
            </a:r>
          </a:p>
        </p:txBody>
      </p:sp>
      <p:sp>
        <p:nvSpPr>
          <p:cNvPr id="36893" name="Oval 28"/>
          <p:cNvSpPr>
            <a:spLocks noChangeArrowheads="1"/>
          </p:cNvSpPr>
          <p:nvPr/>
        </p:nvSpPr>
        <p:spPr bwMode="auto">
          <a:xfrm>
            <a:off x="2971800" y="3810000"/>
            <a:ext cx="31242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6895" name="AutoShape 30"/>
          <p:cNvCxnSpPr>
            <a:cxnSpLocks noChangeShapeType="1"/>
            <a:endCxn id="36893" idx="2"/>
          </p:cNvCxnSpPr>
          <p:nvPr/>
        </p:nvCxnSpPr>
        <p:spPr bwMode="auto">
          <a:xfrm>
            <a:off x="2514600" y="3733800"/>
            <a:ext cx="457200" cy="38100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697559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9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11.7|5.1|15.1|23|3.8|10|1.5|4.5|25.1|1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0.6|17.4|21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26.9|3.3|12.7|17.9|10.2|19.7|8.7|3.4|27.5|8.3|8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|6|1.8|58.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22.5|11.6|11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7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6.9|0.1|29.9|23.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6.7|9.5|2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8|4.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.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.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8.9|9.3|8.4|6.4|5.7|17.5|12.9|7.1|32.3|9.6|15.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9.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6.3|7|13.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1.8|27.6|29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8.9|10.1|2.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8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4.3|6.7|8.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45.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5.3|20.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9.3|4.7|8.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7.9|19.9|11.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5.3|10.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5.5|31.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28.8|28.7|18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3|2|5|26.5|3.5|2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5|2.3|2.1|3.6|2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8|0.9|2.3|4.3|3.3|2.8|3.4|6.9|4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5.8|2.3|13.7|11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5|4.1|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25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3|5.1|5.3|1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5.7|2.3|28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7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67.2|8.3|6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4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6.3|36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7.5|44.5|11.6|16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9|1.1|6.1|11.7|8.4|3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49.4|8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57.8|40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10.8|18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3.3|7.6|4.1|8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1.4|6.3|28.9|6.6|1.5|2.9|3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8|6.7|3.6|9.1|6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3.9|39.8|5|7.4|6.6|27.1|18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7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37.4|13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5.5|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3.4|3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3.3|10.9|12.9|33.3|46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8|4.4|1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.9|4.9|3.1|3.9|1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6.9|3.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2|17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2|2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9|37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8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.2|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|11.3|33.9|17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4.6|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3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9|3.1|30.7|1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21.9|14|8.7|2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2.3|11|1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3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7.3|18.7|8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5.7|12.1|11.8|3.4|7.7|31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.6|3.8|9.4|2.6|1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17.7|19.4|7.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3|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4.3|2.4|19.4|14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9|22.2|5.4|21.7|3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9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9.8|17.2|20.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8|10.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1.5|49.9|44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4.3|20.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5|5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4.1|16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27.5|3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1.7|20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6.8|5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9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6|10|7.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5|3|46.6|6.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.2|2.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7.1|27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7.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3.6|10.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1.2|24.8|5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25.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7.9|1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2.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8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2.4|8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5|3.2|1.1|1.1|0.5|5|2.9|1.5|4.8|1.2|6.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4|90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0|20.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3.5|20.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105289</TotalTime>
  <Words>18258</Words>
  <Application>Microsoft Macintosh PowerPoint</Application>
  <PresentationFormat>On-screen Show (4:3)</PresentationFormat>
  <Paragraphs>4177</Paragraphs>
  <Slides>279</Slides>
  <Notes>146</Notes>
  <HiddenSlides>54</HiddenSlides>
  <MMClips>1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279</vt:i4>
      </vt:variant>
    </vt:vector>
  </HeadingPairs>
  <TitlesOfParts>
    <vt:vector size="304" baseType="lpstr">
      <vt:lpstr>Arial Unicode MS</vt:lpstr>
      <vt:lpstr>ＭＳ Ｐゴシック</vt:lpstr>
      <vt:lpstr>-apple-system</vt:lpstr>
      <vt:lpstr>Arial</vt:lpstr>
      <vt:lpstr>Arial Bold</vt:lpstr>
      <vt:lpstr>Arial Bold Italic</vt:lpstr>
      <vt:lpstr>Calibri</vt:lpstr>
      <vt:lpstr>Comic Sans MS</vt:lpstr>
      <vt:lpstr>Courier</vt:lpstr>
      <vt:lpstr>Courier New</vt:lpstr>
      <vt:lpstr>Gill Sans MT</vt:lpstr>
      <vt:lpstr>Helvetica</vt:lpstr>
      <vt:lpstr>Queen Mary</vt:lpstr>
      <vt:lpstr>Symbol</vt:lpstr>
      <vt:lpstr>Tahoma</vt:lpstr>
      <vt:lpstr>Times</vt:lpstr>
      <vt:lpstr>Times New Roman</vt:lpstr>
      <vt:lpstr>Times New Roman Bold Italic</vt:lpstr>
      <vt:lpstr>Times New Roman Italic</vt:lpstr>
      <vt:lpstr>Wingdings</vt:lpstr>
      <vt:lpstr>Wingdings 3</vt:lpstr>
      <vt:lpstr>ZapfDingbats</vt:lpstr>
      <vt:lpstr>Office Theme</vt:lpstr>
      <vt:lpstr>Picture</vt:lpstr>
      <vt:lpstr>Equation</vt:lpstr>
      <vt:lpstr>PowerPoint Presentation</vt:lpstr>
      <vt:lpstr>Topic 5 – Transport</vt:lpstr>
      <vt:lpstr>Transport Layer</vt:lpstr>
      <vt:lpstr>Why a transport layer? </vt:lpstr>
      <vt:lpstr>Why a transport layer? </vt:lpstr>
      <vt:lpstr>Why a transport layer? </vt:lpstr>
      <vt:lpstr>Why a transport layer? </vt:lpstr>
      <vt:lpstr>Why a transport layer? </vt:lpstr>
      <vt:lpstr>Role of the Transport Layer</vt:lpstr>
      <vt:lpstr>Role of the Transport Layer</vt:lpstr>
      <vt:lpstr>Role of the Transport Layer</vt:lpstr>
      <vt:lpstr>Role of the Transport Layer</vt:lpstr>
      <vt:lpstr>Role of the Transport Layer</vt:lpstr>
      <vt:lpstr>Role of the Transport Layer</vt:lpstr>
      <vt:lpstr>Context: Applications and Sockets</vt:lpstr>
      <vt:lpstr>Ports</vt:lpstr>
      <vt:lpstr>PowerPoint Presentation</vt:lpstr>
      <vt:lpstr>PowerPoint Presentation</vt:lpstr>
      <vt:lpstr>PowerPoint Presentation</vt:lpstr>
      <vt:lpstr>PowerPoint Presentation</vt:lpstr>
      <vt:lpstr>Recap: Multiplexing and Demultiplexing</vt:lpstr>
      <vt:lpstr>Multiplexing/demultiplexing</vt:lpstr>
      <vt:lpstr>How demultiplexing works</vt:lpstr>
      <vt:lpstr>Connectionless demultiplexing</vt:lpstr>
      <vt:lpstr>Connectionless demultiplexing: an example</vt:lpstr>
      <vt:lpstr>Connection-oriented demultiplexing</vt:lpstr>
      <vt:lpstr>Connection-oriented demultiplexing: example</vt:lpstr>
      <vt:lpstr>Summary</vt:lpstr>
      <vt:lpstr>More on Ports</vt:lpstr>
      <vt:lpstr>UDP: User Datagram Protocol </vt:lpstr>
      <vt:lpstr>Why a transport layer? </vt:lpstr>
      <vt:lpstr>Principles of Reliable data transfer</vt:lpstr>
      <vt:lpstr>Principles of Reliable data transfer</vt:lpstr>
      <vt:lpstr>Principles of Reliable data transfer</vt:lpstr>
      <vt:lpstr>Reliable data transfer: getting started</vt:lpstr>
      <vt:lpstr>Reliable data transfer: getting started</vt:lpstr>
      <vt:lpstr>KR state machines – a note.</vt:lpstr>
      <vt:lpstr>Rdt1.0: reliable transfer over a reliable channel</vt:lpstr>
      <vt:lpstr>Rdt2.0: channel with bit errors</vt:lpstr>
      <vt:lpstr>Dealing with Packet Corruption </vt:lpstr>
      <vt:lpstr>rdt2.0: FSM specification</vt:lpstr>
      <vt:lpstr>rdt2.0: operation with no errors</vt:lpstr>
      <vt:lpstr>rdt2.0: error scenario</vt:lpstr>
      <vt:lpstr>rdt2.0 has a fatal flaw!</vt:lpstr>
      <vt:lpstr>Dealing with Packet Corruption </vt:lpstr>
      <vt:lpstr>rdt2.1: sender, handles garbled ACK/NAKs</vt:lpstr>
      <vt:lpstr>rdt2.1: receiver, handles garbled ACK/NAKs</vt:lpstr>
      <vt:lpstr>rdt2.1: discussion</vt:lpstr>
      <vt:lpstr>rdt2.2: a NAK-free protocol</vt:lpstr>
      <vt:lpstr>rdt2.2: sender, receiver fragments</vt:lpstr>
      <vt:lpstr>rdt3.0: channels with errors and loss</vt:lpstr>
      <vt:lpstr>rdt3.0: channels with errors and loss</vt:lpstr>
      <vt:lpstr>rdt3.0: channels with errors and loss</vt:lpstr>
      <vt:lpstr>rdt3.0 sender</vt:lpstr>
      <vt:lpstr>Dealing with Packet Loss</vt:lpstr>
      <vt:lpstr>Dealing with Packet Loss</vt:lpstr>
      <vt:lpstr>Dealing with Packet Loss</vt:lpstr>
      <vt:lpstr>rdt3.0 in action</vt:lpstr>
      <vt:lpstr>rdt3.0 in action</vt:lpstr>
      <vt:lpstr>Performance of rdt3.0 (stop-and-wait)</vt:lpstr>
      <vt:lpstr>rdt3.0: stop-and-wait operation</vt:lpstr>
      <vt:lpstr>Performance of rdt3.0 (stop-and-wait)</vt:lpstr>
      <vt:lpstr>Pipelined (Packet-Window) protocols</vt:lpstr>
      <vt:lpstr>Pipelining: increased utilization</vt:lpstr>
      <vt:lpstr>A Sliding Packet Window</vt:lpstr>
      <vt:lpstr>A Sliding Packet Window</vt:lpstr>
      <vt:lpstr>Acknowledgements (1)</vt:lpstr>
      <vt:lpstr>Acknowledgements (2)</vt:lpstr>
      <vt:lpstr>Acknowledgements w/ Sliding Window</vt:lpstr>
      <vt:lpstr>Go-Back-N (GBN)</vt:lpstr>
      <vt:lpstr>Sliding Window with GBN</vt:lpstr>
      <vt:lpstr>GBN Example w/o Errors</vt:lpstr>
      <vt:lpstr>GBN Example with Errors</vt:lpstr>
      <vt:lpstr>GBN Example with Errors - ALTERNATIVE</vt:lpstr>
      <vt:lpstr>GBN: sender extended FSM</vt:lpstr>
      <vt:lpstr>GBN: receiver extended FSM</vt:lpstr>
      <vt:lpstr>Acknowledgements w/ Sliding Window</vt:lpstr>
      <vt:lpstr>Selective Repeat (SR)</vt:lpstr>
      <vt:lpstr>SR Example with Errors</vt:lpstr>
      <vt:lpstr>Go-Back-N: sender</vt:lpstr>
      <vt:lpstr>Go-Back-N: receiver</vt:lpstr>
      <vt:lpstr>Go-Back-N in action</vt:lpstr>
      <vt:lpstr>GBN: sender extended FSM</vt:lpstr>
      <vt:lpstr>GBN: receiver extended FSM</vt:lpstr>
      <vt:lpstr>Selective repeat</vt:lpstr>
      <vt:lpstr>Selective repeat: sender, receiver windows</vt:lpstr>
      <vt:lpstr>Selective repeat: sender and receiver</vt:lpstr>
      <vt:lpstr>Selective Repeat in action</vt:lpstr>
      <vt:lpstr>Selective repeat:  a dilemma!</vt:lpstr>
      <vt:lpstr>Selective repeat:  a dilemma!</vt:lpstr>
      <vt:lpstr>Observations</vt:lpstr>
      <vt:lpstr>Recap: components of a solution</vt:lpstr>
      <vt:lpstr>What does TCP do?</vt:lpstr>
      <vt:lpstr>TCP: overview  RFCs: 793,1122, 2018, 5681, 7323</vt:lpstr>
      <vt:lpstr>Automatic Repeat Request (ARQ)</vt:lpstr>
      <vt:lpstr>TCP Header</vt:lpstr>
      <vt:lpstr>Last time: Components of a solution for reliable transport</vt:lpstr>
      <vt:lpstr>What does TCP do?</vt:lpstr>
      <vt:lpstr>TCP Header</vt:lpstr>
      <vt:lpstr>What does TCP do?</vt:lpstr>
      <vt:lpstr>TCP: Segments and Sequence Numbers</vt:lpstr>
      <vt:lpstr>TCP “Stream of Bytes” Service…</vt:lpstr>
      <vt:lpstr>… Provided Using TCP “Segments”</vt:lpstr>
      <vt:lpstr>TCP Segment</vt:lpstr>
      <vt:lpstr>Sequence Numbers</vt:lpstr>
      <vt:lpstr>Sequence Numbers</vt:lpstr>
      <vt:lpstr>TCP Header</vt:lpstr>
      <vt:lpstr>Sequence Numbers</vt:lpstr>
      <vt:lpstr>TCP Sequences and ACKS</vt:lpstr>
      <vt:lpstr>What does TCP do?</vt:lpstr>
      <vt:lpstr>ACKing and Sequence Numbers</vt:lpstr>
      <vt:lpstr>Normal Pattern</vt:lpstr>
      <vt:lpstr>TCP Header</vt:lpstr>
      <vt:lpstr>What does TCP do?</vt:lpstr>
      <vt:lpstr>Loss with cumulative ACKs</vt:lpstr>
      <vt:lpstr>What does TCP do?</vt:lpstr>
      <vt:lpstr>Loss with cumulative ACKs</vt:lpstr>
      <vt:lpstr>Loss with cumulative ACKs</vt:lpstr>
      <vt:lpstr>What does TCP do?</vt:lpstr>
      <vt:lpstr>Retransmission Timeout</vt:lpstr>
      <vt:lpstr>Timing Illustration</vt:lpstr>
      <vt:lpstr>Retransmission Timeout</vt:lpstr>
      <vt:lpstr>RTT Estimation</vt:lpstr>
      <vt:lpstr>Exponential Averaging Example</vt:lpstr>
      <vt:lpstr>Problem: Ambiguous Measurements</vt:lpstr>
      <vt:lpstr>Karn/Partridge Algorithm  Discard junk measures</vt:lpstr>
      <vt:lpstr>Karn/Partridge in action</vt:lpstr>
      <vt:lpstr>Jacobson/Karels Algorithm Add a safety margin </vt:lpstr>
      <vt:lpstr>With Jacobson/Karels</vt:lpstr>
      <vt:lpstr>What does TCP do?</vt:lpstr>
      <vt:lpstr>TCP Header: What’s left?</vt:lpstr>
      <vt:lpstr>TCP Header: What’s left?</vt:lpstr>
      <vt:lpstr>TCP Header: What’s left?</vt:lpstr>
      <vt:lpstr>TCP Connection Establishment and Initial Sequence Numbers</vt:lpstr>
      <vt:lpstr>Initial Sequence Number (ISN)</vt:lpstr>
      <vt:lpstr>Establishing a TCP Connection</vt:lpstr>
      <vt:lpstr>TCP Header</vt:lpstr>
      <vt:lpstr>Step 1: A’s Initial SYN Packet</vt:lpstr>
      <vt:lpstr>Step 2: B’s SYN-ACK Packet</vt:lpstr>
      <vt:lpstr>Step 3: A’s ACK of the SYN-ACK</vt:lpstr>
      <vt:lpstr>Timing Diagram: 3-Way Handshaking</vt:lpstr>
      <vt:lpstr>What if the SYN Packet Gets Lost?</vt:lpstr>
      <vt:lpstr>Tearing Down the Connection</vt:lpstr>
      <vt:lpstr>Normal Termination, One Side At A Time</vt:lpstr>
      <vt:lpstr>Normal Termination, Both Together</vt:lpstr>
      <vt:lpstr>Abrupt Termination</vt:lpstr>
      <vt:lpstr>TCP State Transitions</vt:lpstr>
      <vt:lpstr>An Simpler View of the Client Side</vt:lpstr>
      <vt:lpstr>TCP Header</vt:lpstr>
      <vt:lpstr>PowerPoint Presentation</vt:lpstr>
      <vt:lpstr>TCP flow control</vt:lpstr>
      <vt:lpstr>TCP flow control</vt:lpstr>
      <vt:lpstr>TCP flow control</vt:lpstr>
      <vt:lpstr>TCP flow control</vt:lpstr>
      <vt:lpstr>TCP flow control</vt:lpstr>
      <vt:lpstr>TCP flow control</vt:lpstr>
      <vt:lpstr>Recap: Sliding Window (so far)</vt:lpstr>
      <vt:lpstr>Sliding Window at Sender (so far)</vt:lpstr>
      <vt:lpstr>Sliding Window at Receiver (so far)</vt:lpstr>
      <vt:lpstr>Solution: Advertised Window (Flow Control)</vt:lpstr>
      <vt:lpstr>Sliding Window at Receiver</vt:lpstr>
      <vt:lpstr>Sliding Window at Sender (so far)</vt:lpstr>
      <vt:lpstr>Sliding Window w/ Flow Control</vt:lpstr>
      <vt:lpstr>Advertised Window Limits Rate</vt:lpstr>
      <vt:lpstr>TCP </vt:lpstr>
      <vt:lpstr>Sizing Windows for  Congestion Control</vt:lpstr>
      <vt:lpstr>PowerPoint Presentation</vt:lpstr>
      <vt:lpstr>PowerPoint Presentation</vt:lpstr>
      <vt:lpstr>Principles of congestion control</vt:lpstr>
      <vt:lpstr>Causes/costs of congestion: scenario 1 </vt:lpstr>
      <vt:lpstr>Causes/costs of congestion: scenario 2</vt:lpstr>
      <vt:lpstr>Causes/costs of congestion: scenario 2</vt:lpstr>
      <vt:lpstr>Causes/costs of congestion: scenario 2</vt:lpstr>
      <vt:lpstr>Causes/costs of congestion: scenario 2</vt:lpstr>
      <vt:lpstr>Causes/costs of congestion: scenario 2</vt:lpstr>
      <vt:lpstr>Causes/costs of congestion: scenario 2</vt:lpstr>
      <vt:lpstr>Causes/costs of congestion: scenario 3</vt:lpstr>
      <vt:lpstr>Causes/costs of congestion: scenario 3</vt:lpstr>
      <vt:lpstr>Causes/costs of congestion: insights</vt:lpstr>
      <vt:lpstr>Approaches towards congestion control</vt:lpstr>
      <vt:lpstr>Approaches towards congestion control</vt:lpstr>
      <vt:lpstr>Statistical Multiplexing  Congestion</vt:lpstr>
      <vt:lpstr>Congestion is undesirable</vt:lpstr>
      <vt:lpstr>Three Issues to Consider</vt:lpstr>
      <vt:lpstr>Abstract View</vt:lpstr>
      <vt:lpstr>Discovering available bandwidth</vt:lpstr>
      <vt:lpstr>Adjusting to variations in bandwidth</vt:lpstr>
      <vt:lpstr>Multiple flows and sharing bandwidth</vt:lpstr>
      <vt:lpstr>Reality</vt:lpstr>
      <vt:lpstr> View from a single flow </vt:lpstr>
      <vt:lpstr>General Approaches</vt:lpstr>
      <vt:lpstr>General Approaches</vt:lpstr>
      <vt:lpstr>General Approaches</vt:lpstr>
      <vt:lpstr>General Approaches</vt:lpstr>
      <vt:lpstr>General Approaches</vt:lpstr>
      <vt:lpstr>Who Takes Care of Congestion?</vt:lpstr>
      <vt:lpstr>Some History: TCP in the 1980s</vt:lpstr>
      <vt:lpstr>Jacobson’s Approach</vt:lpstr>
      <vt:lpstr>TCP’s Approach in a Nutshell</vt:lpstr>
      <vt:lpstr>Windows, Buffers, and TCP</vt:lpstr>
      <vt:lpstr>Windows, Buffers, and TCP</vt:lpstr>
      <vt:lpstr>Windows, Buffers, and TCP</vt:lpstr>
      <vt:lpstr>Sizing Buffers in Routers</vt:lpstr>
      <vt:lpstr>Buffer Sizing Story</vt:lpstr>
      <vt:lpstr>PowerPoint Presentation</vt:lpstr>
      <vt:lpstr>PowerPoint Presentation</vt:lpstr>
      <vt:lpstr>Rule-of-thumb – Intuition </vt:lpstr>
      <vt:lpstr>Buffers in Routers So how large should the buffers be? </vt:lpstr>
      <vt:lpstr>Buffer Sizing Story</vt:lpstr>
      <vt:lpstr>Buffers in Routers So how large should the buffers be? </vt:lpstr>
      <vt:lpstr>Small Buffers – Intuition </vt:lpstr>
      <vt:lpstr>Buffer Sizing Story</vt:lpstr>
      <vt:lpstr>TCP’s Approach in a Nutshell</vt:lpstr>
      <vt:lpstr>All These Windows…</vt:lpstr>
      <vt:lpstr>Note</vt:lpstr>
      <vt:lpstr>Two Basic Questions</vt:lpstr>
      <vt:lpstr>(Recall) Detecting Congestion</vt:lpstr>
      <vt:lpstr>Not All Losses the Same</vt:lpstr>
      <vt:lpstr>Rate Adjustment</vt:lpstr>
      <vt:lpstr>Bandwidth Discovery with Slow Start</vt:lpstr>
      <vt:lpstr>“Slow Start” Phase</vt:lpstr>
      <vt:lpstr>Slow Start in Action</vt:lpstr>
      <vt:lpstr>Adjusting to Varying Bandwidth</vt:lpstr>
      <vt:lpstr>AIMD</vt:lpstr>
      <vt:lpstr>Leads to the TCP “Sawtooth”</vt:lpstr>
      <vt:lpstr>Slow-Start vs. AIMD</vt:lpstr>
      <vt:lpstr>PowerPoint Presentation</vt:lpstr>
      <vt:lpstr>PowerPoint Presentation</vt:lpstr>
      <vt:lpstr>One Final Phase: Fast Recovery</vt:lpstr>
      <vt:lpstr>Example (in units of MSS, not bytes)</vt:lpstr>
      <vt:lpstr>The problem – A timeline</vt:lpstr>
      <vt:lpstr>Solution: Fast Recovery</vt:lpstr>
      <vt:lpstr>Example</vt:lpstr>
      <vt:lpstr>Timeline</vt:lpstr>
      <vt:lpstr>Summary: TCP congestion control</vt:lpstr>
      <vt:lpstr>Putting it all together:  The TCP State Machine (partial)</vt:lpstr>
      <vt:lpstr>TCP Flavors </vt:lpstr>
      <vt:lpstr>TCP Flavors </vt:lpstr>
      <vt:lpstr>Interoperability</vt:lpstr>
      <vt:lpstr>TCP Throughput Equation</vt:lpstr>
      <vt:lpstr>A Simple Model for TCP Throughput</vt:lpstr>
      <vt:lpstr>A Simple Model for TCP Throughput</vt:lpstr>
      <vt:lpstr>Implications (1): Different RTTs</vt:lpstr>
      <vt:lpstr>Implications (2): High Speed TCP</vt:lpstr>
      <vt:lpstr>Adapting TCP to High Speed</vt:lpstr>
      <vt:lpstr>Implications (3): Rate-based CC</vt:lpstr>
      <vt:lpstr>TCP CUBIC</vt:lpstr>
      <vt:lpstr>TCP CUBIC</vt:lpstr>
      <vt:lpstr>TCP and the congested “bottleneck link”</vt:lpstr>
      <vt:lpstr>TCP and the congested “bottleneck link”</vt:lpstr>
      <vt:lpstr>Delay-based TCP congestion control</vt:lpstr>
      <vt:lpstr>Delay-based TCP congestion control</vt:lpstr>
      <vt:lpstr>PowerPoint Presentation</vt:lpstr>
      <vt:lpstr>New world of fairness….</vt:lpstr>
      <vt:lpstr>PowerPoint Presentation</vt:lpstr>
      <vt:lpstr>PowerPoint Presentation</vt:lpstr>
      <vt:lpstr>Recap: TCP problems</vt:lpstr>
      <vt:lpstr>Router-Assisted Congestion Control</vt:lpstr>
      <vt:lpstr>How can routers ensure each flow gets its “fair share”?</vt:lpstr>
      <vt:lpstr>Fairness: General Approach</vt:lpstr>
      <vt:lpstr>Max-Min Fairness</vt:lpstr>
      <vt:lpstr>Example</vt:lpstr>
      <vt:lpstr>Max-Min Fairness</vt:lpstr>
      <vt:lpstr>How do we deal with packets of different sizes?</vt:lpstr>
      <vt:lpstr>Fair Queuing (FQ) </vt:lpstr>
      <vt:lpstr>Example</vt:lpstr>
      <vt:lpstr>Fair Queuing (FQ)</vt:lpstr>
      <vt:lpstr>FQ vs. FIFO</vt:lpstr>
      <vt:lpstr>FQ in the big picture</vt:lpstr>
      <vt:lpstr>FQ in the big picture</vt:lpstr>
      <vt:lpstr>Fairness is a controversial goal</vt:lpstr>
      <vt:lpstr>Explicit Congestion Notification (ECN)</vt:lpstr>
      <vt:lpstr>PowerPoint Presentation</vt:lpstr>
      <vt:lpstr>Explicit congestion notification (ECN)</vt:lpstr>
      <vt:lpstr>TCP fairness</vt:lpstr>
      <vt:lpstr>Q: is TCP Fair?</vt:lpstr>
      <vt:lpstr>Fairness: must all network apps be “fair”?</vt:lpstr>
      <vt:lpstr>Evolving transport-layer functionality</vt:lpstr>
      <vt:lpstr>Transport Recap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Moore</dc:creator>
  <cp:lastModifiedBy>Andrew W. Moore</cp:lastModifiedBy>
  <cp:revision>267</cp:revision>
  <cp:lastPrinted>2023-02-17T12:43:13Z</cp:lastPrinted>
  <dcterms:created xsi:type="dcterms:W3CDTF">2012-01-26T21:42:46Z</dcterms:created>
  <dcterms:modified xsi:type="dcterms:W3CDTF">2023-02-20T12:16:39Z</dcterms:modified>
</cp:coreProperties>
</file>